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8"/>
  </p:notesMasterIdLst>
  <p:handoutMasterIdLst>
    <p:handoutMasterId r:id="rId99"/>
  </p:handoutMasterIdLst>
  <p:sldIdLst>
    <p:sldId id="319" r:id="rId2"/>
    <p:sldId id="966" r:id="rId3"/>
    <p:sldId id="989" r:id="rId4"/>
    <p:sldId id="967" r:id="rId5"/>
    <p:sldId id="998" r:id="rId6"/>
    <p:sldId id="968" r:id="rId7"/>
    <p:sldId id="1075" r:id="rId8"/>
    <p:sldId id="1076" r:id="rId9"/>
    <p:sldId id="1077" r:id="rId10"/>
    <p:sldId id="1078" r:id="rId11"/>
    <p:sldId id="1079" r:id="rId12"/>
    <p:sldId id="1080" r:id="rId13"/>
    <p:sldId id="1081" r:id="rId14"/>
    <p:sldId id="1082" r:id="rId15"/>
    <p:sldId id="1083" r:id="rId16"/>
    <p:sldId id="1084" r:id="rId17"/>
    <p:sldId id="1085" r:id="rId18"/>
    <p:sldId id="1086" r:id="rId19"/>
    <p:sldId id="1087" r:id="rId20"/>
    <p:sldId id="971" r:id="rId21"/>
    <p:sldId id="974" r:id="rId22"/>
    <p:sldId id="975" r:id="rId23"/>
    <p:sldId id="1000" r:id="rId24"/>
    <p:sldId id="993" r:id="rId25"/>
    <p:sldId id="1002" r:id="rId26"/>
    <p:sldId id="917" r:id="rId27"/>
    <p:sldId id="976" r:id="rId28"/>
    <p:sldId id="994" r:id="rId29"/>
    <p:sldId id="992" r:id="rId30"/>
    <p:sldId id="911" r:id="rId31"/>
    <p:sldId id="991" r:id="rId32"/>
    <p:sldId id="945" r:id="rId33"/>
    <p:sldId id="1145" r:id="rId34"/>
    <p:sldId id="947" r:id="rId35"/>
    <p:sldId id="948" r:id="rId36"/>
    <p:sldId id="949" r:id="rId37"/>
    <p:sldId id="950" r:id="rId38"/>
    <p:sldId id="995" r:id="rId39"/>
    <p:sldId id="1041" r:id="rId40"/>
    <p:sldId id="1042" r:id="rId41"/>
    <p:sldId id="1043" r:id="rId42"/>
    <p:sldId id="1044" r:id="rId43"/>
    <p:sldId id="1126" r:id="rId44"/>
    <p:sldId id="1131" r:id="rId45"/>
    <p:sldId id="1045" r:id="rId46"/>
    <p:sldId id="1046" r:id="rId47"/>
    <p:sldId id="1047" r:id="rId48"/>
    <p:sldId id="1050" r:id="rId49"/>
    <p:sldId id="1102" r:id="rId50"/>
    <p:sldId id="1089" r:id="rId51"/>
    <p:sldId id="1103" r:id="rId52"/>
    <p:sldId id="1088" r:id="rId53"/>
    <p:sldId id="1104" r:id="rId54"/>
    <p:sldId id="1090" r:id="rId55"/>
    <p:sldId id="1112" r:id="rId56"/>
    <p:sldId id="1091" r:id="rId57"/>
    <p:sldId id="1106" r:id="rId58"/>
    <p:sldId id="1092" r:id="rId59"/>
    <p:sldId id="1093" r:id="rId60"/>
    <p:sldId id="1107" r:id="rId61"/>
    <p:sldId id="1138" r:id="rId62"/>
    <p:sldId id="1072" r:id="rId63"/>
    <p:sldId id="1120" r:id="rId64"/>
    <p:sldId id="1121" r:id="rId65"/>
    <p:sldId id="1122" r:id="rId66"/>
    <p:sldId id="1119" r:id="rId67"/>
    <p:sldId id="1110" r:id="rId68"/>
    <p:sldId id="1097" r:id="rId69"/>
    <p:sldId id="1061" r:id="rId70"/>
    <p:sldId id="1115" r:id="rId71"/>
    <p:sldId id="1125" r:id="rId72"/>
    <p:sldId id="1113" r:id="rId73"/>
    <p:sldId id="1116" r:id="rId74"/>
    <p:sldId id="1117" r:id="rId75"/>
    <p:sldId id="1118" r:id="rId76"/>
    <p:sldId id="1063" r:id="rId77"/>
    <p:sldId id="1123" r:id="rId78"/>
    <p:sldId id="1150" r:id="rId79"/>
    <p:sldId id="1096" r:id="rId80"/>
    <p:sldId id="1124" r:id="rId81"/>
    <p:sldId id="1065" r:id="rId82"/>
    <p:sldId id="1098" r:id="rId83"/>
    <p:sldId id="1132" r:id="rId84"/>
    <p:sldId id="1099" r:id="rId85"/>
    <p:sldId id="1133" r:id="rId86"/>
    <p:sldId id="1100" r:id="rId87"/>
    <p:sldId id="1101" r:id="rId88"/>
    <p:sldId id="1135" r:id="rId89"/>
    <p:sldId id="1134" r:id="rId90"/>
    <p:sldId id="1137" r:id="rId91"/>
    <p:sldId id="1139" r:id="rId92"/>
    <p:sldId id="1146" r:id="rId93"/>
    <p:sldId id="1147" r:id="rId94"/>
    <p:sldId id="1148" r:id="rId95"/>
    <p:sldId id="1149" r:id="rId96"/>
    <p:sldId id="1144" r:id="rId97"/>
  </p:sldIdLst>
  <p:sldSz cx="9144000" cy="6858000" type="screen4x3"/>
  <p:notesSz cx="6864350" cy="9994900"/>
  <p:defaultTextStyle>
    <a:defPPr>
      <a:defRPr lang="es-ES"/>
    </a:defPPr>
    <a:lvl1pPr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5F8BC5"/>
    <a:srgbClr val="E5F4D4"/>
    <a:srgbClr val="FFEEB9"/>
    <a:srgbClr val="FFDC6D"/>
    <a:srgbClr val="DCF0C6"/>
    <a:srgbClr val="E74F56"/>
    <a:srgbClr val="EF864B"/>
    <a:srgbClr val="F09095"/>
    <a:srgbClr val="FFFFFF"/>
  </p:clrMru>
</p:presentationPr>
</file>

<file path=ppt/tableStyles.xml><?xml version="1.0" encoding="utf-8"?>
<a:tblStyleLst xmlns:a="http://schemas.openxmlformats.org/drawingml/2006/main" def="{5C22544A-7EE6-4342-B048-85BDC9FD1C3A}">
  <a:tblStyle styleId="{5C22544A-7EE6-4342-B048-85BDC9FD1C3A}" styleName="Estil mitjà 2 - èmfasi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 mitjà 2 - èmfasi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Estil mitjà 2 - èmfas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Estil clar 2 - èmfasi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643" autoAdjust="0"/>
  </p:normalViewPr>
  <p:slideViewPr>
    <p:cSldViewPr>
      <p:cViewPr>
        <p:scale>
          <a:sx n="100" d="100"/>
          <a:sy n="100" d="100"/>
        </p:scale>
        <p:origin x="-516" y="-78"/>
      </p:cViewPr>
      <p:guideLst>
        <p:guide orient="horz" pos="2160"/>
        <p:guide orient="horz" pos="3793"/>
        <p:guide orient="horz" pos="164"/>
        <p:guide orient="horz" pos="981"/>
        <p:guide pos="1383"/>
        <p:guide pos="4377"/>
        <p:guide pos="2880"/>
      </p:guideLst>
    </p:cSldViewPr>
  </p:slideViewPr>
  <p:outlineViewPr>
    <p:cViewPr>
      <p:scale>
        <a:sx n="33" d="100"/>
        <a:sy n="33" d="100"/>
      </p:scale>
      <p:origin x="0" y="9150"/>
    </p:cViewPr>
  </p:outlineViewPr>
  <p:notesTextViewPr>
    <p:cViewPr>
      <p:scale>
        <a:sx n="100" d="100"/>
        <a:sy n="100" d="100"/>
      </p:scale>
      <p:origin x="0" y="0"/>
    </p:cViewPr>
  </p:notesTextViewPr>
  <p:notesViewPr>
    <p:cSldViewPr>
      <p:cViewPr varScale="1">
        <p:scale>
          <a:sx n="75" d="100"/>
          <a:sy n="75" d="100"/>
        </p:scale>
        <p:origin x="-3336" y="-96"/>
      </p:cViewPr>
      <p:guideLst>
        <p:guide orient="horz" pos="3148"/>
        <p:guide pos="2162"/>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handoutMaster" Target="handoutMasters/handoutMaster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ontenidor de capçalera 1"/>
          <p:cNvSpPr>
            <a:spLocks noGrp="1"/>
          </p:cNvSpPr>
          <p:nvPr>
            <p:ph type="hdr" sz="quarter"/>
          </p:nvPr>
        </p:nvSpPr>
        <p:spPr>
          <a:xfrm>
            <a:off x="0" y="0"/>
            <a:ext cx="2974975" cy="500063"/>
          </a:xfrm>
          <a:prstGeom prst="rect">
            <a:avLst/>
          </a:prstGeom>
        </p:spPr>
        <p:txBody>
          <a:bodyPr vert="horz" wrap="square" lIns="93982" tIns="46991" rIns="93982" bIns="46991" numCol="1" anchor="t" anchorCtr="0" compatLnSpc="1">
            <a:prstTxWarp prst="textNoShape">
              <a:avLst/>
            </a:prstTxWarp>
          </a:bodyPr>
          <a:lstStyle>
            <a:lvl1pPr eaLnBrk="1" hangingPunct="1">
              <a:defRPr sz="1200">
                <a:latin typeface="Calibri" pitchFamily="34" charset="0"/>
                <a:ea typeface="+mn-ea"/>
                <a:cs typeface="Arial" charset="0"/>
              </a:defRPr>
            </a:lvl1pPr>
          </a:lstStyle>
          <a:p>
            <a:pPr>
              <a:defRPr/>
            </a:pPr>
            <a:endParaRPr lang="es-ES_tradnl" altLang="es-ES_tradnl"/>
          </a:p>
        </p:txBody>
      </p:sp>
      <p:sp>
        <p:nvSpPr>
          <p:cNvPr id="3" name="Contenidor de data 2"/>
          <p:cNvSpPr>
            <a:spLocks noGrp="1"/>
          </p:cNvSpPr>
          <p:nvPr>
            <p:ph type="dt" sz="quarter" idx="1"/>
          </p:nvPr>
        </p:nvSpPr>
        <p:spPr>
          <a:xfrm>
            <a:off x="3887788" y="0"/>
            <a:ext cx="2974975" cy="500063"/>
          </a:xfrm>
          <a:prstGeom prst="rect">
            <a:avLst/>
          </a:prstGeom>
        </p:spPr>
        <p:txBody>
          <a:bodyPr vert="horz" wrap="square" lIns="93982" tIns="46991" rIns="93982" bIns="46991" numCol="1" anchor="t" anchorCtr="0" compatLnSpc="1">
            <a:prstTxWarp prst="textNoShape">
              <a:avLst/>
            </a:prstTxWarp>
          </a:bodyPr>
          <a:lstStyle>
            <a:lvl1pPr algn="r" eaLnBrk="1" hangingPunct="1">
              <a:defRPr sz="1200">
                <a:latin typeface="Calibri" pitchFamily="34" charset="0"/>
                <a:cs typeface="Arial" pitchFamily="34" charset="0"/>
              </a:defRPr>
            </a:lvl1pPr>
          </a:lstStyle>
          <a:p>
            <a:pPr>
              <a:defRPr/>
            </a:pPr>
            <a:fld id="{1FB2CD6E-097A-454E-89D5-990059C41020}" type="datetimeFigureOut">
              <a:rPr lang="es-ES"/>
              <a:pPr>
                <a:defRPr/>
              </a:pPr>
              <a:t>21/11/2017</a:t>
            </a:fld>
            <a:endParaRPr lang="es-ES"/>
          </a:p>
        </p:txBody>
      </p:sp>
      <p:sp>
        <p:nvSpPr>
          <p:cNvPr id="4" name="Contenidor de peu de pàgina 3"/>
          <p:cNvSpPr>
            <a:spLocks noGrp="1"/>
          </p:cNvSpPr>
          <p:nvPr>
            <p:ph type="ftr" sz="quarter" idx="2"/>
          </p:nvPr>
        </p:nvSpPr>
        <p:spPr>
          <a:xfrm>
            <a:off x="0" y="9493250"/>
            <a:ext cx="2974975" cy="500063"/>
          </a:xfrm>
          <a:prstGeom prst="rect">
            <a:avLst/>
          </a:prstGeom>
        </p:spPr>
        <p:txBody>
          <a:bodyPr vert="horz" wrap="square" lIns="93982" tIns="46991" rIns="93982" bIns="46991" numCol="1" anchor="b" anchorCtr="0" compatLnSpc="1">
            <a:prstTxWarp prst="textNoShape">
              <a:avLst/>
            </a:prstTxWarp>
          </a:bodyPr>
          <a:lstStyle>
            <a:lvl1pPr eaLnBrk="1" hangingPunct="1">
              <a:defRPr sz="1200">
                <a:latin typeface="Calibri" pitchFamily="34" charset="0"/>
                <a:ea typeface="+mn-ea"/>
                <a:cs typeface="Arial" charset="0"/>
              </a:defRPr>
            </a:lvl1pPr>
          </a:lstStyle>
          <a:p>
            <a:pPr>
              <a:defRPr/>
            </a:pPr>
            <a:endParaRPr lang="es-ES_tradnl" altLang="es-ES_tradnl"/>
          </a:p>
        </p:txBody>
      </p:sp>
      <p:sp>
        <p:nvSpPr>
          <p:cNvPr id="5" name="Contenidor de número de diapositiva 4"/>
          <p:cNvSpPr>
            <a:spLocks noGrp="1"/>
          </p:cNvSpPr>
          <p:nvPr>
            <p:ph type="sldNum" sz="quarter" idx="3"/>
          </p:nvPr>
        </p:nvSpPr>
        <p:spPr>
          <a:xfrm>
            <a:off x="3887788" y="9493250"/>
            <a:ext cx="2974975" cy="500063"/>
          </a:xfrm>
          <a:prstGeom prst="rect">
            <a:avLst/>
          </a:prstGeom>
        </p:spPr>
        <p:txBody>
          <a:bodyPr vert="horz" wrap="square" lIns="93982" tIns="46991" rIns="93982" bIns="46991" numCol="1" anchor="b" anchorCtr="0" compatLnSpc="1">
            <a:prstTxWarp prst="textNoShape">
              <a:avLst/>
            </a:prstTxWarp>
          </a:bodyPr>
          <a:lstStyle>
            <a:lvl1pPr algn="r" eaLnBrk="1" hangingPunct="1">
              <a:defRPr sz="1200">
                <a:latin typeface="Calibri" pitchFamily="34" charset="0"/>
                <a:cs typeface="Arial" pitchFamily="34" charset="0"/>
              </a:defRPr>
            </a:lvl1pPr>
          </a:lstStyle>
          <a:p>
            <a:pPr>
              <a:defRPr/>
            </a:pPr>
            <a:fld id="{61067840-F53C-47BB-94FE-F35D3FB7FE1B}" type="slidenum">
              <a:rPr lang="es-ES"/>
              <a:pPr>
                <a:defRPr/>
              </a:pPr>
              <a:t>‹Nº›</a:t>
            </a:fld>
            <a:endParaRPr lang="es-E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ontenidor de capçalera 1"/>
          <p:cNvSpPr>
            <a:spLocks noGrp="1"/>
          </p:cNvSpPr>
          <p:nvPr>
            <p:ph type="hdr" sz="quarter"/>
          </p:nvPr>
        </p:nvSpPr>
        <p:spPr>
          <a:xfrm>
            <a:off x="0" y="0"/>
            <a:ext cx="2974975" cy="500063"/>
          </a:xfrm>
          <a:prstGeom prst="rect">
            <a:avLst/>
          </a:prstGeom>
        </p:spPr>
        <p:txBody>
          <a:bodyPr vert="horz" wrap="square" lIns="93982" tIns="46991" rIns="93982" bIns="46991" numCol="1" anchor="t" anchorCtr="0" compatLnSpc="1">
            <a:prstTxWarp prst="textNoShape">
              <a:avLst/>
            </a:prstTxWarp>
          </a:bodyPr>
          <a:lstStyle>
            <a:lvl1pPr eaLnBrk="1" hangingPunct="1">
              <a:defRPr sz="1200">
                <a:latin typeface="Calibri" pitchFamily="34" charset="0"/>
                <a:ea typeface="+mn-ea"/>
                <a:cs typeface="Arial" charset="0"/>
              </a:defRPr>
            </a:lvl1pPr>
          </a:lstStyle>
          <a:p>
            <a:pPr>
              <a:defRPr/>
            </a:pPr>
            <a:endParaRPr lang="es-ES_tradnl" altLang="es-ES_tradnl"/>
          </a:p>
        </p:txBody>
      </p:sp>
      <p:sp>
        <p:nvSpPr>
          <p:cNvPr id="4" name="Contenidor d'imatge de diapositiva 3"/>
          <p:cNvSpPr>
            <a:spLocks noGrp="1" noRot="1" noChangeAspect="1"/>
          </p:cNvSpPr>
          <p:nvPr>
            <p:ph type="sldImg" idx="2"/>
          </p:nvPr>
        </p:nvSpPr>
        <p:spPr>
          <a:xfrm>
            <a:off x="933450" y="749300"/>
            <a:ext cx="4997450" cy="3748088"/>
          </a:xfrm>
          <a:prstGeom prst="rect">
            <a:avLst/>
          </a:prstGeom>
          <a:noFill/>
          <a:ln w="12700">
            <a:solidFill>
              <a:prstClr val="black"/>
            </a:solidFill>
          </a:ln>
        </p:spPr>
        <p:txBody>
          <a:bodyPr vert="horz" lIns="93982" tIns="46991" rIns="93982" bIns="46991" rtlCol="0" anchor="ctr"/>
          <a:lstStyle/>
          <a:p>
            <a:pPr lvl="0"/>
            <a:endParaRPr lang="es-ES" noProof="0"/>
          </a:p>
        </p:txBody>
      </p:sp>
      <p:sp>
        <p:nvSpPr>
          <p:cNvPr id="6" name="Contenidor de peu de pàgina 5"/>
          <p:cNvSpPr>
            <a:spLocks noGrp="1"/>
          </p:cNvSpPr>
          <p:nvPr>
            <p:ph type="ftr" sz="quarter" idx="4"/>
          </p:nvPr>
        </p:nvSpPr>
        <p:spPr>
          <a:xfrm>
            <a:off x="0" y="9493250"/>
            <a:ext cx="2974975" cy="500063"/>
          </a:xfrm>
          <a:prstGeom prst="rect">
            <a:avLst/>
          </a:prstGeom>
        </p:spPr>
        <p:txBody>
          <a:bodyPr vert="horz" wrap="square" lIns="93982" tIns="46991" rIns="93982" bIns="46991" numCol="1" anchor="b" anchorCtr="0" compatLnSpc="1">
            <a:prstTxWarp prst="textNoShape">
              <a:avLst/>
            </a:prstTxWarp>
          </a:bodyPr>
          <a:lstStyle>
            <a:lvl1pPr eaLnBrk="1" hangingPunct="1">
              <a:defRPr sz="1200">
                <a:latin typeface="Calibri" pitchFamily="34" charset="0"/>
                <a:ea typeface="+mn-ea"/>
                <a:cs typeface="Arial" charset="0"/>
              </a:defRPr>
            </a:lvl1pPr>
          </a:lstStyle>
          <a:p>
            <a:pPr>
              <a:defRPr/>
            </a:pPr>
            <a:endParaRPr lang="es-ES_tradnl" altLang="es-ES_tradnl"/>
          </a:p>
        </p:txBody>
      </p:sp>
      <p:sp>
        <p:nvSpPr>
          <p:cNvPr id="5" name="Contenidor de notes 4"/>
          <p:cNvSpPr>
            <a:spLocks noGrp="1"/>
          </p:cNvSpPr>
          <p:nvPr>
            <p:ph type="body" sz="quarter" idx="3"/>
          </p:nvPr>
        </p:nvSpPr>
        <p:spPr>
          <a:xfrm>
            <a:off x="685800" y="4748213"/>
            <a:ext cx="5492750" cy="4497387"/>
          </a:xfrm>
          <a:prstGeom prst="rect">
            <a:avLst/>
          </a:prstGeom>
        </p:spPr>
        <p:txBody>
          <a:bodyPr vert="horz" wrap="square" lIns="93982" tIns="46991" rIns="93982" bIns="46991" numCol="1" anchor="t" anchorCtr="0" compatLnSpc="1">
            <a:prstTxWarp prst="textNoShape">
              <a:avLst/>
            </a:prstTxWarp>
            <a:normAutofit/>
          </a:bodyPr>
          <a:lstStyle/>
          <a:p>
            <a:pPr lvl="0"/>
            <a:r>
              <a:rPr lang="ca-ES" noProof="0" smtClean="0"/>
              <a:t>Feu clic aquí per editar els estils de text</a:t>
            </a:r>
          </a:p>
          <a:p>
            <a:pPr lvl="1"/>
            <a:r>
              <a:rPr lang="ca-ES" noProof="0" smtClean="0"/>
              <a:t>Segon nivell</a:t>
            </a:r>
          </a:p>
          <a:p>
            <a:pPr lvl="2"/>
            <a:r>
              <a:rPr lang="ca-ES" noProof="0" smtClean="0"/>
              <a:t>Tercer nivell</a:t>
            </a:r>
          </a:p>
          <a:p>
            <a:pPr lvl="3"/>
            <a:r>
              <a:rPr lang="ca-ES" noProof="0" smtClean="0"/>
              <a:t>Quart nivell</a:t>
            </a:r>
          </a:p>
          <a:p>
            <a:pPr lvl="4"/>
            <a:r>
              <a:rPr lang="ca-ES" noProof="0" smtClean="0"/>
              <a:t>Cinquè nivell</a:t>
            </a: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70659" name="Marcador de notas 2"/>
          <p:cNvSpPr>
            <a:spLocks noGrp="1"/>
          </p:cNvSpPr>
          <p:nvPr>
            <p:ph type="body" idx="1"/>
          </p:nvPr>
        </p:nvSpPr>
        <p:spPr bwMode="auto">
          <a:noFill/>
        </p:spPr>
        <p:txBody>
          <a:bodyPr/>
          <a:lstStyle/>
          <a:p>
            <a:endParaRPr lang="ca-ES" smtClean="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ol">
    <p:spTree>
      <p:nvGrpSpPr>
        <p:cNvPr id="1" name=""/>
        <p:cNvGrpSpPr/>
        <p:nvPr/>
      </p:nvGrpSpPr>
      <p:grpSpPr>
        <a:xfrm>
          <a:off x="0" y="0"/>
          <a:ext cx="0" cy="0"/>
          <a:chOff x="0" y="0"/>
          <a:chExt cx="0" cy="0"/>
        </a:xfrm>
      </p:grpSpPr>
      <p:sp>
        <p:nvSpPr>
          <p:cNvPr id="2" name="Títol 1"/>
          <p:cNvSpPr>
            <a:spLocks noGrp="1"/>
          </p:cNvSpPr>
          <p:nvPr>
            <p:ph type="ctrTitle"/>
          </p:nvPr>
        </p:nvSpPr>
        <p:spPr>
          <a:xfrm>
            <a:off x="685800" y="2130425"/>
            <a:ext cx="7772400" cy="1470025"/>
          </a:xfrm>
        </p:spPr>
        <p:txBody>
          <a:bodyPr/>
          <a:lstStyle/>
          <a:p>
            <a:r>
              <a:rPr lang="ca-ES" smtClean="0"/>
              <a:t>Feu clic aquí per editar l'estil</a:t>
            </a:r>
            <a:endParaRPr lang="es-ES"/>
          </a:p>
        </p:txBody>
      </p:sp>
      <p:sp>
        <p:nvSpPr>
          <p:cNvPr id="3" name="Subtíto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a-ES" smtClean="0"/>
              <a:t>Feu clic aquí per editar l'estil de subtítols del patró.</a:t>
            </a:r>
            <a:endParaRPr lang="es-ES"/>
          </a:p>
        </p:txBody>
      </p:sp>
      <p:sp>
        <p:nvSpPr>
          <p:cNvPr id="4" name="Contenidor de número de diapositiva 5"/>
          <p:cNvSpPr>
            <a:spLocks noGrp="1"/>
          </p:cNvSpPr>
          <p:nvPr>
            <p:ph type="sldNum" sz="quarter" idx="10"/>
          </p:nvPr>
        </p:nvSpPr>
        <p:spPr/>
        <p:txBody>
          <a:bodyPr/>
          <a:lstStyle>
            <a:lvl1pPr>
              <a:defRPr/>
            </a:lvl1pPr>
          </a:lstStyle>
          <a:p>
            <a:pPr>
              <a:defRPr/>
            </a:pPr>
            <a:fld id="{89EE2D26-04BC-4BD6-9137-FF0E9981D117}"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tge amb llegenda">
    <p:spTree>
      <p:nvGrpSpPr>
        <p:cNvPr id="1" name=""/>
        <p:cNvGrpSpPr/>
        <p:nvPr/>
      </p:nvGrpSpPr>
      <p:grpSpPr>
        <a:xfrm>
          <a:off x="0" y="0"/>
          <a:ext cx="0" cy="0"/>
          <a:chOff x="0" y="0"/>
          <a:chExt cx="0" cy="0"/>
        </a:xfrm>
      </p:grpSpPr>
      <p:pic>
        <p:nvPicPr>
          <p:cNvPr id="5" name="Picture 5" descr="C:\Users\Anna\SkyDrive\cursos\Puc tenir presència a internet sense web\img\taronja\focalizza-transparet.png"/>
          <p:cNvPicPr>
            <a:picLocks noChangeAspect="1" noChangeArrowheads="1"/>
          </p:cNvPicPr>
          <p:nvPr userDrawn="1"/>
        </p:nvPicPr>
        <p:blipFill>
          <a:blip r:embed="rId2" cstate="print"/>
          <a:srcRect/>
          <a:stretch>
            <a:fillRect/>
          </a:stretch>
        </p:blipFill>
        <p:spPr bwMode="auto">
          <a:xfrm>
            <a:off x="-107950" y="3213100"/>
            <a:ext cx="5737225" cy="2922588"/>
          </a:xfrm>
          <a:prstGeom prst="rect">
            <a:avLst/>
          </a:prstGeom>
          <a:noFill/>
          <a:ln w="9525">
            <a:noFill/>
            <a:miter lim="800000"/>
            <a:headEnd/>
            <a:tailEnd/>
          </a:ln>
        </p:spPr>
      </p:pic>
      <p:sp>
        <p:nvSpPr>
          <p:cNvPr id="2" name="Títol 1"/>
          <p:cNvSpPr>
            <a:spLocks noGrp="1"/>
          </p:cNvSpPr>
          <p:nvPr>
            <p:ph type="title"/>
          </p:nvPr>
        </p:nvSpPr>
        <p:spPr>
          <a:xfrm>
            <a:off x="1792288" y="4800600"/>
            <a:ext cx="5486400" cy="566738"/>
          </a:xfrm>
        </p:spPr>
        <p:txBody>
          <a:bodyPr anchor="b"/>
          <a:lstStyle>
            <a:lvl1pPr algn="l">
              <a:defRPr sz="2000" b="1"/>
            </a:lvl1pPr>
          </a:lstStyle>
          <a:p>
            <a:r>
              <a:rPr lang="ca-ES" smtClean="0"/>
              <a:t>Feu clic aquí per editar l'estil</a:t>
            </a:r>
            <a:endParaRPr lang="es-ES"/>
          </a:p>
        </p:txBody>
      </p:sp>
      <p:sp>
        <p:nvSpPr>
          <p:cNvPr id="3" name="Contenidor d'imat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Contenidor de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a-ES" smtClean="0"/>
              <a:t>Feu clic aquí per editar els estils de text</a:t>
            </a:r>
          </a:p>
        </p:txBody>
      </p:sp>
      <p:sp>
        <p:nvSpPr>
          <p:cNvPr id="6" name="Contenidor de número de diapositiva 5"/>
          <p:cNvSpPr>
            <a:spLocks noGrp="1"/>
          </p:cNvSpPr>
          <p:nvPr>
            <p:ph type="sldNum" sz="quarter" idx="10"/>
          </p:nvPr>
        </p:nvSpPr>
        <p:spPr/>
        <p:txBody>
          <a:bodyPr/>
          <a:lstStyle>
            <a:lvl1pPr>
              <a:defRPr/>
            </a:lvl1pPr>
          </a:lstStyle>
          <a:p>
            <a:pPr>
              <a:defRPr/>
            </a:pPr>
            <a:fld id="{E17445C9-6BC2-46FF-B7B9-A880FD94A346}"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ítol i text vertical">
    <p:spTree>
      <p:nvGrpSpPr>
        <p:cNvPr id="1" name=""/>
        <p:cNvGrpSpPr/>
        <p:nvPr/>
      </p:nvGrpSpPr>
      <p:grpSpPr>
        <a:xfrm>
          <a:off x="0" y="0"/>
          <a:ext cx="0" cy="0"/>
          <a:chOff x="0" y="0"/>
          <a:chExt cx="0" cy="0"/>
        </a:xfrm>
      </p:grpSpPr>
      <p:pic>
        <p:nvPicPr>
          <p:cNvPr id="4" name="Picture 5" descr="C:\Users\Anna\SkyDrive\cursos\Puc tenir presència a internet sense web\img\taronja\focalizza-transparet.png"/>
          <p:cNvPicPr>
            <a:picLocks noChangeAspect="1" noChangeArrowheads="1"/>
          </p:cNvPicPr>
          <p:nvPr userDrawn="1"/>
        </p:nvPicPr>
        <p:blipFill>
          <a:blip r:embed="rId2" cstate="print"/>
          <a:srcRect/>
          <a:stretch>
            <a:fillRect/>
          </a:stretch>
        </p:blipFill>
        <p:spPr bwMode="auto">
          <a:xfrm>
            <a:off x="-107950" y="3213100"/>
            <a:ext cx="5737225" cy="2922588"/>
          </a:xfrm>
          <a:prstGeom prst="rect">
            <a:avLst/>
          </a:prstGeom>
          <a:noFill/>
          <a:ln w="9525">
            <a:noFill/>
            <a:miter lim="800000"/>
            <a:headEnd/>
            <a:tailEnd/>
          </a:ln>
        </p:spPr>
      </p:pic>
      <p:sp>
        <p:nvSpPr>
          <p:cNvPr id="2" name="Títol 1"/>
          <p:cNvSpPr>
            <a:spLocks noGrp="1"/>
          </p:cNvSpPr>
          <p:nvPr>
            <p:ph type="title"/>
          </p:nvPr>
        </p:nvSpPr>
        <p:spPr/>
        <p:txBody>
          <a:bodyPr/>
          <a:lstStyle/>
          <a:p>
            <a:r>
              <a:rPr lang="ca-ES" smtClean="0"/>
              <a:t>Feu clic aquí per editar l'estil</a:t>
            </a:r>
            <a:endParaRPr lang="es-ES"/>
          </a:p>
        </p:txBody>
      </p:sp>
      <p:sp>
        <p:nvSpPr>
          <p:cNvPr id="3" name="Contenidor de text vertical 2"/>
          <p:cNvSpPr>
            <a:spLocks noGrp="1"/>
          </p:cNvSpPr>
          <p:nvPr>
            <p:ph type="body" orient="vert" idx="1"/>
          </p:nvPr>
        </p:nvSpPr>
        <p:spPr/>
        <p:txBody>
          <a:bodyPr vert="eaVert"/>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
        <p:nvSpPr>
          <p:cNvPr id="5" name="Contenidor de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cs typeface="Arial" pitchFamily="34" charset="0"/>
              </a:defRPr>
            </a:lvl1pPr>
          </a:lstStyle>
          <a:p>
            <a:pPr>
              <a:defRPr/>
            </a:pPr>
            <a:endParaRPr lang="es-ES"/>
          </a:p>
        </p:txBody>
      </p:sp>
      <p:sp>
        <p:nvSpPr>
          <p:cNvPr id="6" name="Contenidor de peu de pàgina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mn-ea"/>
                <a:cs typeface="Arial" charset="0"/>
              </a:defRPr>
            </a:lvl1pPr>
          </a:lstStyle>
          <a:p>
            <a:pPr>
              <a:defRPr/>
            </a:pPr>
            <a:endParaRPr lang="es-ES_tradnl" altLang="es-ES_tradnl"/>
          </a:p>
        </p:txBody>
      </p:sp>
      <p:sp>
        <p:nvSpPr>
          <p:cNvPr id="7" name="Contenidor de número de diapositiva 5"/>
          <p:cNvSpPr>
            <a:spLocks noGrp="1"/>
          </p:cNvSpPr>
          <p:nvPr>
            <p:ph type="sldNum" sz="quarter" idx="12"/>
          </p:nvPr>
        </p:nvSpPr>
        <p:spPr/>
        <p:txBody>
          <a:bodyPr/>
          <a:lstStyle>
            <a:lvl1pPr>
              <a:defRPr/>
            </a:lvl1pPr>
          </a:lstStyle>
          <a:p>
            <a:pPr>
              <a:defRPr/>
            </a:pPr>
            <a:fld id="{934C2BF9-11CE-49FC-BC68-178C35DC59C0}" type="slidenum">
              <a:rPr lang="es-ES"/>
              <a:pPr>
                <a:defRPr/>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ítol vertical i text">
    <p:spTree>
      <p:nvGrpSpPr>
        <p:cNvPr id="1" name=""/>
        <p:cNvGrpSpPr/>
        <p:nvPr/>
      </p:nvGrpSpPr>
      <p:grpSpPr>
        <a:xfrm>
          <a:off x="0" y="0"/>
          <a:ext cx="0" cy="0"/>
          <a:chOff x="0" y="0"/>
          <a:chExt cx="0" cy="0"/>
        </a:xfrm>
      </p:grpSpPr>
      <p:pic>
        <p:nvPicPr>
          <p:cNvPr id="4" name="Picture 5" descr="C:\Users\Anna\SkyDrive\cursos\Puc tenir presència a internet sense web\img\taronja\focalizza-transparet.png"/>
          <p:cNvPicPr>
            <a:picLocks noChangeAspect="1" noChangeArrowheads="1"/>
          </p:cNvPicPr>
          <p:nvPr userDrawn="1"/>
        </p:nvPicPr>
        <p:blipFill>
          <a:blip r:embed="rId2" cstate="print"/>
          <a:srcRect/>
          <a:stretch>
            <a:fillRect/>
          </a:stretch>
        </p:blipFill>
        <p:spPr bwMode="auto">
          <a:xfrm>
            <a:off x="-107950" y="3213100"/>
            <a:ext cx="5737225" cy="2922588"/>
          </a:xfrm>
          <a:prstGeom prst="rect">
            <a:avLst/>
          </a:prstGeom>
          <a:noFill/>
          <a:ln w="9525">
            <a:noFill/>
            <a:miter lim="800000"/>
            <a:headEnd/>
            <a:tailEnd/>
          </a:ln>
        </p:spPr>
      </p:pic>
      <p:sp>
        <p:nvSpPr>
          <p:cNvPr id="2" name="Títol vertical 1"/>
          <p:cNvSpPr>
            <a:spLocks noGrp="1"/>
          </p:cNvSpPr>
          <p:nvPr>
            <p:ph type="title" orient="vert"/>
          </p:nvPr>
        </p:nvSpPr>
        <p:spPr>
          <a:xfrm>
            <a:off x="6629400" y="274638"/>
            <a:ext cx="2057400" cy="5851525"/>
          </a:xfrm>
        </p:spPr>
        <p:txBody>
          <a:bodyPr vert="eaVert"/>
          <a:lstStyle/>
          <a:p>
            <a:r>
              <a:rPr lang="ca-ES" smtClean="0"/>
              <a:t>Feu clic aquí per editar l'estil</a:t>
            </a:r>
            <a:endParaRPr lang="es-ES"/>
          </a:p>
        </p:txBody>
      </p:sp>
      <p:sp>
        <p:nvSpPr>
          <p:cNvPr id="3" name="Contenidor de text vertical 2"/>
          <p:cNvSpPr>
            <a:spLocks noGrp="1"/>
          </p:cNvSpPr>
          <p:nvPr>
            <p:ph type="body" orient="vert" idx="1"/>
          </p:nvPr>
        </p:nvSpPr>
        <p:spPr>
          <a:xfrm>
            <a:off x="457200" y="274638"/>
            <a:ext cx="6019800" cy="5851525"/>
          </a:xfrm>
        </p:spPr>
        <p:txBody>
          <a:bodyPr vert="eaVert"/>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
        <p:nvSpPr>
          <p:cNvPr id="5" name="Contenidor de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cs typeface="Arial" pitchFamily="34" charset="0"/>
              </a:defRPr>
            </a:lvl1pPr>
          </a:lstStyle>
          <a:p>
            <a:pPr>
              <a:defRPr/>
            </a:pPr>
            <a:endParaRPr lang="es-ES"/>
          </a:p>
        </p:txBody>
      </p:sp>
      <p:sp>
        <p:nvSpPr>
          <p:cNvPr id="6" name="Contenidor de peu de pàgina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mn-ea"/>
                <a:cs typeface="Arial" charset="0"/>
              </a:defRPr>
            </a:lvl1pPr>
          </a:lstStyle>
          <a:p>
            <a:pPr>
              <a:defRPr/>
            </a:pPr>
            <a:endParaRPr lang="es-ES_tradnl" altLang="es-ES_tradnl"/>
          </a:p>
        </p:txBody>
      </p:sp>
      <p:sp>
        <p:nvSpPr>
          <p:cNvPr id="7" name="Contenidor de número de diapositiva 5"/>
          <p:cNvSpPr>
            <a:spLocks noGrp="1"/>
          </p:cNvSpPr>
          <p:nvPr>
            <p:ph type="sldNum" sz="quarter" idx="12"/>
          </p:nvPr>
        </p:nvSpPr>
        <p:spPr/>
        <p:txBody>
          <a:bodyPr/>
          <a:lstStyle>
            <a:lvl1pPr>
              <a:defRPr/>
            </a:lvl1pPr>
          </a:lstStyle>
          <a:p>
            <a:pPr>
              <a:defRPr/>
            </a:pPr>
            <a:fld id="{75D952D5-5778-4E0D-A15E-78A6774E39A6}"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ol i objectes">
    <p:spTree>
      <p:nvGrpSpPr>
        <p:cNvPr id="1" name=""/>
        <p:cNvGrpSpPr/>
        <p:nvPr/>
      </p:nvGrpSpPr>
      <p:grpSpPr>
        <a:xfrm>
          <a:off x="0" y="0"/>
          <a:ext cx="0" cy="0"/>
          <a:chOff x="0" y="0"/>
          <a:chExt cx="0" cy="0"/>
        </a:xfrm>
      </p:grpSpPr>
      <p:pic>
        <p:nvPicPr>
          <p:cNvPr id="4" name="Picture 5" descr="C:\Users\Anna\SkyDrive\cursos\Puc tenir presència a internet sense web\img\taronja\focalizza-transparet.png"/>
          <p:cNvPicPr>
            <a:picLocks noChangeAspect="1" noChangeArrowheads="1"/>
          </p:cNvPicPr>
          <p:nvPr userDrawn="1"/>
        </p:nvPicPr>
        <p:blipFill>
          <a:blip r:embed="rId2" cstate="print"/>
          <a:srcRect/>
          <a:stretch>
            <a:fillRect/>
          </a:stretch>
        </p:blipFill>
        <p:spPr bwMode="auto">
          <a:xfrm>
            <a:off x="107950" y="3213100"/>
            <a:ext cx="5737225" cy="2922588"/>
          </a:xfrm>
          <a:prstGeom prst="rect">
            <a:avLst/>
          </a:prstGeom>
          <a:noFill/>
          <a:ln w="9525">
            <a:noFill/>
            <a:miter lim="800000"/>
            <a:headEnd/>
            <a:tailEnd/>
          </a:ln>
        </p:spPr>
      </p:pic>
      <p:sp>
        <p:nvSpPr>
          <p:cNvPr id="2" name="Títol 1"/>
          <p:cNvSpPr>
            <a:spLocks noGrp="1"/>
          </p:cNvSpPr>
          <p:nvPr>
            <p:ph type="title"/>
          </p:nvPr>
        </p:nvSpPr>
        <p:spPr/>
        <p:txBody>
          <a:bodyPr/>
          <a:lstStyle/>
          <a:p>
            <a:r>
              <a:rPr lang="ca-ES" dirty="0" smtClean="0"/>
              <a:t>Feu clic aquí per editar l'estil</a:t>
            </a:r>
            <a:endParaRPr lang="es-ES" dirty="0"/>
          </a:p>
        </p:txBody>
      </p:sp>
      <p:sp>
        <p:nvSpPr>
          <p:cNvPr id="3" name="Contenidor de contingut 2"/>
          <p:cNvSpPr>
            <a:spLocks noGrp="1"/>
          </p:cNvSpPr>
          <p:nvPr>
            <p:ph idx="1"/>
          </p:nvPr>
        </p:nvSpPr>
        <p:spPr/>
        <p:txBody>
          <a:body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
        <p:nvSpPr>
          <p:cNvPr id="5" name="Contenidor de número de diapositiva 5"/>
          <p:cNvSpPr>
            <a:spLocks noGrp="1"/>
          </p:cNvSpPr>
          <p:nvPr>
            <p:ph type="sldNum" sz="quarter" idx="10"/>
          </p:nvPr>
        </p:nvSpPr>
        <p:spPr/>
        <p:txBody>
          <a:bodyPr/>
          <a:lstStyle>
            <a:lvl1pPr>
              <a:defRPr/>
            </a:lvl1pPr>
          </a:lstStyle>
          <a:p>
            <a:pPr>
              <a:defRPr/>
            </a:pPr>
            <a:fld id="{8058331A-6B9C-4321-ABD4-0B1C14C43AA2}"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ítol i objectes">
    <p:spTree>
      <p:nvGrpSpPr>
        <p:cNvPr id="1" name=""/>
        <p:cNvGrpSpPr/>
        <p:nvPr/>
      </p:nvGrpSpPr>
      <p:grpSpPr>
        <a:xfrm>
          <a:off x="0" y="0"/>
          <a:ext cx="0" cy="0"/>
          <a:chOff x="0" y="0"/>
          <a:chExt cx="0" cy="0"/>
        </a:xfrm>
      </p:grpSpPr>
      <p:pic>
        <p:nvPicPr>
          <p:cNvPr id="4" name="Picture 5" descr="C:\Users\Anna\SkyDrive\cursos\Puc tenir presència a internet sense web\img\taronja\focalizza-transparet.png"/>
          <p:cNvPicPr>
            <a:picLocks noChangeAspect="1" noChangeArrowheads="1"/>
          </p:cNvPicPr>
          <p:nvPr userDrawn="1"/>
        </p:nvPicPr>
        <p:blipFill>
          <a:blip r:embed="rId2" cstate="print"/>
          <a:srcRect/>
          <a:stretch>
            <a:fillRect/>
          </a:stretch>
        </p:blipFill>
        <p:spPr bwMode="auto">
          <a:xfrm>
            <a:off x="107950" y="3213100"/>
            <a:ext cx="5737225" cy="2922588"/>
          </a:xfrm>
          <a:prstGeom prst="rect">
            <a:avLst/>
          </a:prstGeom>
          <a:noFill/>
          <a:ln w="9525">
            <a:noFill/>
            <a:miter lim="800000"/>
            <a:headEnd/>
            <a:tailEnd/>
          </a:ln>
        </p:spPr>
      </p:pic>
      <p:sp>
        <p:nvSpPr>
          <p:cNvPr id="2" name="Títol 1"/>
          <p:cNvSpPr>
            <a:spLocks noGrp="1"/>
          </p:cNvSpPr>
          <p:nvPr>
            <p:ph type="title"/>
          </p:nvPr>
        </p:nvSpPr>
        <p:spPr/>
        <p:txBody>
          <a:bodyPr/>
          <a:lstStyle/>
          <a:p>
            <a:r>
              <a:rPr lang="ca-ES" smtClean="0"/>
              <a:t>Feu clic aquí per editar l'estil</a:t>
            </a:r>
            <a:endParaRPr lang="es-ES"/>
          </a:p>
        </p:txBody>
      </p:sp>
      <p:sp>
        <p:nvSpPr>
          <p:cNvPr id="3" name="Contenidor de contingut 2"/>
          <p:cNvSpPr>
            <a:spLocks noGrp="1"/>
          </p:cNvSpPr>
          <p:nvPr>
            <p:ph idx="1"/>
          </p:nvPr>
        </p:nvSpPr>
        <p:spPr/>
        <p:txBody>
          <a:body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
        <p:nvSpPr>
          <p:cNvPr id="5" name="Contenidor de número de diapositiva 5"/>
          <p:cNvSpPr>
            <a:spLocks noGrp="1"/>
          </p:cNvSpPr>
          <p:nvPr>
            <p:ph type="sldNum" sz="quarter" idx="10"/>
          </p:nvPr>
        </p:nvSpPr>
        <p:spPr/>
        <p:txBody>
          <a:bodyPr/>
          <a:lstStyle>
            <a:lvl1pPr>
              <a:defRPr/>
            </a:lvl1pPr>
          </a:lstStyle>
          <a:p>
            <a:pPr>
              <a:defRPr/>
            </a:pPr>
            <a:fld id="{FCA54E8B-78D7-4C84-937E-ED5145560094}"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Capçalera de la secció">
    <p:spTree>
      <p:nvGrpSpPr>
        <p:cNvPr id="1" name=""/>
        <p:cNvGrpSpPr/>
        <p:nvPr/>
      </p:nvGrpSpPr>
      <p:grpSpPr>
        <a:xfrm>
          <a:off x="0" y="0"/>
          <a:ext cx="0" cy="0"/>
          <a:chOff x="0" y="0"/>
          <a:chExt cx="0" cy="0"/>
        </a:xfrm>
      </p:grpSpPr>
      <p:pic>
        <p:nvPicPr>
          <p:cNvPr id="4" name="Picture 5" descr="C:\Users\Anna\SkyDrive\cursos\Puc tenir presència a internet sense web\img\taronja\focalizza-transparet.png"/>
          <p:cNvPicPr>
            <a:picLocks noChangeAspect="1" noChangeArrowheads="1"/>
          </p:cNvPicPr>
          <p:nvPr userDrawn="1"/>
        </p:nvPicPr>
        <p:blipFill>
          <a:blip r:embed="rId2" cstate="print"/>
          <a:srcRect/>
          <a:stretch>
            <a:fillRect/>
          </a:stretch>
        </p:blipFill>
        <p:spPr bwMode="auto">
          <a:xfrm>
            <a:off x="-107950" y="3213100"/>
            <a:ext cx="5737225" cy="2922588"/>
          </a:xfrm>
          <a:prstGeom prst="rect">
            <a:avLst/>
          </a:prstGeom>
          <a:noFill/>
          <a:ln w="9525">
            <a:noFill/>
            <a:miter lim="800000"/>
            <a:headEnd/>
            <a:tailEnd/>
          </a:ln>
        </p:spPr>
      </p:pic>
      <p:sp>
        <p:nvSpPr>
          <p:cNvPr id="2" name="Títol 1"/>
          <p:cNvSpPr>
            <a:spLocks noGrp="1"/>
          </p:cNvSpPr>
          <p:nvPr>
            <p:ph type="title"/>
          </p:nvPr>
        </p:nvSpPr>
        <p:spPr>
          <a:xfrm>
            <a:off x="722313" y="4406900"/>
            <a:ext cx="7772400" cy="1362075"/>
          </a:xfrm>
        </p:spPr>
        <p:txBody>
          <a:bodyPr anchor="t"/>
          <a:lstStyle>
            <a:lvl1pPr algn="l">
              <a:defRPr sz="4000" b="1" cap="all"/>
            </a:lvl1pPr>
          </a:lstStyle>
          <a:p>
            <a:r>
              <a:rPr lang="ca-ES" smtClean="0"/>
              <a:t>Feu clic aquí per editar l'estil</a:t>
            </a:r>
            <a:endParaRPr lang="es-ES"/>
          </a:p>
        </p:txBody>
      </p:sp>
      <p:sp>
        <p:nvSpPr>
          <p:cNvPr id="3" name="Contenidor de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a-ES" smtClean="0"/>
              <a:t>Feu clic aquí per editar els estils de text</a:t>
            </a:r>
          </a:p>
        </p:txBody>
      </p:sp>
      <p:sp>
        <p:nvSpPr>
          <p:cNvPr id="5" name="Contenidor de número de diapositiva 5"/>
          <p:cNvSpPr>
            <a:spLocks noGrp="1"/>
          </p:cNvSpPr>
          <p:nvPr>
            <p:ph type="sldNum" sz="quarter" idx="10"/>
          </p:nvPr>
        </p:nvSpPr>
        <p:spPr/>
        <p:txBody>
          <a:bodyPr/>
          <a:lstStyle>
            <a:lvl1pPr>
              <a:defRPr/>
            </a:lvl1pPr>
          </a:lstStyle>
          <a:p>
            <a:pPr>
              <a:defRPr/>
            </a:pPr>
            <a:fld id="{1CE2BCAC-05CA-4D1F-A996-33A785202098}"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ctes">
    <p:spTree>
      <p:nvGrpSpPr>
        <p:cNvPr id="1" name=""/>
        <p:cNvGrpSpPr/>
        <p:nvPr/>
      </p:nvGrpSpPr>
      <p:grpSpPr>
        <a:xfrm>
          <a:off x="0" y="0"/>
          <a:ext cx="0" cy="0"/>
          <a:chOff x="0" y="0"/>
          <a:chExt cx="0" cy="0"/>
        </a:xfrm>
      </p:grpSpPr>
      <p:pic>
        <p:nvPicPr>
          <p:cNvPr id="5" name="Picture 5" descr="C:\Users\Anna\SkyDrive\cursos\Puc tenir presència a internet sense web\img\taronja\focalizza-transparet.png"/>
          <p:cNvPicPr>
            <a:picLocks noChangeAspect="1" noChangeArrowheads="1"/>
          </p:cNvPicPr>
          <p:nvPr userDrawn="1"/>
        </p:nvPicPr>
        <p:blipFill>
          <a:blip r:embed="rId2" cstate="print"/>
          <a:srcRect/>
          <a:stretch>
            <a:fillRect/>
          </a:stretch>
        </p:blipFill>
        <p:spPr bwMode="auto">
          <a:xfrm>
            <a:off x="-107950" y="3213100"/>
            <a:ext cx="5737225" cy="2922588"/>
          </a:xfrm>
          <a:prstGeom prst="rect">
            <a:avLst/>
          </a:prstGeom>
          <a:noFill/>
          <a:ln w="9525">
            <a:noFill/>
            <a:miter lim="800000"/>
            <a:headEnd/>
            <a:tailEnd/>
          </a:ln>
        </p:spPr>
      </p:pic>
      <p:sp>
        <p:nvSpPr>
          <p:cNvPr id="2" name="Títol 1"/>
          <p:cNvSpPr>
            <a:spLocks noGrp="1"/>
          </p:cNvSpPr>
          <p:nvPr>
            <p:ph type="title"/>
          </p:nvPr>
        </p:nvSpPr>
        <p:spPr/>
        <p:txBody>
          <a:bodyPr/>
          <a:lstStyle/>
          <a:p>
            <a:r>
              <a:rPr lang="ca-ES" smtClean="0"/>
              <a:t>Feu clic aquí per editar l'estil</a:t>
            </a:r>
            <a:endParaRPr lang="es-ES"/>
          </a:p>
        </p:txBody>
      </p:sp>
      <p:sp>
        <p:nvSpPr>
          <p:cNvPr id="3" name="Contenidor de contingut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
        <p:nvSpPr>
          <p:cNvPr id="4" name="Contenidor de contingut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
        <p:nvSpPr>
          <p:cNvPr id="6" name="Contenidor de número de diapositiva 5"/>
          <p:cNvSpPr>
            <a:spLocks noGrp="1"/>
          </p:cNvSpPr>
          <p:nvPr>
            <p:ph type="sldNum" sz="quarter" idx="10"/>
          </p:nvPr>
        </p:nvSpPr>
        <p:spPr/>
        <p:txBody>
          <a:bodyPr/>
          <a:lstStyle>
            <a:lvl1pPr>
              <a:defRPr/>
            </a:lvl1pPr>
          </a:lstStyle>
          <a:p>
            <a:pPr>
              <a:defRPr/>
            </a:pPr>
            <a:fld id="{68E00F18-385E-4A7E-8ECD-69BAEEA08138}"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ció">
    <p:spTree>
      <p:nvGrpSpPr>
        <p:cNvPr id="1" name=""/>
        <p:cNvGrpSpPr/>
        <p:nvPr/>
      </p:nvGrpSpPr>
      <p:grpSpPr>
        <a:xfrm>
          <a:off x="0" y="0"/>
          <a:ext cx="0" cy="0"/>
          <a:chOff x="0" y="0"/>
          <a:chExt cx="0" cy="0"/>
        </a:xfrm>
      </p:grpSpPr>
      <p:pic>
        <p:nvPicPr>
          <p:cNvPr id="7" name="Picture 5" descr="C:\Users\Anna\SkyDrive\cursos\Puc tenir presència a internet sense web\img\taronja\focalizza-transparet.png"/>
          <p:cNvPicPr>
            <a:picLocks noChangeAspect="1" noChangeArrowheads="1"/>
          </p:cNvPicPr>
          <p:nvPr userDrawn="1"/>
        </p:nvPicPr>
        <p:blipFill>
          <a:blip r:embed="rId2" cstate="print"/>
          <a:srcRect/>
          <a:stretch>
            <a:fillRect/>
          </a:stretch>
        </p:blipFill>
        <p:spPr bwMode="auto">
          <a:xfrm>
            <a:off x="-107950" y="3213100"/>
            <a:ext cx="5737225" cy="2922588"/>
          </a:xfrm>
          <a:prstGeom prst="rect">
            <a:avLst/>
          </a:prstGeom>
          <a:noFill/>
          <a:ln w="9525">
            <a:noFill/>
            <a:miter lim="800000"/>
            <a:headEnd/>
            <a:tailEnd/>
          </a:ln>
        </p:spPr>
      </p:pic>
      <p:sp>
        <p:nvSpPr>
          <p:cNvPr id="2" name="Títol 1"/>
          <p:cNvSpPr>
            <a:spLocks noGrp="1"/>
          </p:cNvSpPr>
          <p:nvPr>
            <p:ph type="title"/>
          </p:nvPr>
        </p:nvSpPr>
        <p:spPr/>
        <p:txBody>
          <a:bodyPr/>
          <a:lstStyle>
            <a:lvl1pPr>
              <a:defRPr/>
            </a:lvl1pPr>
          </a:lstStyle>
          <a:p>
            <a:r>
              <a:rPr lang="ca-ES" smtClean="0"/>
              <a:t>Feu clic aquí per editar l'estil</a:t>
            </a:r>
            <a:endParaRPr lang="es-ES"/>
          </a:p>
        </p:txBody>
      </p:sp>
      <p:sp>
        <p:nvSpPr>
          <p:cNvPr id="3" name="Contenidor de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smtClean="0"/>
              <a:t>Feu clic aquí per editar els estils de text</a:t>
            </a:r>
          </a:p>
        </p:txBody>
      </p:sp>
      <p:sp>
        <p:nvSpPr>
          <p:cNvPr id="4" name="Contenidor de contingut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
        <p:nvSpPr>
          <p:cNvPr id="5" name="Contenidor de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smtClean="0"/>
              <a:t>Feu clic aquí per editar els estils de text</a:t>
            </a:r>
          </a:p>
        </p:txBody>
      </p:sp>
      <p:sp>
        <p:nvSpPr>
          <p:cNvPr id="6" name="Contenidor de contingut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
        <p:nvSpPr>
          <p:cNvPr id="8" name="Contenidor de número de diapositiva 5"/>
          <p:cNvSpPr>
            <a:spLocks noGrp="1"/>
          </p:cNvSpPr>
          <p:nvPr>
            <p:ph type="sldNum" sz="quarter" idx="10"/>
          </p:nvPr>
        </p:nvSpPr>
        <p:spPr/>
        <p:txBody>
          <a:bodyPr/>
          <a:lstStyle>
            <a:lvl1pPr>
              <a:defRPr/>
            </a:lvl1pPr>
          </a:lstStyle>
          <a:p>
            <a:pPr>
              <a:defRPr/>
            </a:pPr>
            <a:fld id="{539C21C2-97E6-4684-8D55-19645620F922}"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omés títol">
    <p:spTree>
      <p:nvGrpSpPr>
        <p:cNvPr id="1" name=""/>
        <p:cNvGrpSpPr/>
        <p:nvPr/>
      </p:nvGrpSpPr>
      <p:grpSpPr>
        <a:xfrm>
          <a:off x="0" y="0"/>
          <a:ext cx="0" cy="0"/>
          <a:chOff x="0" y="0"/>
          <a:chExt cx="0" cy="0"/>
        </a:xfrm>
      </p:grpSpPr>
      <p:pic>
        <p:nvPicPr>
          <p:cNvPr id="3" name="Picture 5" descr="C:\Users\Anna\SkyDrive\cursos\Puc tenir presència a internet sense web\img\taronja\focalizza-transparet.png"/>
          <p:cNvPicPr>
            <a:picLocks noChangeAspect="1" noChangeArrowheads="1"/>
          </p:cNvPicPr>
          <p:nvPr userDrawn="1"/>
        </p:nvPicPr>
        <p:blipFill>
          <a:blip r:embed="rId2" cstate="print"/>
          <a:srcRect/>
          <a:stretch>
            <a:fillRect/>
          </a:stretch>
        </p:blipFill>
        <p:spPr bwMode="auto">
          <a:xfrm>
            <a:off x="-107950" y="3213100"/>
            <a:ext cx="5737225" cy="2922588"/>
          </a:xfrm>
          <a:prstGeom prst="rect">
            <a:avLst/>
          </a:prstGeom>
          <a:noFill/>
          <a:ln w="9525">
            <a:noFill/>
            <a:miter lim="800000"/>
            <a:headEnd/>
            <a:tailEnd/>
          </a:ln>
        </p:spPr>
      </p:pic>
      <p:sp>
        <p:nvSpPr>
          <p:cNvPr id="2" name="Títol 1"/>
          <p:cNvSpPr>
            <a:spLocks noGrp="1"/>
          </p:cNvSpPr>
          <p:nvPr>
            <p:ph type="title"/>
          </p:nvPr>
        </p:nvSpPr>
        <p:spPr/>
        <p:txBody>
          <a:bodyPr/>
          <a:lstStyle/>
          <a:p>
            <a:r>
              <a:rPr lang="ca-ES" smtClean="0"/>
              <a:t>Feu clic aquí per editar l'estil</a:t>
            </a:r>
            <a:endParaRPr lang="es-ES"/>
          </a:p>
        </p:txBody>
      </p:sp>
      <p:sp>
        <p:nvSpPr>
          <p:cNvPr id="4" name="Contenidor de número de diapositiva 5"/>
          <p:cNvSpPr>
            <a:spLocks noGrp="1"/>
          </p:cNvSpPr>
          <p:nvPr>
            <p:ph type="sldNum" sz="quarter" idx="10"/>
          </p:nvPr>
        </p:nvSpPr>
        <p:spPr/>
        <p:txBody>
          <a:bodyPr/>
          <a:lstStyle>
            <a:lvl1pPr>
              <a:defRPr/>
            </a:lvl1pPr>
          </a:lstStyle>
          <a:p>
            <a:pPr>
              <a:defRPr/>
            </a:pPr>
            <a:fld id="{B7AF23AF-668A-41C1-9084-31636DCD149F}"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En blanc">
    <p:spTree>
      <p:nvGrpSpPr>
        <p:cNvPr id="1" name=""/>
        <p:cNvGrpSpPr/>
        <p:nvPr/>
      </p:nvGrpSpPr>
      <p:grpSpPr>
        <a:xfrm>
          <a:off x="0" y="0"/>
          <a:ext cx="0" cy="0"/>
          <a:chOff x="0" y="0"/>
          <a:chExt cx="0" cy="0"/>
        </a:xfrm>
      </p:grpSpPr>
      <p:pic>
        <p:nvPicPr>
          <p:cNvPr id="2" name="Picture 5" descr="C:\Users\Anna\SkyDrive\cursos\Puc tenir presència a internet sense web\img\taronja\focalizza-transparet.png"/>
          <p:cNvPicPr>
            <a:picLocks noChangeAspect="1" noChangeArrowheads="1"/>
          </p:cNvPicPr>
          <p:nvPr userDrawn="1"/>
        </p:nvPicPr>
        <p:blipFill>
          <a:blip r:embed="rId2" cstate="print"/>
          <a:srcRect/>
          <a:stretch>
            <a:fillRect/>
          </a:stretch>
        </p:blipFill>
        <p:spPr bwMode="auto">
          <a:xfrm>
            <a:off x="-107950" y="3213100"/>
            <a:ext cx="5737225" cy="2922588"/>
          </a:xfrm>
          <a:prstGeom prst="rect">
            <a:avLst/>
          </a:prstGeom>
          <a:noFill/>
          <a:ln w="9525">
            <a:noFill/>
            <a:miter lim="800000"/>
            <a:headEnd/>
            <a:tailEnd/>
          </a:ln>
        </p:spPr>
      </p:pic>
      <p:sp>
        <p:nvSpPr>
          <p:cNvPr id="3" name="Contenidor de número de diapositiva 5"/>
          <p:cNvSpPr>
            <a:spLocks noGrp="1"/>
          </p:cNvSpPr>
          <p:nvPr>
            <p:ph type="sldNum" sz="quarter" idx="10"/>
          </p:nvPr>
        </p:nvSpPr>
        <p:spPr/>
        <p:txBody>
          <a:bodyPr/>
          <a:lstStyle>
            <a:lvl1pPr>
              <a:defRPr/>
            </a:lvl1pPr>
          </a:lstStyle>
          <a:p>
            <a:pPr>
              <a:defRPr/>
            </a:pPr>
            <a:fld id="{45712467-4A17-438C-9EBE-5842A359CCCB}"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ingut amb llegenda">
    <p:spTree>
      <p:nvGrpSpPr>
        <p:cNvPr id="1" name=""/>
        <p:cNvGrpSpPr/>
        <p:nvPr/>
      </p:nvGrpSpPr>
      <p:grpSpPr>
        <a:xfrm>
          <a:off x="0" y="0"/>
          <a:ext cx="0" cy="0"/>
          <a:chOff x="0" y="0"/>
          <a:chExt cx="0" cy="0"/>
        </a:xfrm>
      </p:grpSpPr>
      <p:pic>
        <p:nvPicPr>
          <p:cNvPr id="5" name="Picture 5" descr="C:\Users\Anna\SkyDrive\cursos\Puc tenir presència a internet sense web\img\taronja\focalizza-transparet.png"/>
          <p:cNvPicPr>
            <a:picLocks noChangeAspect="1" noChangeArrowheads="1"/>
          </p:cNvPicPr>
          <p:nvPr userDrawn="1"/>
        </p:nvPicPr>
        <p:blipFill>
          <a:blip r:embed="rId2" cstate="print"/>
          <a:srcRect/>
          <a:stretch>
            <a:fillRect/>
          </a:stretch>
        </p:blipFill>
        <p:spPr bwMode="auto">
          <a:xfrm>
            <a:off x="-107950" y="3213100"/>
            <a:ext cx="5737225" cy="2922588"/>
          </a:xfrm>
          <a:prstGeom prst="rect">
            <a:avLst/>
          </a:prstGeom>
          <a:noFill/>
          <a:ln w="9525">
            <a:noFill/>
            <a:miter lim="800000"/>
            <a:headEnd/>
            <a:tailEnd/>
          </a:ln>
        </p:spPr>
      </p:pic>
      <p:sp>
        <p:nvSpPr>
          <p:cNvPr id="2" name="Títol 1"/>
          <p:cNvSpPr>
            <a:spLocks noGrp="1"/>
          </p:cNvSpPr>
          <p:nvPr>
            <p:ph type="title"/>
          </p:nvPr>
        </p:nvSpPr>
        <p:spPr>
          <a:xfrm>
            <a:off x="457200" y="273050"/>
            <a:ext cx="3008313" cy="1162050"/>
          </a:xfrm>
        </p:spPr>
        <p:txBody>
          <a:bodyPr anchor="b"/>
          <a:lstStyle>
            <a:lvl1pPr algn="l">
              <a:defRPr sz="2000" b="1"/>
            </a:lvl1pPr>
          </a:lstStyle>
          <a:p>
            <a:r>
              <a:rPr lang="ca-ES" smtClean="0"/>
              <a:t>Feu clic aquí per editar l'estil</a:t>
            </a:r>
            <a:endParaRPr lang="es-ES"/>
          </a:p>
        </p:txBody>
      </p:sp>
      <p:sp>
        <p:nvSpPr>
          <p:cNvPr id="3" name="Contenidor de contingut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
        <p:nvSpPr>
          <p:cNvPr id="4" name="Contenidor de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a-ES" smtClean="0"/>
              <a:t>Feu clic aquí per editar els estils de text</a:t>
            </a:r>
          </a:p>
        </p:txBody>
      </p:sp>
      <p:sp>
        <p:nvSpPr>
          <p:cNvPr id="6" name="Contenidor de número de diapositiva 5"/>
          <p:cNvSpPr>
            <a:spLocks noGrp="1"/>
          </p:cNvSpPr>
          <p:nvPr>
            <p:ph type="sldNum" sz="quarter" idx="10"/>
          </p:nvPr>
        </p:nvSpPr>
        <p:spPr/>
        <p:txBody>
          <a:bodyPr/>
          <a:lstStyle>
            <a:lvl1pPr>
              <a:defRPr/>
            </a:lvl1pPr>
          </a:lstStyle>
          <a:p>
            <a:pPr>
              <a:defRPr/>
            </a:pPr>
            <a:fld id="{CCA18E38-2518-41E8-9FCE-7DCE3AFEF315}"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AutoShape 8"/>
          <p:cNvSpPr>
            <a:spLocks noChangeArrowheads="1"/>
          </p:cNvSpPr>
          <p:nvPr userDrawn="1"/>
        </p:nvSpPr>
        <p:spPr bwMode="auto">
          <a:xfrm>
            <a:off x="0" y="6308725"/>
            <a:ext cx="9144000" cy="360363"/>
          </a:xfrm>
          <a:prstGeom prst="roundRect">
            <a:avLst>
              <a:gd name="adj" fmla="val 0"/>
            </a:avLst>
          </a:prstGeom>
          <a:solidFill>
            <a:schemeClr val="tx1">
              <a:lumMod val="85000"/>
              <a:lumOff val="15000"/>
              <a:alpha val="97255"/>
            </a:schemeClr>
          </a:solidFill>
          <a:ln>
            <a:noFill/>
          </a:ln>
          <a:extLst/>
        </p:spPr>
        <p:txBody>
          <a:bodyPr wrap="none" anchor="ctr"/>
          <a:lstStyle>
            <a:lvl1pPr eaLnBrk="0" hangingPunct="0">
              <a:defRPr sz="1600">
                <a:solidFill>
                  <a:schemeClr val="tx1"/>
                </a:solidFill>
                <a:latin typeface="Arial" pitchFamily="34" charset="0"/>
              </a:defRPr>
            </a:lvl1pPr>
            <a:lvl2pPr marL="742950" indent="-285750" eaLnBrk="0" hangingPunct="0">
              <a:defRPr sz="1600">
                <a:solidFill>
                  <a:schemeClr val="tx1"/>
                </a:solidFill>
                <a:latin typeface="Arial" pitchFamily="34" charset="0"/>
              </a:defRPr>
            </a:lvl2pPr>
            <a:lvl3pPr marL="1143000" indent="-228600" eaLnBrk="0" hangingPunct="0">
              <a:defRPr sz="1600">
                <a:solidFill>
                  <a:schemeClr val="tx1"/>
                </a:solidFill>
                <a:latin typeface="Arial" pitchFamily="34" charset="0"/>
              </a:defRPr>
            </a:lvl3pPr>
            <a:lvl4pPr marL="1600200" indent="-228600" eaLnBrk="0" hangingPunct="0">
              <a:defRPr sz="1600">
                <a:solidFill>
                  <a:schemeClr val="tx1"/>
                </a:solidFill>
                <a:latin typeface="Arial" pitchFamily="34" charset="0"/>
              </a:defRPr>
            </a:lvl4pPr>
            <a:lvl5pPr marL="2057400" indent="-228600" eaLnBrk="0" hangingPunct="0">
              <a:defRPr sz="1600">
                <a:solidFill>
                  <a:schemeClr val="tx1"/>
                </a:solidFill>
                <a:latin typeface="Arial" pitchFamily="34" charset="0"/>
              </a:defRPr>
            </a:lvl5pPr>
            <a:lvl6pPr marL="2514600" indent="-228600" eaLnBrk="0" fontAlgn="base" hangingPunct="0">
              <a:spcBef>
                <a:spcPct val="0"/>
              </a:spcBef>
              <a:spcAft>
                <a:spcPct val="0"/>
              </a:spcAft>
              <a:defRPr sz="1600">
                <a:solidFill>
                  <a:schemeClr val="tx1"/>
                </a:solidFill>
                <a:latin typeface="Arial" pitchFamily="34" charset="0"/>
              </a:defRPr>
            </a:lvl6pPr>
            <a:lvl7pPr marL="2971800" indent="-228600" eaLnBrk="0" fontAlgn="base" hangingPunct="0">
              <a:spcBef>
                <a:spcPct val="0"/>
              </a:spcBef>
              <a:spcAft>
                <a:spcPct val="0"/>
              </a:spcAft>
              <a:defRPr sz="1600">
                <a:solidFill>
                  <a:schemeClr val="tx1"/>
                </a:solidFill>
                <a:latin typeface="Arial" pitchFamily="34" charset="0"/>
              </a:defRPr>
            </a:lvl7pPr>
            <a:lvl8pPr marL="3429000" indent="-228600" eaLnBrk="0" fontAlgn="base" hangingPunct="0">
              <a:spcBef>
                <a:spcPct val="0"/>
              </a:spcBef>
              <a:spcAft>
                <a:spcPct val="0"/>
              </a:spcAft>
              <a:defRPr sz="1600">
                <a:solidFill>
                  <a:schemeClr val="tx1"/>
                </a:solidFill>
                <a:latin typeface="Arial" pitchFamily="34" charset="0"/>
              </a:defRPr>
            </a:lvl8pPr>
            <a:lvl9pPr marL="3886200" indent="-228600" eaLnBrk="0" fontAlgn="base" hangingPunct="0">
              <a:spcBef>
                <a:spcPct val="0"/>
              </a:spcBef>
              <a:spcAft>
                <a:spcPct val="0"/>
              </a:spcAft>
              <a:defRPr sz="1600">
                <a:solidFill>
                  <a:schemeClr val="tx1"/>
                </a:solidFill>
                <a:latin typeface="Arial" pitchFamily="34" charset="0"/>
              </a:defRPr>
            </a:lvl9pPr>
          </a:lstStyle>
          <a:p>
            <a:pPr eaLnBrk="1" hangingPunct="1">
              <a:defRPr/>
            </a:pPr>
            <a:endParaRPr lang="ca-ES" altLang="es-ES" dirty="0" smtClean="0">
              <a:ea typeface="+mn-ea"/>
              <a:cs typeface="Arial" charset="0"/>
            </a:endParaRPr>
          </a:p>
        </p:txBody>
      </p:sp>
      <p:sp>
        <p:nvSpPr>
          <p:cNvPr id="1027" name="AutoShape 8"/>
          <p:cNvSpPr>
            <a:spLocks noChangeArrowheads="1"/>
          </p:cNvSpPr>
          <p:nvPr/>
        </p:nvSpPr>
        <p:spPr bwMode="auto">
          <a:xfrm rot="-5400000">
            <a:off x="-3375025" y="3375025"/>
            <a:ext cx="6858000" cy="107950"/>
          </a:xfrm>
          <a:prstGeom prst="roundRect">
            <a:avLst>
              <a:gd name="adj" fmla="val 9560"/>
            </a:avLst>
          </a:prstGeom>
          <a:solidFill>
            <a:srgbClr val="C0E399"/>
          </a:solidFill>
          <a:ln w="9525">
            <a:noFill/>
            <a:round/>
            <a:headEnd/>
            <a:tailEnd/>
          </a:ln>
        </p:spPr>
        <p:txBody>
          <a:bodyPr wrap="none" anchor="ctr"/>
          <a:lstStyle/>
          <a:p>
            <a:pPr eaLnBrk="1" hangingPunct="1">
              <a:defRPr/>
            </a:pPr>
            <a:endParaRPr lang="ca-ES" sz="1600">
              <a:latin typeface="Arial" pitchFamily="34" charset="0"/>
            </a:endParaRPr>
          </a:p>
        </p:txBody>
      </p:sp>
      <p:sp>
        <p:nvSpPr>
          <p:cNvPr id="1028" name="Contenidor de títol 1"/>
          <p:cNvSpPr>
            <a:spLocks noGrp="1"/>
          </p:cNvSpPr>
          <p:nvPr>
            <p:ph type="title"/>
          </p:nvPr>
        </p:nvSpPr>
        <p:spPr bwMode="auto">
          <a:xfrm>
            <a:off x="457200" y="773113"/>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ca-ES" smtClean="0"/>
              <a:t>Feu clic aquí per editar l'estil</a:t>
            </a:r>
            <a:endParaRPr lang="es-ES" smtClean="0"/>
          </a:p>
        </p:txBody>
      </p:sp>
      <p:sp>
        <p:nvSpPr>
          <p:cNvPr id="1029" name="Contenidor de text 2"/>
          <p:cNvSpPr>
            <a:spLocks noGrp="1"/>
          </p:cNvSpPr>
          <p:nvPr>
            <p:ph type="body" idx="1"/>
          </p:nvPr>
        </p:nvSpPr>
        <p:spPr bwMode="auto">
          <a:xfrm>
            <a:off x="457200" y="1989138"/>
            <a:ext cx="8229600" cy="41370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smtClean="0"/>
          </a:p>
        </p:txBody>
      </p:sp>
      <p:sp>
        <p:nvSpPr>
          <p:cNvPr id="6" name="Contenidor de número de diapositiva 5"/>
          <p:cNvSpPr>
            <a:spLocks noGrp="1"/>
          </p:cNvSpPr>
          <p:nvPr>
            <p:ph type="sldNum" sz="quarter" idx="4"/>
          </p:nvPr>
        </p:nvSpPr>
        <p:spPr>
          <a:xfrm>
            <a:off x="6553200" y="6308725"/>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Arial" pitchFamily="34" charset="0"/>
                <a:cs typeface="Arial" pitchFamily="34" charset="0"/>
              </a:defRPr>
            </a:lvl1pPr>
          </a:lstStyle>
          <a:p>
            <a:pPr>
              <a:defRPr/>
            </a:pPr>
            <a:fld id="{D3CF6BEF-1051-4EA8-BCB5-C0C45F03848C}" type="slidenum">
              <a:rPr lang="es-ES"/>
              <a:pPr>
                <a:defRPr/>
              </a:pPr>
              <a:t>‹Nº›</a:t>
            </a:fld>
            <a:endParaRPr lang="es-ES"/>
          </a:p>
        </p:txBody>
      </p:sp>
      <p:sp>
        <p:nvSpPr>
          <p:cNvPr id="1031" name="Rectangle 13"/>
          <p:cNvSpPr>
            <a:spLocks noChangeArrowheads="1"/>
          </p:cNvSpPr>
          <p:nvPr/>
        </p:nvSpPr>
        <p:spPr bwMode="auto">
          <a:xfrm>
            <a:off x="468313" y="6367463"/>
            <a:ext cx="7559675" cy="230187"/>
          </a:xfrm>
          <a:prstGeom prst="rect">
            <a:avLst/>
          </a:prstGeom>
          <a:noFill/>
          <a:ln w="9525">
            <a:noFill/>
            <a:miter lim="800000"/>
            <a:headEnd/>
            <a:tailEnd/>
          </a:ln>
        </p:spPr>
        <p:txBody>
          <a:bodyPr>
            <a:spAutoFit/>
          </a:bodyPr>
          <a:lstStyle/>
          <a:p>
            <a:pPr eaLnBrk="1" hangingPunct="1">
              <a:defRPr/>
            </a:pPr>
            <a:r>
              <a:rPr lang="ca-ES" sz="900" dirty="0">
                <a:solidFill>
                  <a:schemeClr val="bg1"/>
                </a:solidFill>
                <a:latin typeface="Arial" pitchFamily="34" charset="0"/>
              </a:rPr>
              <a:t>Pla de dinamització comercial de Sant Feliu de Guíxols</a:t>
            </a:r>
            <a:endParaRPr lang="ca-ES" sz="900" dirty="0">
              <a:solidFill>
                <a:srgbClr val="006600"/>
              </a:solidFill>
              <a:latin typeface="Arial" pitchFamily="34" charset="0"/>
            </a:endParaRPr>
          </a:p>
        </p:txBody>
      </p:sp>
      <p:pic>
        <p:nvPicPr>
          <p:cNvPr id="1032" name="Imatge 1" descr="focalizza+tagline"/>
          <p:cNvPicPr>
            <a:picLocks noChangeAspect="1" noChangeArrowheads="1"/>
          </p:cNvPicPr>
          <p:nvPr/>
        </p:nvPicPr>
        <p:blipFill>
          <a:blip r:embed="rId14" cstate="print"/>
          <a:srcRect/>
          <a:stretch>
            <a:fillRect/>
          </a:stretch>
        </p:blipFill>
        <p:spPr bwMode="auto">
          <a:xfrm>
            <a:off x="395288" y="260350"/>
            <a:ext cx="1411287" cy="7207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90032" r:id="rId1"/>
    <p:sldLayoutId id="2147490033" r:id="rId2"/>
    <p:sldLayoutId id="2147490034" r:id="rId3"/>
    <p:sldLayoutId id="2147490035" r:id="rId4"/>
    <p:sldLayoutId id="2147490036" r:id="rId5"/>
    <p:sldLayoutId id="2147490037" r:id="rId6"/>
    <p:sldLayoutId id="2147490038" r:id="rId7"/>
    <p:sldLayoutId id="2147490039" r:id="rId8"/>
    <p:sldLayoutId id="2147490040" r:id="rId9"/>
    <p:sldLayoutId id="2147490041" r:id="rId10"/>
    <p:sldLayoutId id="2147490042" r:id="rId11"/>
    <p:sldLayoutId id="2147490043" r:id="rId12"/>
  </p:sldLayoutIdLst>
  <p:hf hdr="0" ftr="0" dt="0"/>
  <p:txStyles>
    <p:titleStyle>
      <a:lvl1pPr algn="ctr" rtl="0" eaLnBrk="0" fontAlgn="base" hangingPunct="0">
        <a:spcBef>
          <a:spcPct val="0"/>
        </a:spcBef>
        <a:spcAft>
          <a:spcPct val="0"/>
        </a:spcAft>
        <a:defRPr sz="36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3600">
          <a:solidFill>
            <a:schemeClr val="tx1"/>
          </a:solidFill>
          <a:latin typeface="Arial" charset="0"/>
          <a:ea typeface="ＭＳ Ｐゴシック" charset="0"/>
          <a:cs typeface="ＭＳ Ｐゴシック" charset="0"/>
        </a:defRPr>
      </a:lvl2pPr>
      <a:lvl3pPr algn="ctr" rtl="0" eaLnBrk="0" fontAlgn="base" hangingPunct="0">
        <a:spcBef>
          <a:spcPct val="0"/>
        </a:spcBef>
        <a:spcAft>
          <a:spcPct val="0"/>
        </a:spcAft>
        <a:defRPr sz="3600">
          <a:solidFill>
            <a:schemeClr val="tx1"/>
          </a:solidFill>
          <a:latin typeface="Arial" charset="0"/>
          <a:ea typeface="ＭＳ Ｐゴシック" charset="0"/>
          <a:cs typeface="ＭＳ Ｐゴシック" charset="0"/>
        </a:defRPr>
      </a:lvl3pPr>
      <a:lvl4pPr algn="ctr" rtl="0" eaLnBrk="0" fontAlgn="base" hangingPunct="0">
        <a:spcBef>
          <a:spcPct val="0"/>
        </a:spcBef>
        <a:spcAft>
          <a:spcPct val="0"/>
        </a:spcAft>
        <a:defRPr sz="3600">
          <a:solidFill>
            <a:schemeClr val="tx1"/>
          </a:solidFill>
          <a:latin typeface="Arial" charset="0"/>
          <a:ea typeface="ＭＳ Ｐゴシック" charset="0"/>
          <a:cs typeface="ＭＳ Ｐゴシック" charset="0"/>
        </a:defRPr>
      </a:lvl4pPr>
      <a:lvl5pPr algn="ctr" rtl="0" eaLnBrk="0" fontAlgn="base" hangingPunct="0">
        <a:spcBef>
          <a:spcPct val="0"/>
        </a:spcBef>
        <a:spcAft>
          <a:spcPct val="0"/>
        </a:spcAft>
        <a:defRPr sz="3600">
          <a:solidFill>
            <a:schemeClr val="tx1"/>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16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3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0.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76.emf"/><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3140075"/>
            <a:ext cx="9144000" cy="72072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_tradnl" altLang="es-ES_tradnl" dirty="0">
              <a:solidFill>
                <a:srgbClr val="FFFFFF"/>
              </a:solidFill>
              <a:cs typeface="Arial" charset="0"/>
            </a:endParaRPr>
          </a:p>
        </p:txBody>
      </p:sp>
      <p:sp>
        <p:nvSpPr>
          <p:cNvPr id="13315" name="Rectangle 2"/>
          <p:cNvSpPr>
            <a:spLocks noGrp="1" noChangeArrowheads="1"/>
          </p:cNvSpPr>
          <p:nvPr>
            <p:ph type="ctrTitle"/>
          </p:nvPr>
        </p:nvSpPr>
        <p:spPr>
          <a:xfrm>
            <a:off x="611188" y="2133600"/>
            <a:ext cx="8207375" cy="1944688"/>
          </a:xfrm>
        </p:spPr>
        <p:txBody>
          <a:bodyPr/>
          <a:lstStyle/>
          <a:p>
            <a:pPr indent="-457200" algn="l" eaLnBrk="1" hangingPunct="1">
              <a:tabLst>
                <a:tab pos="801688" algn="l"/>
              </a:tabLst>
            </a:pPr>
            <a:r>
              <a:rPr lang="ca-ES" sz="2800" smtClean="0">
                <a:solidFill>
                  <a:srgbClr val="006600"/>
                </a:solidFill>
                <a:ea typeface="ＭＳ Ｐゴシック" pitchFamily="34" charset="-128"/>
              </a:rPr>
              <a:t/>
            </a:r>
            <a:br>
              <a:rPr lang="ca-ES" sz="2800" smtClean="0">
                <a:solidFill>
                  <a:srgbClr val="006600"/>
                </a:solidFill>
                <a:ea typeface="ＭＳ Ｐゴシック" pitchFamily="34" charset="-128"/>
              </a:rPr>
            </a:br>
            <a:r>
              <a:rPr lang="ca-ES" sz="2800" smtClean="0">
                <a:solidFill>
                  <a:srgbClr val="006600"/>
                </a:solidFill>
                <a:ea typeface="ＭＳ Ｐゴシック" pitchFamily="34" charset="-128"/>
              </a:rPr>
              <a:t/>
            </a:r>
            <a:br>
              <a:rPr lang="ca-ES" sz="2800" smtClean="0">
                <a:solidFill>
                  <a:srgbClr val="006600"/>
                </a:solidFill>
                <a:ea typeface="ＭＳ Ｐゴシック" pitchFamily="34" charset="-128"/>
              </a:rPr>
            </a:br>
            <a:endParaRPr lang="ca-ES" sz="2800" smtClean="0">
              <a:ea typeface="ＭＳ Ｐゴシック" pitchFamily="34" charset="-128"/>
            </a:endParaRPr>
          </a:p>
        </p:txBody>
      </p:sp>
      <p:sp>
        <p:nvSpPr>
          <p:cNvPr id="5" name="Rectangle 2"/>
          <p:cNvSpPr txBox="1">
            <a:spLocks noChangeArrowheads="1"/>
          </p:cNvSpPr>
          <p:nvPr/>
        </p:nvSpPr>
        <p:spPr bwMode="auto">
          <a:xfrm>
            <a:off x="1059563" y="1916113"/>
            <a:ext cx="6408737" cy="433387"/>
          </a:xfrm>
          <a:prstGeom prst="rect">
            <a:avLst/>
          </a:prstGeom>
          <a:noFill/>
          <a:ln w="9525">
            <a:noFill/>
            <a:miter lim="800000"/>
            <a:headEnd/>
            <a:tailEnd/>
          </a:ln>
        </p:spPr>
        <p:txBody>
          <a:bodyPr anchor="ctr"/>
          <a:lstStyle/>
          <a:p>
            <a:pPr eaLnBrk="1" fontAlgn="auto" hangingPunct="1">
              <a:spcAft>
                <a:spcPts val="0"/>
              </a:spcAft>
              <a:defRPr/>
            </a:pPr>
            <a:r>
              <a:rPr lang="ca-ES" altLang="ca-ES" sz="4200" b="1" dirty="0">
                <a:ea typeface="+mn-ea"/>
                <a:cs typeface="Arial" charset="0"/>
              </a:rPr>
              <a:t>Pla de dinamització comercial de</a:t>
            </a:r>
            <a:endParaRPr lang="ca-ES" sz="4200" b="1" cap="small" dirty="0">
              <a:latin typeface="+mj-lt"/>
              <a:ea typeface="+mj-ea"/>
              <a:cs typeface="+mj-cs"/>
            </a:endParaRPr>
          </a:p>
        </p:txBody>
      </p:sp>
      <p:sp>
        <p:nvSpPr>
          <p:cNvPr id="13317" name="Rectangle 2"/>
          <p:cNvSpPr txBox="1">
            <a:spLocks noChangeArrowheads="1"/>
          </p:cNvSpPr>
          <p:nvPr/>
        </p:nvSpPr>
        <p:spPr bwMode="auto">
          <a:xfrm>
            <a:off x="928688" y="2781300"/>
            <a:ext cx="7429500" cy="1368425"/>
          </a:xfrm>
          <a:prstGeom prst="rect">
            <a:avLst/>
          </a:prstGeom>
          <a:noFill/>
          <a:ln w="9525">
            <a:noFill/>
            <a:miter lim="800000"/>
            <a:headEnd/>
            <a:tailEnd/>
          </a:ln>
        </p:spPr>
        <p:txBody>
          <a:bodyPr anchor="ctr"/>
          <a:lstStyle/>
          <a:p>
            <a:pPr indent="-457200" algn="ctr" eaLnBrk="1" hangingPunct="1">
              <a:tabLst>
                <a:tab pos="801688" algn="l"/>
              </a:tabLst>
            </a:pPr>
            <a:r>
              <a:rPr lang="ca-ES" sz="5400" b="1" dirty="0">
                <a:solidFill>
                  <a:schemeClr val="bg1"/>
                </a:solidFill>
              </a:rPr>
              <a:t>Sant Feliu de Guíxols</a:t>
            </a:r>
            <a:endParaRPr lang="ca-ES" sz="2200" dirty="0">
              <a:solidFill>
                <a:schemeClr val="bg1"/>
              </a:solidFill>
            </a:endParaRPr>
          </a:p>
        </p:txBody>
      </p:sp>
      <p:pic>
        <p:nvPicPr>
          <p:cNvPr id="13320" name="Picture 8"/>
          <p:cNvPicPr>
            <a:picLocks noChangeAspect="1" noChangeArrowheads="1"/>
          </p:cNvPicPr>
          <p:nvPr/>
        </p:nvPicPr>
        <p:blipFill>
          <a:blip r:embed="rId2" cstate="print">
            <a:lum contrast="10000"/>
          </a:blip>
          <a:srcRect/>
          <a:stretch>
            <a:fillRect/>
          </a:stretch>
        </p:blipFill>
        <p:spPr bwMode="auto">
          <a:xfrm>
            <a:off x="3214678" y="4214818"/>
            <a:ext cx="2911617" cy="1637652"/>
          </a:xfrm>
          <a:prstGeom prst="roundRect">
            <a:avLst>
              <a:gd name="adj" fmla="val 5630"/>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 name="QuadreDeText 1719"/>
          <p:cNvSpPr txBox="1"/>
          <p:nvPr/>
        </p:nvSpPr>
        <p:spPr>
          <a:xfrm>
            <a:off x="500035" y="1196975"/>
            <a:ext cx="8143932" cy="4895850"/>
          </a:xfrm>
          <a:prstGeom prst="rect">
            <a:avLst/>
          </a:prstGeom>
          <a:solidFill>
            <a:srgbClr val="FFFFFF">
              <a:alpha val="60000"/>
            </a:srgbClr>
          </a:solidFill>
          <a:ln>
            <a:solidFill>
              <a:schemeClr val="tx1">
                <a:lumMod val="50000"/>
                <a:lumOff val="50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itchFamily="34" charset="0"/>
            </a:endParaRPr>
          </a:p>
        </p:txBody>
      </p:sp>
      <p:sp>
        <p:nvSpPr>
          <p:cNvPr id="24579" name="Contenidor de número de diapositiva 3"/>
          <p:cNvSpPr>
            <a:spLocks noGrp="1"/>
          </p:cNvSpPr>
          <p:nvPr>
            <p:ph type="sldNum" sz="quarter" idx="10"/>
          </p:nvPr>
        </p:nvSpPr>
        <p:spPr bwMode="auto">
          <a:noFill/>
          <a:ln>
            <a:miter lim="800000"/>
            <a:headEnd/>
            <a:tailEnd/>
          </a:ln>
        </p:spPr>
        <p:txBody>
          <a:bodyPr/>
          <a:lstStyle/>
          <a:p>
            <a:fld id="{2111B9DB-B4F0-4C58-BDD4-B6E75DBB21D1}" type="slidenum">
              <a:rPr lang="es-ES" smtClean="0">
                <a:latin typeface="Arial" charset="0"/>
                <a:cs typeface="Arial" charset="0"/>
              </a:rPr>
              <a:pPr/>
              <a:t>10</a:t>
            </a:fld>
            <a:endParaRPr lang="es-ES" smtClean="0">
              <a:latin typeface="Arial" charset="0"/>
              <a:cs typeface="Arial" charset="0"/>
            </a:endParaRPr>
          </a:p>
        </p:txBody>
      </p:sp>
      <p:sp>
        <p:nvSpPr>
          <p:cNvPr id="44" name="Rectangle arrodonit 43"/>
          <p:cNvSpPr/>
          <p:nvPr/>
        </p:nvSpPr>
        <p:spPr>
          <a:xfrm>
            <a:off x="5432424" y="2643182"/>
            <a:ext cx="2811984" cy="2071702"/>
          </a:xfrm>
          <a:prstGeom prst="roundRect">
            <a:avLst>
              <a:gd name="adj" fmla="val 141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a:spcAft>
                <a:spcPts val="700"/>
              </a:spcAft>
              <a:defRPr/>
            </a:pPr>
            <a:r>
              <a:rPr lang="ca-ES" sz="900" dirty="0" smtClean="0">
                <a:solidFill>
                  <a:schemeClr val="tx1"/>
                </a:solidFill>
                <a:ea typeface="ＭＳ Ｐゴシック" pitchFamily="34" charset="-128"/>
                <a:cs typeface="Arial" charset="0"/>
              </a:rPr>
              <a:t>En línies generals, l’espai comercial urbà de Sant Feliu de Guíxols es caracteritza per una </a:t>
            </a:r>
            <a:r>
              <a:rPr lang="ca-ES" sz="900" b="1" dirty="0" smtClean="0">
                <a:solidFill>
                  <a:schemeClr val="tx1"/>
                </a:solidFill>
                <a:ea typeface="ＭＳ Ｐゴシック" pitchFamily="34" charset="-128"/>
                <a:cs typeface="Arial" charset="0"/>
              </a:rPr>
              <a:t>presència considerable </a:t>
            </a:r>
            <a:r>
              <a:rPr lang="ca-ES" sz="900" dirty="0" smtClean="0">
                <a:solidFill>
                  <a:schemeClr val="tx1"/>
                </a:solidFill>
                <a:ea typeface="ＭＳ Ｐゴシック" pitchFamily="34" charset="-128"/>
                <a:cs typeface="Arial" charset="0"/>
              </a:rPr>
              <a:t>de locals buits.</a:t>
            </a:r>
          </a:p>
          <a:p>
            <a:pPr marL="266700">
              <a:spcAft>
                <a:spcPts val="700"/>
              </a:spcAft>
              <a:defRPr/>
            </a:pPr>
            <a:r>
              <a:rPr lang="ca-ES" sz="900" dirty="0" smtClean="0">
                <a:solidFill>
                  <a:schemeClr val="tx1"/>
                </a:solidFill>
                <a:ea typeface="ＭＳ Ｐゴシック" pitchFamily="34" charset="-128"/>
                <a:cs typeface="Arial" charset="0"/>
              </a:rPr>
              <a:t>Aquests locals buits afecten negativament la imatge dels carrers i impedeixen una certa </a:t>
            </a:r>
            <a:r>
              <a:rPr lang="ca-ES" sz="900" b="1" dirty="0" smtClean="0">
                <a:solidFill>
                  <a:schemeClr val="tx1"/>
                </a:solidFill>
                <a:ea typeface="ＭＳ Ｐゴシック" pitchFamily="34" charset="-128"/>
                <a:cs typeface="Arial" charset="0"/>
              </a:rPr>
              <a:t>continuïtat comercial.</a:t>
            </a:r>
            <a:endParaRPr lang="ca-ES" sz="900" dirty="0" smtClean="0">
              <a:solidFill>
                <a:schemeClr val="tx1"/>
              </a:solidFill>
              <a:ea typeface="ＭＳ Ｐゴシック" pitchFamily="34" charset="-128"/>
              <a:cs typeface="Arial" charset="0"/>
            </a:endParaRPr>
          </a:p>
          <a:p>
            <a:pPr marL="266700">
              <a:spcAft>
                <a:spcPts val="700"/>
              </a:spcAft>
              <a:defRPr/>
            </a:pPr>
            <a:r>
              <a:rPr lang="ca-ES" sz="900" dirty="0" smtClean="0">
                <a:solidFill>
                  <a:schemeClr val="tx1"/>
                </a:solidFill>
                <a:ea typeface="ＭＳ Ｐゴシック" pitchFamily="34" charset="-128"/>
                <a:cs typeface="Arial" charset="0"/>
              </a:rPr>
              <a:t>L’existència de locals buits és especialment rellevant al barri de </a:t>
            </a:r>
            <a:r>
              <a:rPr lang="ca-ES" sz="900" dirty="0" err="1" smtClean="0">
                <a:solidFill>
                  <a:schemeClr val="tx1"/>
                </a:solidFill>
                <a:ea typeface="ＭＳ Ｐゴシック" pitchFamily="34" charset="-128"/>
                <a:cs typeface="Arial" charset="0"/>
              </a:rPr>
              <a:t>Vilartagues</a:t>
            </a:r>
            <a:r>
              <a:rPr lang="ca-ES" sz="900" dirty="0" smtClean="0">
                <a:solidFill>
                  <a:schemeClr val="tx1"/>
                </a:solidFill>
                <a:ea typeface="ＭＳ Ｐゴシック" pitchFamily="34" charset="-128"/>
                <a:cs typeface="Arial" charset="0"/>
              </a:rPr>
              <a:t>, però també és important al barri del Centre.</a:t>
            </a:r>
            <a:endParaRPr lang="ca-ES" sz="900" dirty="0">
              <a:solidFill>
                <a:schemeClr val="tx1"/>
              </a:solidFill>
              <a:ea typeface="ＭＳ Ｐゴシック" pitchFamily="34" charset="-128"/>
              <a:cs typeface="Arial" charset="0"/>
            </a:endParaRPr>
          </a:p>
        </p:txBody>
      </p:sp>
      <p:sp>
        <p:nvSpPr>
          <p:cNvPr id="45" name="Rectangle arrodonit 44"/>
          <p:cNvSpPr/>
          <p:nvPr/>
        </p:nvSpPr>
        <p:spPr>
          <a:xfrm>
            <a:off x="5292080" y="2564904"/>
            <a:ext cx="3028008" cy="2088232"/>
          </a:xfrm>
          <a:prstGeom prst="roundRect">
            <a:avLst>
              <a:gd name="adj" fmla="val 2283"/>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61" name="Clau d'obertura 60"/>
          <p:cNvSpPr/>
          <p:nvPr/>
        </p:nvSpPr>
        <p:spPr>
          <a:xfrm>
            <a:off x="4797425" y="1916113"/>
            <a:ext cx="136525" cy="3529012"/>
          </a:xfrm>
          <a:prstGeom prst="leftBrac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a-ES"/>
          </a:p>
        </p:txBody>
      </p:sp>
      <p:sp>
        <p:nvSpPr>
          <p:cNvPr id="43" name="Rectangle 32"/>
          <p:cNvSpPr>
            <a:spLocks noChangeArrowheads="1"/>
          </p:cNvSpPr>
          <p:nvPr/>
        </p:nvSpPr>
        <p:spPr bwMode="auto">
          <a:xfrm>
            <a:off x="5868144" y="2420888"/>
            <a:ext cx="1776412" cy="234950"/>
          </a:xfrm>
          <a:prstGeom prst="roundRect">
            <a:avLst/>
          </a:prstGeom>
          <a:solidFill>
            <a:schemeClr val="bg1"/>
          </a:solidFill>
          <a:ln w="9525">
            <a:solidFill>
              <a:schemeClr val="bg1">
                <a:lumMod val="75000"/>
              </a:schemeClr>
            </a:solidFill>
            <a:miter lim="800000"/>
            <a:headEnd/>
            <a:tailEnd/>
          </a:ln>
        </p:spPr>
        <p:txBody>
          <a:bodyPr wrap="none" anchor="ctr"/>
          <a:lstStyle/>
          <a:p>
            <a:pPr algn="ctr">
              <a:defRPr/>
            </a:pPr>
            <a:r>
              <a:rPr lang="ca-ES" sz="1200" b="1" dirty="0">
                <a:cs typeface="Arial" charset="0"/>
              </a:rPr>
              <a:t>Continuïtat comercial</a:t>
            </a:r>
            <a:endParaRPr lang="ca-ES" sz="1200" dirty="0">
              <a:cs typeface="Arial" charset="0"/>
            </a:endParaRPr>
          </a:p>
        </p:txBody>
      </p:sp>
      <p:sp>
        <p:nvSpPr>
          <p:cNvPr id="24585" name="AutoShape 3" descr="https://photos-1.dropbox.com/t/2/AADqYF63otO2nDkHKsRMF37xvbMER_w_c2gke0Ltq2SXng/12/422816604/jpeg/32x32/1/_/1/2/20170309_113345.jpg/EK6sqrIDGNwsIAIoAg/nCN9MxdzV7T054KDPorvRjBSRNjv_AB_irrwbKvmdmE?size=800x600&amp;size_mode=3"/>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24" name="Rectangle arrodonit 35"/>
          <p:cNvSpPr/>
          <p:nvPr/>
        </p:nvSpPr>
        <p:spPr>
          <a:xfrm>
            <a:off x="971600" y="1845270"/>
            <a:ext cx="3530600" cy="2041525"/>
          </a:xfrm>
          <a:prstGeom prst="roundRect">
            <a:avLst>
              <a:gd name="adj" fmla="val 817"/>
            </a:avLst>
          </a:prstGeom>
          <a:solidFill>
            <a:srgbClr val="FFFFFF">
              <a:alpha val="60000"/>
            </a:srgb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pic>
        <p:nvPicPr>
          <p:cNvPr id="24588" name="Imagen 1" descr="20170601_120236.jpg"/>
          <p:cNvPicPr>
            <a:picLocks noChangeAspect="1"/>
          </p:cNvPicPr>
          <p:nvPr/>
        </p:nvPicPr>
        <p:blipFill>
          <a:blip r:embed="rId3" cstate="print"/>
          <a:srcRect/>
          <a:stretch>
            <a:fillRect/>
          </a:stretch>
        </p:blipFill>
        <p:spPr bwMode="auto">
          <a:xfrm>
            <a:off x="1117650" y="1916708"/>
            <a:ext cx="3240087" cy="1822450"/>
          </a:xfrm>
          <a:prstGeom prst="rect">
            <a:avLst/>
          </a:prstGeom>
          <a:noFill/>
          <a:ln w="9525">
            <a:noFill/>
            <a:miter lim="800000"/>
            <a:headEnd/>
            <a:tailEnd/>
          </a:ln>
        </p:spPr>
      </p:pic>
      <p:sp>
        <p:nvSpPr>
          <p:cNvPr id="21" name="Rectangle arrodonit 15"/>
          <p:cNvSpPr/>
          <p:nvPr/>
        </p:nvSpPr>
        <p:spPr>
          <a:xfrm>
            <a:off x="3364161" y="1058863"/>
            <a:ext cx="2720007" cy="287337"/>
          </a:xfrm>
          <a:prstGeom prst="roundRect">
            <a:avLst>
              <a:gd name="adj" fmla="val 713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ca-ES" sz="1400" b="1" dirty="0">
                <a:solidFill>
                  <a:schemeClr val="bg1"/>
                </a:solidFill>
                <a:ea typeface="ＭＳ Ｐゴシック" pitchFamily="34" charset="-128"/>
                <a:cs typeface="Arial" charset="0"/>
              </a:rPr>
              <a:t>C</a:t>
            </a:r>
            <a:r>
              <a:rPr lang="ca-ES" sz="1400" b="1" dirty="0" smtClean="0">
                <a:solidFill>
                  <a:schemeClr val="bg1"/>
                </a:solidFill>
                <a:ea typeface="ＭＳ Ｐゴシック" pitchFamily="34" charset="-128"/>
                <a:cs typeface="Arial" charset="0"/>
              </a:rPr>
              <a:t>ontinuïtat </a:t>
            </a:r>
            <a:r>
              <a:rPr lang="ca-ES" sz="1400" b="1" dirty="0">
                <a:solidFill>
                  <a:schemeClr val="bg1"/>
                </a:solidFill>
                <a:ea typeface="ＭＳ Ｐゴシック" pitchFamily="34" charset="-128"/>
                <a:cs typeface="Arial" charset="0"/>
              </a:rPr>
              <a:t>comercial</a:t>
            </a:r>
            <a:endParaRPr lang="ca-ES" sz="1400" dirty="0">
              <a:solidFill>
                <a:schemeClr val="bg1"/>
              </a:solidFill>
              <a:ea typeface="ＭＳ Ｐゴシック" pitchFamily="34" charset="-128"/>
              <a:cs typeface="Arial" charset="0"/>
            </a:endParaRPr>
          </a:p>
        </p:txBody>
      </p:sp>
      <p:sp>
        <p:nvSpPr>
          <p:cNvPr id="22" name="Rectangle arrodonit 17"/>
          <p:cNvSpPr/>
          <p:nvPr/>
        </p:nvSpPr>
        <p:spPr>
          <a:xfrm>
            <a:off x="3003798" y="1058863"/>
            <a:ext cx="287338" cy="287337"/>
          </a:xfrm>
          <a:prstGeom prst="roundRect">
            <a:avLst>
              <a:gd name="adj" fmla="val 1031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a-ES" sz="1600" b="1" dirty="0">
                <a:solidFill>
                  <a:schemeClr val="bg1"/>
                </a:solidFill>
              </a:rPr>
              <a:t>C</a:t>
            </a:r>
            <a:endParaRPr lang="ca-ES" sz="1200" dirty="0">
              <a:solidFill>
                <a:schemeClr val="bg1"/>
              </a:solidFill>
            </a:endParaRPr>
          </a:p>
        </p:txBody>
      </p:sp>
      <p:sp>
        <p:nvSpPr>
          <p:cNvPr id="31" name="Rectangle arrodonit 35"/>
          <p:cNvSpPr/>
          <p:nvPr/>
        </p:nvSpPr>
        <p:spPr>
          <a:xfrm>
            <a:off x="975519" y="4055294"/>
            <a:ext cx="3524076" cy="1677838"/>
          </a:xfrm>
          <a:prstGeom prst="roundRect">
            <a:avLst>
              <a:gd name="adj" fmla="val 817"/>
            </a:avLst>
          </a:prstGeom>
          <a:solidFill>
            <a:srgbClr val="FFFFFF">
              <a:alpha val="60000"/>
            </a:srgb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pic>
        <p:nvPicPr>
          <p:cNvPr id="33" name="Imagen 1" descr="20170601_130404.jpg"/>
          <p:cNvPicPr>
            <a:picLocks noChangeAspect="1"/>
          </p:cNvPicPr>
          <p:nvPr/>
        </p:nvPicPr>
        <p:blipFill rotWithShape="1">
          <a:blip r:embed="rId4" cstate="print"/>
          <a:srcRect l="7846" t="17688" r="53455" b="30122"/>
          <a:stretch/>
        </p:blipFill>
        <p:spPr bwMode="auto">
          <a:xfrm>
            <a:off x="1115219" y="4148956"/>
            <a:ext cx="1931988" cy="1466123"/>
          </a:xfrm>
          <a:prstGeom prst="rect">
            <a:avLst/>
          </a:prstGeom>
          <a:noFill/>
          <a:ln w="9525">
            <a:noFill/>
            <a:miter lim="800000"/>
            <a:headEnd/>
            <a:tailEnd/>
          </a:ln>
        </p:spPr>
      </p:pic>
      <p:pic>
        <p:nvPicPr>
          <p:cNvPr id="34" name="Imagen 3" descr="20170601_131140.jpg"/>
          <p:cNvPicPr>
            <a:picLocks noChangeAspect="1"/>
          </p:cNvPicPr>
          <p:nvPr/>
        </p:nvPicPr>
        <p:blipFill rotWithShape="1">
          <a:blip r:embed="rId5" cstate="print"/>
          <a:srcRect l="-807" t="10719" r="685" b="22455"/>
          <a:stretch/>
        </p:blipFill>
        <p:spPr bwMode="auto">
          <a:xfrm>
            <a:off x="3131444" y="4148958"/>
            <a:ext cx="1221748" cy="1449410"/>
          </a:xfrm>
          <a:prstGeom prst="rect">
            <a:avLst/>
          </a:prstGeom>
          <a:noFill/>
          <a:ln w="9525">
            <a:noFill/>
            <a:miter lim="800000"/>
            <a:headEnd/>
            <a:tailEnd/>
          </a:ln>
        </p:spPr>
      </p:pic>
      <p:sp>
        <p:nvSpPr>
          <p:cNvPr id="25" name="Rectangle 36"/>
          <p:cNvSpPr/>
          <p:nvPr/>
        </p:nvSpPr>
        <p:spPr>
          <a:xfrm>
            <a:off x="1835696" y="1700808"/>
            <a:ext cx="1800200" cy="21602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anchor="ctr"/>
          <a:lstStyle/>
          <a:p>
            <a:pPr algn="ctr">
              <a:defRPr/>
            </a:pPr>
            <a:r>
              <a:rPr lang="ca-ES" sz="800" b="1" dirty="0">
                <a:solidFill>
                  <a:schemeClr val="bg1"/>
                </a:solidFill>
                <a:ea typeface="ＭＳ Ｐゴシック" pitchFamily="34" charset="-128"/>
              </a:rPr>
              <a:t>Rambla d</a:t>
            </a:r>
            <a:r>
              <a:rPr lang="ca-ES" altLang="es-ES" sz="800" b="1" dirty="0">
                <a:solidFill>
                  <a:schemeClr val="bg1"/>
                </a:solidFill>
                <a:ea typeface="ＭＳ Ｐゴシック" pitchFamily="34" charset="-128"/>
              </a:rPr>
              <a:t>’</a:t>
            </a:r>
            <a:r>
              <a:rPr lang="ca-ES" sz="800" b="1" dirty="0">
                <a:solidFill>
                  <a:schemeClr val="bg1"/>
                </a:solidFill>
                <a:ea typeface="ＭＳ Ｐゴシック" pitchFamily="34" charset="-128"/>
              </a:rPr>
              <a:t>Antoni Vidal</a:t>
            </a:r>
          </a:p>
        </p:txBody>
      </p:sp>
      <p:sp>
        <p:nvSpPr>
          <p:cNvPr id="32" name="Rectangle 36"/>
          <p:cNvSpPr/>
          <p:nvPr/>
        </p:nvSpPr>
        <p:spPr>
          <a:xfrm>
            <a:off x="1907704" y="3933056"/>
            <a:ext cx="1509836" cy="20014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anchor="ctr"/>
          <a:lstStyle/>
          <a:p>
            <a:pPr algn="ctr">
              <a:defRPr/>
            </a:pPr>
            <a:r>
              <a:rPr lang="ca-ES" sz="800" b="1" dirty="0">
                <a:solidFill>
                  <a:schemeClr val="bg1"/>
                </a:solidFill>
              </a:rPr>
              <a:t>Avinguda de Saragossa</a:t>
            </a:r>
          </a:p>
        </p:txBody>
      </p:sp>
      <p:pic>
        <p:nvPicPr>
          <p:cNvPr id="35" name="Picture 26"/>
          <p:cNvPicPr>
            <a:picLocks noChangeAspect="1" noChangeArrowheads="1"/>
          </p:cNvPicPr>
          <p:nvPr/>
        </p:nvPicPr>
        <p:blipFill>
          <a:blip r:embed="rId6" cstate="print"/>
          <a:srcRect/>
          <a:stretch>
            <a:fillRect/>
          </a:stretch>
        </p:blipFill>
        <p:spPr bwMode="auto">
          <a:xfrm>
            <a:off x="5510833" y="3095088"/>
            <a:ext cx="141287" cy="134937"/>
          </a:xfrm>
          <a:prstGeom prst="rect">
            <a:avLst/>
          </a:prstGeom>
          <a:noFill/>
          <a:ln w="9525">
            <a:noFill/>
            <a:miter lim="800000"/>
            <a:headEnd/>
            <a:tailEnd/>
          </a:ln>
        </p:spPr>
      </p:pic>
      <p:pic>
        <p:nvPicPr>
          <p:cNvPr id="36" name="Picture 26"/>
          <p:cNvPicPr>
            <a:picLocks noChangeAspect="1" noChangeArrowheads="1"/>
          </p:cNvPicPr>
          <p:nvPr/>
        </p:nvPicPr>
        <p:blipFill>
          <a:blip r:embed="rId6" cstate="print"/>
          <a:srcRect/>
          <a:stretch>
            <a:fillRect/>
          </a:stretch>
        </p:blipFill>
        <p:spPr bwMode="auto">
          <a:xfrm>
            <a:off x="5510833" y="3595154"/>
            <a:ext cx="141287" cy="134937"/>
          </a:xfrm>
          <a:prstGeom prst="rect">
            <a:avLst/>
          </a:prstGeom>
          <a:noFill/>
          <a:ln w="9525">
            <a:noFill/>
            <a:miter lim="800000"/>
            <a:headEnd/>
            <a:tailEnd/>
          </a:ln>
        </p:spPr>
      </p:pic>
      <p:pic>
        <p:nvPicPr>
          <p:cNvPr id="37" name="Picture 26"/>
          <p:cNvPicPr>
            <a:picLocks noChangeAspect="1" noChangeArrowheads="1"/>
          </p:cNvPicPr>
          <p:nvPr/>
        </p:nvPicPr>
        <p:blipFill>
          <a:blip r:embed="rId6" cstate="print"/>
          <a:srcRect/>
          <a:stretch>
            <a:fillRect/>
          </a:stretch>
        </p:blipFill>
        <p:spPr bwMode="auto">
          <a:xfrm>
            <a:off x="5510833" y="4086151"/>
            <a:ext cx="141287" cy="134937"/>
          </a:xfrm>
          <a:prstGeom prst="rect">
            <a:avLst/>
          </a:prstGeom>
          <a:noFill/>
          <a:ln w="9525">
            <a:noFill/>
            <a:miter lim="800000"/>
            <a:headEnd/>
            <a:tailEnd/>
          </a:ln>
        </p:spPr>
      </p:pic>
      <p:sp>
        <p:nvSpPr>
          <p:cNvPr id="39" name="QuadreDeText 47"/>
          <p:cNvSpPr txBox="1">
            <a:spLocks noChangeArrowheads="1"/>
          </p:cNvSpPr>
          <p:nvPr/>
        </p:nvSpPr>
        <p:spPr bwMode="auto">
          <a:xfrm>
            <a:off x="5072063" y="260350"/>
            <a:ext cx="36036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3. El teixit comercial de Sant Feliu de Guíxols </a:t>
            </a:r>
            <a:endParaRPr lang="es-ES" sz="1200" b="1" dirty="0">
              <a:solidFill>
                <a:schemeClr val="tx1">
                  <a:lumMod val="75000"/>
                  <a:lumOff val="25000"/>
                </a:schemeClr>
              </a:solidFill>
            </a:endParaRPr>
          </a:p>
        </p:txBody>
      </p:sp>
      <p:sp>
        <p:nvSpPr>
          <p:cNvPr id="40" name="Rectangle 5"/>
          <p:cNvSpPr/>
          <p:nvPr/>
        </p:nvSpPr>
        <p:spPr>
          <a:xfrm flipV="1">
            <a:off x="5072063" y="574675"/>
            <a:ext cx="3527425"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 name="QuadreDeText 1719"/>
          <p:cNvSpPr txBox="1"/>
          <p:nvPr/>
        </p:nvSpPr>
        <p:spPr>
          <a:xfrm>
            <a:off x="500034" y="1285860"/>
            <a:ext cx="8143932" cy="4897437"/>
          </a:xfrm>
          <a:prstGeom prst="rect">
            <a:avLst/>
          </a:prstGeom>
          <a:solidFill>
            <a:srgbClr val="FFFFFF">
              <a:alpha val="60000"/>
            </a:srgbClr>
          </a:solidFill>
          <a:ln>
            <a:solidFill>
              <a:schemeClr val="tx1">
                <a:lumMod val="50000"/>
                <a:lumOff val="50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itchFamily="34" charset="0"/>
            </a:endParaRPr>
          </a:p>
        </p:txBody>
      </p:sp>
      <p:sp>
        <p:nvSpPr>
          <p:cNvPr id="25603" name="Contenidor de número de diapositiva 3"/>
          <p:cNvSpPr>
            <a:spLocks noGrp="1"/>
          </p:cNvSpPr>
          <p:nvPr>
            <p:ph type="sldNum" sz="quarter" idx="10"/>
          </p:nvPr>
        </p:nvSpPr>
        <p:spPr bwMode="auto">
          <a:noFill/>
          <a:ln>
            <a:miter lim="800000"/>
            <a:headEnd/>
            <a:tailEnd/>
          </a:ln>
        </p:spPr>
        <p:txBody>
          <a:bodyPr/>
          <a:lstStyle/>
          <a:p>
            <a:fld id="{B8D44941-5F85-45C2-B046-00ACDEDB943F}" type="slidenum">
              <a:rPr lang="es-ES" smtClean="0">
                <a:latin typeface="Arial" charset="0"/>
                <a:cs typeface="Arial" charset="0"/>
              </a:rPr>
              <a:pPr/>
              <a:t>11</a:t>
            </a:fld>
            <a:endParaRPr lang="es-ES" smtClean="0">
              <a:latin typeface="Arial" charset="0"/>
              <a:cs typeface="Arial" charset="0"/>
            </a:endParaRPr>
          </a:p>
        </p:txBody>
      </p:sp>
      <p:sp>
        <p:nvSpPr>
          <p:cNvPr id="12" name="Rectangle arrodonit 11"/>
          <p:cNvSpPr/>
          <p:nvPr/>
        </p:nvSpPr>
        <p:spPr>
          <a:xfrm>
            <a:off x="5857884" y="1556792"/>
            <a:ext cx="2643206" cy="4608512"/>
          </a:xfrm>
          <a:prstGeom prst="roundRect">
            <a:avLst>
              <a:gd name="adj" fmla="val 141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Aft>
                <a:spcPts val="700"/>
              </a:spcAft>
              <a:defRPr/>
            </a:pPr>
            <a:r>
              <a:rPr lang="ca-ES" sz="900" dirty="0">
                <a:solidFill>
                  <a:schemeClr val="tx1"/>
                </a:solidFill>
                <a:ea typeface="ＭＳ Ｐゴシック" pitchFamily="34" charset="-128"/>
                <a:cs typeface="Arial" charset="0"/>
              </a:rPr>
              <a:t>Pel que fa la imatge dels punts de venda, en distingim una sèrie de </a:t>
            </a:r>
            <a:r>
              <a:rPr lang="ca-ES" sz="900" b="1" dirty="0">
                <a:solidFill>
                  <a:schemeClr val="tx1"/>
                </a:solidFill>
                <a:ea typeface="ＭＳ Ｐゴシック" pitchFamily="34" charset="-128"/>
                <a:cs typeface="Arial" charset="0"/>
              </a:rPr>
              <a:t>característiques</a:t>
            </a:r>
            <a:r>
              <a:rPr lang="ca-ES" sz="900" dirty="0" smtClean="0">
                <a:solidFill>
                  <a:schemeClr val="tx1"/>
                </a:solidFill>
                <a:ea typeface="ＭＳ Ｐゴシック" pitchFamily="34" charset="-128"/>
                <a:cs typeface="Arial" charset="0"/>
              </a:rPr>
              <a:t>.</a:t>
            </a:r>
            <a:endParaRPr lang="ca-ES" sz="900" dirty="0">
              <a:solidFill>
                <a:schemeClr val="tx1"/>
              </a:solidFill>
              <a:ea typeface="ＭＳ Ｐゴシック" pitchFamily="34" charset="-128"/>
              <a:cs typeface="Arial" charset="0"/>
            </a:endParaRPr>
          </a:p>
          <a:p>
            <a:pPr>
              <a:spcAft>
                <a:spcPts val="200"/>
              </a:spcAft>
              <a:defRPr/>
            </a:pPr>
            <a:r>
              <a:rPr lang="ca-ES" sz="900" b="1" dirty="0">
                <a:solidFill>
                  <a:schemeClr val="tx1"/>
                </a:solidFill>
                <a:ea typeface="ＭＳ Ｐゴシック" pitchFamily="34" charset="-128"/>
                <a:cs typeface="Arial" charset="0"/>
              </a:rPr>
              <a:t>Mida dels establiments: </a:t>
            </a:r>
          </a:p>
          <a:p>
            <a:pPr marL="271463" indent="-184150">
              <a:spcAft>
                <a:spcPts val="900"/>
              </a:spcAft>
              <a:buFont typeface="Wingdings" pitchFamily="2" charset="2"/>
              <a:buChar char="§"/>
              <a:defRPr/>
            </a:pPr>
            <a:r>
              <a:rPr lang="ca-ES" sz="900" dirty="0" smtClean="0">
                <a:solidFill>
                  <a:schemeClr val="tx1"/>
                </a:solidFill>
                <a:ea typeface="ＭＳ Ｐゴシック" pitchFamily="34" charset="-128"/>
                <a:cs typeface="Arial" charset="0"/>
              </a:rPr>
              <a:t>Predominen </a:t>
            </a:r>
            <a:r>
              <a:rPr lang="ca-ES" sz="900" dirty="0">
                <a:solidFill>
                  <a:schemeClr val="tx1"/>
                </a:solidFill>
                <a:ea typeface="ＭＳ Ｐゴシック" pitchFamily="34" charset="-128"/>
                <a:cs typeface="Arial" charset="0"/>
              </a:rPr>
              <a:t>els establiments de petites dimensions. </a:t>
            </a:r>
          </a:p>
          <a:p>
            <a:pPr>
              <a:spcAft>
                <a:spcPts val="300"/>
              </a:spcAft>
              <a:defRPr/>
            </a:pPr>
            <a:r>
              <a:rPr lang="ca-ES" sz="900" b="1" dirty="0">
                <a:solidFill>
                  <a:srgbClr val="000000"/>
                </a:solidFill>
                <a:ea typeface="ＭＳ Ｐゴシック" pitchFamily="34" charset="-128"/>
                <a:cs typeface="Arial" charset="0"/>
              </a:rPr>
              <a:t>Imatge dels establiments:</a:t>
            </a:r>
            <a:endParaRPr lang="ca-ES" sz="900" dirty="0">
              <a:solidFill>
                <a:srgbClr val="000000"/>
              </a:solidFill>
              <a:ea typeface="ＭＳ Ｐゴシック" pitchFamily="34" charset="-128"/>
              <a:cs typeface="Arial" charset="0"/>
            </a:endParaRPr>
          </a:p>
          <a:p>
            <a:pPr marL="268288" lvl="1" indent="-176213">
              <a:spcAft>
                <a:spcPts val="500"/>
              </a:spcAft>
              <a:buFont typeface="Wingdings" pitchFamily="2" charset="2"/>
              <a:buChar char="§"/>
              <a:defRPr/>
            </a:pPr>
            <a:r>
              <a:rPr lang="ca-ES" sz="900" dirty="0">
                <a:solidFill>
                  <a:srgbClr val="000000"/>
                </a:solidFill>
                <a:ea typeface="ＭＳ Ｐゴシック" pitchFamily="34" charset="-128"/>
                <a:cs typeface="Arial" charset="0"/>
              </a:rPr>
              <a:t>Existència d</a:t>
            </a:r>
            <a:r>
              <a:rPr lang="ca-ES" altLang="es-ES" sz="900" dirty="0">
                <a:solidFill>
                  <a:srgbClr val="000000"/>
                </a:solidFill>
                <a:ea typeface="ＭＳ Ｐゴシック" pitchFamily="34" charset="-128"/>
                <a:cs typeface="Arial" charset="0"/>
              </a:rPr>
              <a:t>’</a:t>
            </a:r>
            <a:r>
              <a:rPr lang="ca-ES" sz="900" dirty="0">
                <a:solidFill>
                  <a:srgbClr val="000000"/>
                </a:solidFill>
                <a:ea typeface="ＭＳ Ｐゴシック" pitchFamily="34" charset="-128"/>
                <a:cs typeface="Arial" charset="0"/>
              </a:rPr>
              <a:t>establiments emblemàtics i </a:t>
            </a:r>
            <a:r>
              <a:rPr lang="ca-ES" sz="900" dirty="0" smtClean="0">
                <a:solidFill>
                  <a:srgbClr val="000000"/>
                </a:solidFill>
                <a:ea typeface="ＭＳ Ｐゴシック" pitchFamily="34" charset="-128"/>
                <a:cs typeface="Arial" charset="0"/>
              </a:rPr>
              <a:t>singulars, </a:t>
            </a:r>
            <a:r>
              <a:rPr lang="ca-ES" sz="900" dirty="0">
                <a:solidFill>
                  <a:srgbClr val="000000"/>
                </a:solidFill>
                <a:ea typeface="ＭＳ Ｐゴシック" pitchFamily="34" charset="-128"/>
                <a:cs typeface="Arial" charset="0"/>
              </a:rPr>
              <a:t>com la farmàcia </a:t>
            </a:r>
            <a:r>
              <a:rPr lang="ca-ES" sz="900" dirty="0" err="1">
                <a:solidFill>
                  <a:srgbClr val="000000"/>
                </a:solidFill>
                <a:ea typeface="ＭＳ Ｐゴシック" pitchFamily="34" charset="-128"/>
                <a:cs typeface="Arial" charset="0"/>
              </a:rPr>
              <a:t>Ruscalleda</a:t>
            </a:r>
            <a:r>
              <a:rPr lang="ca-ES" sz="900" dirty="0">
                <a:solidFill>
                  <a:srgbClr val="000000"/>
                </a:solidFill>
                <a:ea typeface="ＭＳ Ｐゴシック" pitchFamily="34" charset="-128"/>
                <a:cs typeface="Arial" charset="0"/>
              </a:rPr>
              <a:t>.  </a:t>
            </a:r>
          </a:p>
          <a:p>
            <a:pPr marL="268288" lvl="1" indent="-176213">
              <a:spcAft>
                <a:spcPts val="500"/>
              </a:spcAft>
              <a:buFont typeface="Wingdings" pitchFamily="2" charset="2"/>
              <a:buChar char="§"/>
              <a:defRPr/>
            </a:pPr>
            <a:r>
              <a:rPr lang="ca-ES" sz="900" dirty="0">
                <a:solidFill>
                  <a:srgbClr val="000000"/>
                </a:solidFill>
                <a:ea typeface="ＭＳ Ｐゴシック" pitchFamily="34" charset="-128"/>
                <a:cs typeface="Arial" charset="0"/>
              </a:rPr>
              <a:t>Existència d</a:t>
            </a:r>
            <a:r>
              <a:rPr lang="ca-ES" altLang="es-ES" sz="900" dirty="0">
                <a:solidFill>
                  <a:srgbClr val="000000"/>
                </a:solidFill>
                <a:ea typeface="ＭＳ Ｐゴシック" pitchFamily="34" charset="-128"/>
                <a:cs typeface="Arial" charset="0"/>
              </a:rPr>
              <a:t>’</a:t>
            </a:r>
            <a:r>
              <a:rPr lang="ca-ES" sz="900" dirty="0">
                <a:solidFill>
                  <a:srgbClr val="000000"/>
                </a:solidFill>
                <a:ea typeface="ＭＳ Ｐゴシック" pitchFamily="34" charset="-128"/>
                <a:cs typeface="Arial" charset="0"/>
              </a:rPr>
              <a:t>establiments comercials moderns amb una imatge molt atractiva i vistosa. </a:t>
            </a:r>
          </a:p>
          <a:p>
            <a:pPr marL="268288" lvl="1" indent="-176213">
              <a:spcAft>
                <a:spcPts val="900"/>
              </a:spcAft>
              <a:buFont typeface="Wingdings" pitchFamily="2" charset="2"/>
              <a:buChar char="§"/>
              <a:defRPr/>
            </a:pPr>
            <a:r>
              <a:rPr lang="ca-ES" sz="900" dirty="0">
                <a:solidFill>
                  <a:srgbClr val="000000"/>
                </a:solidFill>
                <a:ea typeface="ＭＳ Ｐゴシック" pitchFamily="34" charset="-128"/>
                <a:cs typeface="Arial" charset="0"/>
              </a:rPr>
              <a:t>Existència d</a:t>
            </a:r>
            <a:r>
              <a:rPr lang="ca-ES" altLang="es-ES" sz="900" dirty="0">
                <a:solidFill>
                  <a:srgbClr val="000000"/>
                </a:solidFill>
                <a:ea typeface="ＭＳ Ｐゴシック" pitchFamily="34" charset="-128"/>
                <a:cs typeface="Arial" charset="0"/>
              </a:rPr>
              <a:t>’</a:t>
            </a:r>
            <a:r>
              <a:rPr lang="ca-ES" sz="900" dirty="0">
                <a:solidFill>
                  <a:srgbClr val="000000"/>
                </a:solidFill>
                <a:ea typeface="ＭＳ Ｐゴシック" pitchFamily="34" charset="-128"/>
                <a:cs typeface="Arial" charset="0"/>
              </a:rPr>
              <a:t>establiments comercials poc rellevants i amb una imatge millorable. </a:t>
            </a:r>
          </a:p>
          <a:p>
            <a:pPr marL="0" lvl="1">
              <a:spcAft>
                <a:spcPts val="300"/>
              </a:spcAft>
              <a:defRPr/>
            </a:pPr>
            <a:r>
              <a:rPr lang="ca-ES" sz="900" b="1" dirty="0" smtClean="0">
                <a:solidFill>
                  <a:srgbClr val="000000"/>
                </a:solidFill>
                <a:ea typeface="ＭＳ Ｐゴシック" pitchFamily="34" charset="-128"/>
                <a:cs typeface="Arial" charset="0"/>
              </a:rPr>
              <a:t>Altres </a:t>
            </a:r>
            <a:r>
              <a:rPr lang="ca-ES" sz="900" b="1" dirty="0">
                <a:solidFill>
                  <a:srgbClr val="000000"/>
                </a:solidFill>
                <a:ea typeface="ＭＳ Ｐゴシック" pitchFamily="34" charset="-128"/>
                <a:cs typeface="Arial" charset="0"/>
              </a:rPr>
              <a:t>aspectes dels establiments:</a:t>
            </a:r>
          </a:p>
          <a:p>
            <a:pPr marL="268288" lvl="2" indent="-176213">
              <a:spcAft>
                <a:spcPts val="500"/>
              </a:spcAft>
              <a:buFont typeface="Wingdings" pitchFamily="2" charset="2"/>
              <a:buChar char="§"/>
              <a:defRPr/>
            </a:pPr>
            <a:r>
              <a:rPr lang="ca-ES" sz="900" dirty="0">
                <a:solidFill>
                  <a:srgbClr val="000000"/>
                </a:solidFill>
                <a:ea typeface="ＭＳ Ｐゴシック" pitchFamily="34" charset="-128"/>
                <a:cs typeface="Arial" charset="0"/>
              </a:rPr>
              <a:t>Determinats punts de venda tenen exposició de producte a la vorera del carrer. </a:t>
            </a:r>
          </a:p>
          <a:p>
            <a:pPr marL="268288" lvl="2" indent="-176213">
              <a:spcAft>
                <a:spcPts val="500"/>
              </a:spcAft>
              <a:buFont typeface="Wingdings" pitchFamily="2" charset="2"/>
              <a:buChar char="§"/>
              <a:defRPr/>
            </a:pPr>
            <a:r>
              <a:rPr lang="ca-ES" sz="900" dirty="0">
                <a:solidFill>
                  <a:srgbClr val="000000"/>
                </a:solidFill>
                <a:ea typeface="ＭＳ Ｐゴシック" pitchFamily="34" charset="-128"/>
                <a:cs typeface="Arial" charset="0"/>
              </a:rPr>
              <a:t>La major part dels comerços disposen de </a:t>
            </a:r>
            <a:r>
              <a:rPr lang="ca-ES" sz="900" dirty="0">
                <a:solidFill>
                  <a:schemeClr val="tx1"/>
                </a:solidFill>
                <a:ea typeface="ＭＳ Ｐゴシック" pitchFamily="34" charset="-128"/>
                <a:cs typeface="Arial" charset="0"/>
              </a:rPr>
              <a:t>correcta retolació i </a:t>
            </a:r>
            <a:r>
              <a:rPr lang="ca-ES" sz="900" dirty="0" smtClean="0">
                <a:solidFill>
                  <a:schemeClr val="tx1"/>
                </a:solidFill>
                <a:ea typeface="ＭＳ Ｐゴシック" pitchFamily="34" charset="-128"/>
                <a:cs typeface="Arial" charset="0"/>
              </a:rPr>
              <a:t>d’indicació dels horaris comercials.</a:t>
            </a:r>
          </a:p>
          <a:p>
            <a:pPr marL="0" lvl="2">
              <a:spcAft>
                <a:spcPts val="500"/>
              </a:spcAft>
              <a:defRPr/>
            </a:pPr>
            <a:r>
              <a:rPr lang="ca-ES" sz="900" dirty="0" smtClean="0">
                <a:solidFill>
                  <a:schemeClr val="tx1"/>
                </a:solidFill>
                <a:ea typeface="ＭＳ Ｐゴシック" pitchFamily="34" charset="-128"/>
                <a:cs typeface="Arial" charset="0"/>
              </a:rPr>
              <a:t>A la zona de </a:t>
            </a:r>
            <a:r>
              <a:rPr lang="ca-ES" sz="900" b="1" dirty="0" err="1" smtClean="0">
                <a:solidFill>
                  <a:schemeClr val="tx1"/>
                </a:solidFill>
                <a:ea typeface="ＭＳ Ｐゴシック" pitchFamily="34" charset="-128"/>
                <a:cs typeface="Arial" charset="0"/>
              </a:rPr>
              <a:t>Vilartagues</a:t>
            </a:r>
            <a:r>
              <a:rPr lang="ca-ES" sz="900" dirty="0" smtClean="0">
                <a:solidFill>
                  <a:schemeClr val="tx1"/>
                </a:solidFill>
                <a:ea typeface="ＭＳ Ｐゴシック" pitchFamily="34" charset="-128"/>
                <a:cs typeface="Arial" charset="0"/>
              </a:rPr>
              <a:t>, </a:t>
            </a:r>
            <a:r>
              <a:rPr lang="ca-ES" sz="900" dirty="0">
                <a:solidFill>
                  <a:srgbClr val="000000"/>
                </a:solidFill>
                <a:ea typeface="ＭＳ Ｐゴシック" pitchFamily="34" charset="-128"/>
                <a:cs typeface="Arial" charset="0"/>
              </a:rPr>
              <a:t>l</a:t>
            </a:r>
            <a:r>
              <a:rPr lang="ca-ES" sz="900" dirty="0" smtClean="0">
                <a:solidFill>
                  <a:srgbClr val="000000"/>
                </a:solidFill>
                <a:ea typeface="ＭＳ Ｐゴシック" pitchFamily="34" charset="-128"/>
                <a:cs typeface="Arial" charset="0"/>
              </a:rPr>
              <a:t>a </a:t>
            </a:r>
            <a:r>
              <a:rPr lang="ca-ES" sz="900" dirty="0">
                <a:solidFill>
                  <a:srgbClr val="000000"/>
                </a:solidFill>
                <a:ea typeface="ＭＳ Ｐゴシック" pitchFamily="34" charset="-128"/>
                <a:cs typeface="Arial" charset="0"/>
              </a:rPr>
              <a:t>major part dels comerços </a:t>
            </a:r>
            <a:r>
              <a:rPr lang="ca-ES" sz="900" dirty="0" smtClean="0">
                <a:solidFill>
                  <a:srgbClr val="000000"/>
                </a:solidFill>
                <a:ea typeface="ＭＳ Ｐゴシック" pitchFamily="34" charset="-128"/>
                <a:cs typeface="Arial" charset="0"/>
              </a:rPr>
              <a:t>tenen una imatge una mica deteriorada. </a:t>
            </a:r>
            <a:r>
              <a:rPr lang="ca-ES" sz="900" dirty="0" smtClean="0">
                <a:solidFill>
                  <a:srgbClr val="000000"/>
                </a:solidFill>
                <a:ea typeface="ＭＳ Ｐゴシック" pitchFamily="34" charset="-128"/>
              </a:rPr>
              <a:t>L</a:t>
            </a:r>
            <a:r>
              <a:rPr lang="ca-ES" altLang="es-ES" sz="900" dirty="0" smtClean="0">
                <a:solidFill>
                  <a:srgbClr val="000000"/>
                </a:solidFill>
                <a:ea typeface="ＭＳ Ｐゴシック" pitchFamily="34" charset="-128"/>
              </a:rPr>
              <a:t>’</a:t>
            </a:r>
            <a:r>
              <a:rPr lang="ca-ES" sz="900" dirty="0" smtClean="0">
                <a:solidFill>
                  <a:srgbClr val="000000"/>
                </a:solidFill>
                <a:ea typeface="ＭＳ Ｐゴシック" pitchFamily="34" charset="-128"/>
              </a:rPr>
              <a:t>entramat </a:t>
            </a:r>
            <a:r>
              <a:rPr lang="ca-ES" sz="900" dirty="0">
                <a:solidFill>
                  <a:srgbClr val="000000"/>
                </a:solidFill>
                <a:ea typeface="ＭＳ Ｐゴシック" pitchFamily="34" charset="-128"/>
              </a:rPr>
              <a:t>de carrers és poc </a:t>
            </a:r>
            <a:r>
              <a:rPr lang="ca-ES" sz="900" dirty="0" smtClean="0">
                <a:solidFill>
                  <a:srgbClr val="000000"/>
                </a:solidFill>
                <a:ea typeface="ＭＳ Ｐゴシック" pitchFamily="34" charset="-128"/>
              </a:rPr>
              <a:t>atractiu i </a:t>
            </a:r>
            <a:r>
              <a:rPr lang="ca-ES" sz="900" dirty="0">
                <a:solidFill>
                  <a:srgbClr val="000000"/>
                </a:solidFill>
                <a:ea typeface="ＭＳ Ｐゴシック" pitchFamily="34" charset="-128"/>
              </a:rPr>
              <a:t>no </a:t>
            </a:r>
            <a:r>
              <a:rPr lang="ca-ES" sz="900" dirty="0" smtClean="0">
                <a:solidFill>
                  <a:srgbClr val="000000"/>
                </a:solidFill>
                <a:ea typeface="ＭＳ Ｐゴシック" pitchFamily="34" charset="-128"/>
              </a:rPr>
              <a:t>convida al passeig. La </a:t>
            </a:r>
            <a:r>
              <a:rPr lang="ca-ES" sz="900" dirty="0">
                <a:solidFill>
                  <a:srgbClr val="000000"/>
                </a:solidFill>
                <a:ea typeface="ＭＳ Ｐゴシック" pitchFamily="34" charset="-128"/>
              </a:rPr>
              <a:t>zona </a:t>
            </a:r>
            <a:r>
              <a:rPr lang="ca-ES" sz="900" dirty="0" smtClean="0">
                <a:solidFill>
                  <a:srgbClr val="000000"/>
                </a:solidFill>
                <a:ea typeface="ＭＳ Ｐゴシック" pitchFamily="34" charset="-128"/>
              </a:rPr>
              <a:t>és més residencial que comercial.</a:t>
            </a:r>
            <a:endParaRPr lang="ca-ES" sz="900" dirty="0">
              <a:solidFill>
                <a:schemeClr val="tx1"/>
              </a:solidFill>
              <a:ea typeface="ＭＳ Ｐゴシック" pitchFamily="34" charset="-128"/>
              <a:cs typeface="Arial" charset="0"/>
            </a:endParaRPr>
          </a:p>
        </p:txBody>
      </p:sp>
      <p:sp>
        <p:nvSpPr>
          <p:cNvPr id="37" name="Rectangle arrodonit 36"/>
          <p:cNvSpPr/>
          <p:nvPr/>
        </p:nvSpPr>
        <p:spPr>
          <a:xfrm>
            <a:off x="613147" y="1844675"/>
            <a:ext cx="2303463" cy="1944688"/>
          </a:xfrm>
          <a:prstGeom prst="roundRect">
            <a:avLst>
              <a:gd name="adj" fmla="val 817"/>
            </a:avLst>
          </a:prstGeom>
          <a:solidFill>
            <a:srgbClr val="FFFFFF">
              <a:alpha val="60000"/>
            </a:srgb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20" name="Rectangle arrodonit 19"/>
          <p:cNvSpPr/>
          <p:nvPr/>
        </p:nvSpPr>
        <p:spPr>
          <a:xfrm>
            <a:off x="611560" y="4076700"/>
            <a:ext cx="2305050" cy="1944688"/>
          </a:xfrm>
          <a:prstGeom prst="roundRect">
            <a:avLst>
              <a:gd name="adj" fmla="val 817"/>
            </a:avLst>
          </a:prstGeom>
          <a:solidFill>
            <a:srgbClr val="FFFFFF">
              <a:alpha val="60000"/>
            </a:srgb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21" name="Rectangle 20"/>
          <p:cNvSpPr/>
          <p:nvPr/>
        </p:nvSpPr>
        <p:spPr>
          <a:xfrm>
            <a:off x="827460" y="3933825"/>
            <a:ext cx="1944687" cy="28733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anchor="ctr"/>
          <a:lstStyle/>
          <a:p>
            <a:pPr algn="ctr">
              <a:defRPr/>
            </a:pPr>
            <a:r>
              <a:rPr lang="ca-ES" sz="800" b="1">
                <a:solidFill>
                  <a:schemeClr val="bg1"/>
                </a:solidFill>
                <a:ea typeface="ＭＳ Ｐゴシック" pitchFamily="34" charset="-128"/>
              </a:rPr>
              <a:t>D Cosas</a:t>
            </a:r>
          </a:p>
          <a:p>
            <a:pPr algn="ctr">
              <a:defRPr/>
            </a:pPr>
            <a:r>
              <a:rPr lang="ca-ES" sz="800" b="1">
                <a:solidFill>
                  <a:schemeClr val="bg1"/>
                </a:solidFill>
                <a:ea typeface="ＭＳ Ｐゴシック" pitchFamily="34" charset="-128"/>
              </a:rPr>
              <a:t>(C/ d</a:t>
            </a:r>
            <a:r>
              <a:rPr lang="ca-ES" altLang="es-ES" sz="800" b="1">
                <a:solidFill>
                  <a:schemeClr val="bg1"/>
                </a:solidFill>
                <a:ea typeface="ＭＳ Ｐゴシック" pitchFamily="34" charset="-128"/>
              </a:rPr>
              <a:t>’</a:t>
            </a:r>
            <a:r>
              <a:rPr lang="ca-ES" sz="800" b="1">
                <a:solidFill>
                  <a:schemeClr val="bg1"/>
                </a:solidFill>
                <a:ea typeface="ＭＳ Ｐゴシック" pitchFamily="34" charset="-128"/>
              </a:rPr>
              <a:t> Anselm Clavé)</a:t>
            </a:r>
          </a:p>
        </p:txBody>
      </p:sp>
      <p:sp>
        <p:nvSpPr>
          <p:cNvPr id="22" name="Rectangle arrodonit 21"/>
          <p:cNvSpPr/>
          <p:nvPr/>
        </p:nvSpPr>
        <p:spPr>
          <a:xfrm>
            <a:off x="3132510" y="1844675"/>
            <a:ext cx="2303462" cy="1944688"/>
          </a:xfrm>
          <a:prstGeom prst="roundRect">
            <a:avLst>
              <a:gd name="adj" fmla="val 817"/>
            </a:avLst>
          </a:prstGeom>
          <a:solidFill>
            <a:srgbClr val="FFFFFF">
              <a:alpha val="60000"/>
            </a:srgb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24" name="Rectangle arrodonit 23"/>
          <p:cNvSpPr/>
          <p:nvPr/>
        </p:nvSpPr>
        <p:spPr>
          <a:xfrm>
            <a:off x="3132510" y="4076700"/>
            <a:ext cx="2303462" cy="1944688"/>
          </a:xfrm>
          <a:prstGeom prst="roundRect">
            <a:avLst>
              <a:gd name="adj" fmla="val 817"/>
            </a:avLst>
          </a:prstGeom>
          <a:solidFill>
            <a:srgbClr val="FFFFFF">
              <a:alpha val="60000"/>
            </a:srgb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26" name="Rectangle 25"/>
          <p:cNvSpPr/>
          <p:nvPr/>
        </p:nvSpPr>
        <p:spPr>
          <a:xfrm>
            <a:off x="3275385" y="3933825"/>
            <a:ext cx="2016125" cy="28733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anchor="ctr"/>
          <a:lstStyle/>
          <a:p>
            <a:pPr algn="ctr">
              <a:defRPr/>
            </a:pPr>
            <a:r>
              <a:rPr lang="ca-ES" sz="800" b="1">
                <a:solidFill>
                  <a:srgbClr val="FFFFFF"/>
                </a:solidFill>
                <a:ea typeface="ＭＳ Ｐゴシック" pitchFamily="34" charset="-128"/>
              </a:rPr>
              <a:t>El Pati (C/ de Sant Llorenç)</a:t>
            </a:r>
          </a:p>
        </p:txBody>
      </p:sp>
      <p:pic>
        <p:nvPicPr>
          <p:cNvPr id="25611" name="Picture 26"/>
          <p:cNvPicPr>
            <a:picLocks noChangeAspect="1" noChangeArrowheads="1"/>
          </p:cNvPicPr>
          <p:nvPr/>
        </p:nvPicPr>
        <p:blipFill>
          <a:blip r:embed="rId2" cstate="print"/>
          <a:srcRect/>
          <a:stretch>
            <a:fillRect/>
          </a:stretch>
        </p:blipFill>
        <p:spPr bwMode="auto">
          <a:xfrm>
            <a:off x="5786446" y="2174826"/>
            <a:ext cx="141288" cy="134938"/>
          </a:xfrm>
          <a:prstGeom prst="rect">
            <a:avLst/>
          </a:prstGeom>
          <a:noFill/>
          <a:ln w="9525">
            <a:noFill/>
            <a:miter lim="800000"/>
            <a:headEnd/>
            <a:tailEnd/>
          </a:ln>
        </p:spPr>
      </p:pic>
      <p:pic>
        <p:nvPicPr>
          <p:cNvPr id="25612" name="Picture 26"/>
          <p:cNvPicPr>
            <a:picLocks noChangeAspect="1" noChangeArrowheads="1"/>
          </p:cNvPicPr>
          <p:nvPr/>
        </p:nvPicPr>
        <p:blipFill>
          <a:blip r:embed="rId2" cstate="print"/>
          <a:srcRect/>
          <a:stretch>
            <a:fillRect/>
          </a:stretch>
        </p:blipFill>
        <p:spPr bwMode="auto">
          <a:xfrm>
            <a:off x="5786446" y="2715482"/>
            <a:ext cx="141288" cy="134938"/>
          </a:xfrm>
          <a:prstGeom prst="rect">
            <a:avLst/>
          </a:prstGeom>
          <a:noFill/>
          <a:ln w="9525">
            <a:noFill/>
            <a:miter lim="800000"/>
            <a:headEnd/>
            <a:tailEnd/>
          </a:ln>
        </p:spPr>
      </p:pic>
      <p:pic>
        <p:nvPicPr>
          <p:cNvPr id="25613" name="Picture 26"/>
          <p:cNvPicPr>
            <a:picLocks noChangeAspect="1" noChangeArrowheads="1"/>
          </p:cNvPicPr>
          <p:nvPr/>
        </p:nvPicPr>
        <p:blipFill>
          <a:blip r:embed="rId2" cstate="print"/>
          <a:srcRect/>
          <a:stretch>
            <a:fillRect/>
          </a:stretch>
        </p:blipFill>
        <p:spPr bwMode="auto">
          <a:xfrm>
            <a:off x="5789621" y="4105740"/>
            <a:ext cx="141288" cy="134938"/>
          </a:xfrm>
          <a:prstGeom prst="rect">
            <a:avLst/>
          </a:prstGeom>
          <a:noFill/>
          <a:ln w="9525">
            <a:noFill/>
            <a:miter lim="800000"/>
            <a:headEnd/>
            <a:tailEnd/>
          </a:ln>
        </p:spPr>
      </p:pic>
      <p:sp>
        <p:nvSpPr>
          <p:cNvPr id="40" name="Rectangle 39"/>
          <p:cNvSpPr/>
          <p:nvPr/>
        </p:nvSpPr>
        <p:spPr>
          <a:xfrm>
            <a:off x="827460" y="1700213"/>
            <a:ext cx="1944687" cy="288925"/>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anchor="ctr"/>
          <a:lstStyle/>
          <a:p>
            <a:pPr algn="ctr">
              <a:defRPr/>
            </a:pPr>
            <a:r>
              <a:rPr lang="ca-ES" sz="800" b="1">
                <a:solidFill>
                  <a:schemeClr val="bg1"/>
                </a:solidFill>
                <a:ea typeface="ＭＳ Ｐゴシック" pitchFamily="34" charset="-128"/>
                <a:cs typeface="Arial" charset="0"/>
              </a:rPr>
              <a:t>Triumph</a:t>
            </a:r>
          </a:p>
          <a:p>
            <a:pPr algn="ctr">
              <a:defRPr/>
            </a:pPr>
            <a:r>
              <a:rPr lang="ca-ES" sz="800" b="1">
                <a:solidFill>
                  <a:schemeClr val="bg1"/>
                </a:solidFill>
                <a:ea typeface="ＭＳ Ｐゴシック" pitchFamily="34" charset="-128"/>
                <a:cs typeface="Arial" charset="0"/>
              </a:rPr>
              <a:t>(C/ d</a:t>
            </a:r>
            <a:r>
              <a:rPr lang="ca-ES" altLang="es-ES" sz="800" b="1">
                <a:solidFill>
                  <a:schemeClr val="bg1"/>
                </a:solidFill>
                <a:ea typeface="ＭＳ Ｐゴシック" pitchFamily="34" charset="-128"/>
                <a:cs typeface="Arial" charset="0"/>
              </a:rPr>
              <a:t>’</a:t>
            </a:r>
            <a:r>
              <a:rPr lang="ca-ES" sz="800" b="1">
                <a:solidFill>
                  <a:schemeClr val="bg1"/>
                </a:solidFill>
                <a:ea typeface="ＭＳ Ｐゴシック" pitchFamily="34" charset="-128"/>
                <a:cs typeface="Arial" charset="0"/>
              </a:rPr>
              <a:t>Anselm Clavé)</a:t>
            </a:r>
          </a:p>
        </p:txBody>
      </p:sp>
      <p:pic>
        <p:nvPicPr>
          <p:cNvPr id="25615" name="Imagen 2" descr="20170601_102002.jpg"/>
          <p:cNvPicPr>
            <a:picLocks noChangeAspect="1"/>
          </p:cNvPicPr>
          <p:nvPr/>
        </p:nvPicPr>
        <p:blipFill>
          <a:blip r:embed="rId3" cstate="print"/>
          <a:srcRect l="15845" t="23296" r="18094" b="6250"/>
          <a:stretch>
            <a:fillRect/>
          </a:stretch>
        </p:blipFill>
        <p:spPr bwMode="auto">
          <a:xfrm>
            <a:off x="3243635" y="2041525"/>
            <a:ext cx="2093912" cy="1674813"/>
          </a:xfrm>
          <a:prstGeom prst="rect">
            <a:avLst/>
          </a:prstGeom>
          <a:noFill/>
          <a:ln w="9525">
            <a:noFill/>
            <a:miter lim="800000"/>
            <a:headEnd/>
            <a:tailEnd/>
          </a:ln>
        </p:spPr>
      </p:pic>
      <p:sp>
        <p:nvSpPr>
          <p:cNvPr id="23" name="Rectangle 22"/>
          <p:cNvSpPr/>
          <p:nvPr/>
        </p:nvSpPr>
        <p:spPr>
          <a:xfrm>
            <a:off x="3348410" y="1700213"/>
            <a:ext cx="1943100" cy="288925"/>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anchor="ctr"/>
          <a:lstStyle/>
          <a:p>
            <a:pPr algn="ctr">
              <a:defRPr/>
            </a:pPr>
            <a:r>
              <a:rPr lang="ca-ES" sz="800" b="1">
                <a:solidFill>
                  <a:schemeClr val="bg1"/>
                </a:solidFill>
                <a:ea typeface="ＭＳ Ｐゴシック" pitchFamily="34" charset="-128"/>
              </a:rPr>
              <a:t>El Ginjoler a l</a:t>
            </a:r>
            <a:r>
              <a:rPr lang="ca-ES" altLang="es-ES" sz="800" b="1">
                <a:solidFill>
                  <a:schemeClr val="bg1"/>
                </a:solidFill>
                <a:ea typeface="ＭＳ Ｐゴシック" pitchFamily="34" charset="-128"/>
              </a:rPr>
              <a:t>’</a:t>
            </a:r>
            <a:r>
              <a:rPr lang="ca-ES" sz="800" b="1">
                <a:solidFill>
                  <a:schemeClr val="bg1"/>
                </a:solidFill>
                <a:ea typeface="ＭＳ Ｐゴシック" pitchFamily="34" charset="-128"/>
              </a:rPr>
              <a:t>hort del rector (Monestir de Sant Feliu de Guíxols)</a:t>
            </a:r>
          </a:p>
        </p:txBody>
      </p:sp>
      <p:pic>
        <p:nvPicPr>
          <p:cNvPr id="25617" name="Imagen 1" descr="20170601_120257.jpg"/>
          <p:cNvPicPr>
            <a:picLocks noChangeAspect="1"/>
          </p:cNvPicPr>
          <p:nvPr/>
        </p:nvPicPr>
        <p:blipFill>
          <a:blip r:embed="rId4" cstate="print"/>
          <a:srcRect l="-2" r="44775" b="26334"/>
          <a:stretch>
            <a:fillRect/>
          </a:stretch>
        </p:blipFill>
        <p:spPr bwMode="auto">
          <a:xfrm>
            <a:off x="684585" y="4292600"/>
            <a:ext cx="2119312" cy="1592263"/>
          </a:xfrm>
          <a:prstGeom prst="rect">
            <a:avLst/>
          </a:prstGeom>
          <a:noFill/>
          <a:ln w="9525">
            <a:noFill/>
            <a:miter lim="800000"/>
            <a:headEnd/>
            <a:tailEnd/>
          </a:ln>
        </p:spPr>
      </p:pic>
      <p:pic>
        <p:nvPicPr>
          <p:cNvPr id="25618" name="Imagen 2" descr="20170601_120131.jpg"/>
          <p:cNvPicPr>
            <a:picLocks noChangeAspect="1"/>
          </p:cNvPicPr>
          <p:nvPr/>
        </p:nvPicPr>
        <p:blipFill>
          <a:blip r:embed="rId5" cstate="print"/>
          <a:srcRect r="27397" b="4024"/>
          <a:stretch>
            <a:fillRect/>
          </a:stretch>
        </p:blipFill>
        <p:spPr bwMode="auto">
          <a:xfrm>
            <a:off x="3203947" y="4292600"/>
            <a:ext cx="2138363" cy="1590675"/>
          </a:xfrm>
          <a:prstGeom prst="rect">
            <a:avLst/>
          </a:prstGeom>
          <a:noFill/>
          <a:ln w="9525">
            <a:noFill/>
            <a:miter lim="800000"/>
            <a:headEnd/>
            <a:tailEnd/>
          </a:ln>
        </p:spPr>
      </p:pic>
      <p:pic>
        <p:nvPicPr>
          <p:cNvPr id="25619" name="Imagen 1" descr="20170601_120257.jpg"/>
          <p:cNvPicPr>
            <a:picLocks noChangeAspect="1"/>
          </p:cNvPicPr>
          <p:nvPr/>
        </p:nvPicPr>
        <p:blipFill>
          <a:blip r:embed="rId6" cstate="print"/>
          <a:srcRect l="52570" t="-555" r="-323" b="33878"/>
          <a:stretch>
            <a:fillRect/>
          </a:stretch>
        </p:blipFill>
        <p:spPr bwMode="auto">
          <a:xfrm>
            <a:off x="716335" y="1989138"/>
            <a:ext cx="2073275" cy="1693862"/>
          </a:xfrm>
          <a:prstGeom prst="rect">
            <a:avLst/>
          </a:prstGeom>
          <a:noFill/>
          <a:ln w="9525">
            <a:noFill/>
            <a:miter lim="800000"/>
            <a:headEnd/>
            <a:tailEnd/>
          </a:ln>
        </p:spPr>
      </p:pic>
      <p:sp>
        <p:nvSpPr>
          <p:cNvPr id="28" name="Rectangle arrodonit 15"/>
          <p:cNvSpPr/>
          <p:nvPr/>
        </p:nvSpPr>
        <p:spPr>
          <a:xfrm>
            <a:off x="3724201" y="1123950"/>
            <a:ext cx="1999927" cy="287338"/>
          </a:xfrm>
          <a:prstGeom prst="roundRect">
            <a:avLst>
              <a:gd name="adj" fmla="val 713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ca-ES" sz="1400" b="1" dirty="0">
                <a:solidFill>
                  <a:srgbClr val="FFFFFF"/>
                </a:solidFill>
                <a:ea typeface="ＭＳ Ｐゴシック" pitchFamily="34" charset="-128"/>
                <a:cs typeface="Arial" charset="0"/>
              </a:rPr>
              <a:t>I</a:t>
            </a:r>
            <a:r>
              <a:rPr lang="ca-ES" sz="1400" b="1" dirty="0" smtClean="0">
                <a:solidFill>
                  <a:srgbClr val="FFFFFF"/>
                </a:solidFill>
                <a:ea typeface="ＭＳ Ｐゴシック" pitchFamily="34" charset="-128"/>
                <a:cs typeface="Arial" charset="0"/>
              </a:rPr>
              <a:t>m</a:t>
            </a:r>
            <a:r>
              <a:rPr lang="ca-ES" sz="1400" b="1" dirty="0" smtClean="0">
                <a:solidFill>
                  <a:schemeClr val="bg1"/>
                </a:solidFill>
                <a:ea typeface="ＭＳ Ｐゴシック" pitchFamily="34" charset="-128"/>
                <a:cs typeface="Arial" charset="0"/>
              </a:rPr>
              <a:t>atge </a:t>
            </a:r>
            <a:r>
              <a:rPr lang="ca-ES" sz="1400" b="1" dirty="0">
                <a:solidFill>
                  <a:schemeClr val="bg1"/>
                </a:solidFill>
                <a:ea typeface="ＭＳ Ｐゴシック" pitchFamily="34" charset="-128"/>
                <a:cs typeface="Arial" charset="0"/>
              </a:rPr>
              <a:t>comercial</a:t>
            </a:r>
            <a:endParaRPr lang="ca-ES" sz="1400" dirty="0">
              <a:solidFill>
                <a:schemeClr val="bg1"/>
              </a:solidFill>
              <a:ea typeface="ＭＳ Ｐゴシック" pitchFamily="34" charset="-128"/>
              <a:cs typeface="Arial" charset="0"/>
            </a:endParaRPr>
          </a:p>
        </p:txBody>
      </p:sp>
      <p:sp>
        <p:nvSpPr>
          <p:cNvPr id="29" name="Rectangle arrodonit 17"/>
          <p:cNvSpPr/>
          <p:nvPr/>
        </p:nvSpPr>
        <p:spPr>
          <a:xfrm>
            <a:off x="3363838" y="1123950"/>
            <a:ext cx="287338" cy="287338"/>
          </a:xfrm>
          <a:prstGeom prst="roundRect">
            <a:avLst>
              <a:gd name="adj" fmla="val 1031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a-ES" sz="1600" b="1" dirty="0" smtClean="0">
                <a:solidFill>
                  <a:schemeClr val="bg1"/>
                </a:solidFill>
              </a:rPr>
              <a:t>D</a:t>
            </a:r>
            <a:endParaRPr lang="ca-ES" sz="1200" dirty="0">
              <a:solidFill>
                <a:schemeClr val="bg1"/>
              </a:solidFill>
            </a:endParaRPr>
          </a:p>
        </p:txBody>
      </p:sp>
      <p:sp>
        <p:nvSpPr>
          <p:cNvPr id="25" name="QuadreDeText 47"/>
          <p:cNvSpPr txBox="1">
            <a:spLocks noChangeArrowheads="1"/>
          </p:cNvSpPr>
          <p:nvPr/>
        </p:nvSpPr>
        <p:spPr bwMode="auto">
          <a:xfrm>
            <a:off x="5072063" y="260350"/>
            <a:ext cx="36036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3. El teixit comercial de Sant Feliu de Guíxols </a:t>
            </a:r>
            <a:endParaRPr lang="es-ES" sz="1200" b="1" dirty="0">
              <a:solidFill>
                <a:schemeClr val="tx1">
                  <a:lumMod val="75000"/>
                  <a:lumOff val="25000"/>
                </a:schemeClr>
              </a:solidFill>
            </a:endParaRPr>
          </a:p>
        </p:txBody>
      </p:sp>
      <p:sp>
        <p:nvSpPr>
          <p:cNvPr id="27" name="Rectangle 5"/>
          <p:cNvSpPr/>
          <p:nvPr/>
        </p:nvSpPr>
        <p:spPr>
          <a:xfrm flipV="1">
            <a:off x="5072063" y="574675"/>
            <a:ext cx="3527425"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pic>
        <p:nvPicPr>
          <p:cNvPr id="36" name="Picture 26"/>
          <p:cNvPicPr>
            <a:picLocks noChangeAspect="1" noChangeArrowheads="1"/>
          </p:cNvPicPr>
          <p:nvPr/>
        </p:nvPicPr>
        <p:blipFill>
          <a:blip r:embed="rId2" cstate="print"/>
          <a:srcRect/>
          <a:stretch>
            <a:fillRect/>
          </a:stretch>
        </p:blipFill>
        <p:spPr bwMode="auto">
          <a:xfrm>
            <a:off x="5796136" y="5226976"/>
            <a:ext cx="141288" cy="134938"/>
          </a:xfrm>
          <a:prstGeom prst="rect">
            <a:avLst/>
          </a:prstGeom>
          <a:noFill/>
          <a:ln w="9525">
            <a:noFill/>
            <a:miter lim="800000"/>
            <a:headEnd/>
            <a:tailEnd/>
          </a:ln>
        </p:spPr>
      </p:pic>
      <p:sp>
        <p:nvSpPr>
          <p:cNvPr id="30" name="Rectangle arrodonit 29"/>
          <p:cNvSpPr/>
          <p:nvPr/>
        </p:nvSpPr>
        <p:spPr>
          <a:xfrm>
            <a:off x="5652120" y="1700808"/>
            <a:ext cx="2808312" cy="4320480"/>
          </a:xfrm>
          <a:prstGeom prst="roundRect">
            <a:avLst>
              <a:gd name="adj" fmla="val 2283"/>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QuadreDeText 1719"/>
          <p:cNvSpPr txBox="1"/>
          <p:nvPr/>
        </p:nvSpPr>
        <p:spPr>
          <a:xfrm>
            <a:off x="500034" y="1196975"/>
            <a:ext cx="8143932" cy="4752975"/>
          </a:xfrm>
          <a:prstGeom prst="rect">
            <a:avLst/>
          </a:prstGeom>
          <a:solidFill>
            <a:srgbClr val="FFFFFF">
              <a:alpha val="60000"/>
            </a:srgbClr>
          </a:solidFill>
          <a:ln>
            <a:solidFill>
              <a:schemeClr val="tx1">
                <a:lumMod val="50000"/>
                <a:lumOff val="50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itchFamily="34" charset="0"/>
            </a:endParaRPr>
          </a:p>
        </p:txBody>
      </p:sp>
      <p:pic>
        <p:nvPicPr>
          <p:cNvPr id="26627" name="Imagen 1" descr="Captura de pantalla 2017-07-05 a las 12.11.14.png"/>
          <p:cNvPicPr>
            <a:picLocks noChangeAspect="1"/>
          </p:cNvPicPr>
          <p:nvPr/>
        </p:nvPicPr>
        <p:blipFill rotWithShape="1">
          <a:blip r:embed="rId2" cstate="print"/>
          <a:srcRect l="32543" t="39783" r="28234"/>
          <a:stretch/>
        </p:blipFill>
        <p:spPr bwMode="auto">
          <a:xfrm>
            <a:off x="755576" y="1700808"/>
            <a:ext cx="3273779" cy="3455988"/>
          </a:xfrm>
          <a:prstGeom prst="rect">
            <a:avLst/>
          </a:prstGeom>
          <a:noFill/>
          <a:ln w="9525">
            <a:noFill/>
            <a:miter lim="800000"/>
            <a:headEnd/>
            <a:tailEnd/>
          </a:ln>
        </p:spPr>
      </p:pic>
      <p:sp>
        <p:nvSpPr>
          <p:cNvPr id="64" name="Forma libre 63"/>
          <p:cNvSpPr>
            <a:spLocks/>
          </p:cNvSpPr>
          <p:nvPr/>
        </p:nvSpPr>
        <p:spPr bwMode="auto">
          <a:xfrm>
            <a:off x="1174711" y="2708871"/>
            <a:ext cx="2463800" cy="2305050"/>
          </a:xfrm>
          <a:custGeom>
            <a:avLst/>
            <a:gdLst>
              <a:gd name="T0" fmla="*/ 507622 w 1508404"/>
              <a:gd name="T1" fmla="*/ 2270998 h 1411463"/>
              <a:gd name="T2" fmla="*/ 2404734 w 1508404"/>
              <a:gd name="T3" fmla="*/ 886105 h 1411463"/>
              <a:gd name="T4" fmla="*/ 1807373 w 1508404"/>
              <a:gd name="T5" fmla="*/ 36 h 1411463"/>
              <a:gd name="T6" fmla="*/ 41552 w 1508404"/>
              <a:gd name="T7" fmla="*/ 853288 h 1411463"/>
              <a:gd name="T8" fmla="*/ 520752 w 1508404"/>
              <a:gd name="T9" fmla="*/ 1522761 h 1411463"/>
              <a:gd name="T10" fmla="*/ 94066 w 1508404"/>
              <a:gd name="T11" fmla="*/ 1850936 h 1411463"/>
              <a:gd name="T12" fmla="*/ 507622 w 1508404"/>
              <a:gd name="T13" fmla="*/ 2270998 h 14114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8404" h="1411463">
                <a:moveTo>
                  <a:pt x="310780" y="1390612"/>
                </a:moveTo>
                <a:cubicBezTo>
                  <a:pt x="546555" y="1292145"/>
                  <a:pt x="1339618" y="774358"/>
                  <a:pt x="1472242" y="542593"/>
                </a:cubicBezTo>
                <a:cubicBezTo>
                  <a:pt x="1604866" y="310828"/>
                  <a:pt x="1347656" y="3371"/>
                  <a:pt x="1106522" y="22"/>
                </a:cubicBezTo>
                <a:cubicBezTo>
                  <a:pt x="865388" y="-3327"/>
                  <a:pt x="156723" y="367095"/>
                  <a:pt x="25439" y="522498"/>
                </a:cubicBezTo>
                <a:cubicBezTo>
                  <a:pt x="-105845" y="677901"/>
                  <a:pt x="313460" y="830624"/>
                  <a:pt x="318818" y="932440"/>
                </a:cubicBezTo>
                <a:cubicBezTo>
                  <a:pt x="324177" y="1034256"/>
                  <a:pt x="57590" y="1055691"/>
                  <a:pt x="57590" y="1133393"/>
                </a:cubicBezTo>
                <a:cubicBezTo>
                  <a:pt x="57590" y="1211095"/>
                  <a:pt x="75005" y="1489079"/>
                  <a:pt x="310780" y="1390612"/>
                </a:cubicBezTo>
                <a:close/>
              </a:path>
            </a:pathLst>
          </a:custGeom>
          <a:solidFill>
            <a:srgbClr val="FFC000">
              <a:alpha val="34901"/>
            </a:srgbClr>
          </a:solidFill>
          <a:ln w="9525" cap="flat" cmpd="sng">
            <a:solidFill>
              <a:schemeClr val="tx1"/>
            </a:solidFill>
            <a:prstDash val="sysDash"/>
            <a:round/>
            <a:headEnd/>
            <a:tailEnd/>
          </a:ln>
          <a:effectLst>
            <a:outerShdw dist="23000" dir="5400000" rotWithShape="0">
              <a:srgbClr val="000000">
                <a:alpha val="34999"/>
              </a:srgbClr>
            </a:outerShdw>
          </a:effectLst>
        </p:spPr>
        <p:txBody>
          <a:bodyPr anchor="ctr"/>
          <a:lstStyle/>
          <a:p>
            <a:pPr>
              <a:defRPr/>
            </a:pPr>
            <a:endParaRPr lang="ca-ES"/>
          </a:p>
        </p:txBody>
      </p:sp>
      <p:sp>
        <p:nvSpPr>
          <p:cNvPr id="26629" name="Contenidor de número de diapositiva 3"/>
          <p:cNvSpPr>
            <a:spLocks noGrp="1"/>
          </p:cNvSpPr>
          <p:nvPr>
            <p:ph type="sldNum" sz="quarter" idx="10"/>
          </p:nvPr>
        </p:nvSpPr>
        <p:spPr bwMode="auto">
          <a:noFill/>
          <a:ln>
            <a:miter lim="800000"/>
            <a:headEnd/>
            <a:tailEnd/>
          </a:ln>
        </p:spPr>
        <p:txBody>
          <a:bodyPr/>
          <a:lstStyle/>
          <a:p>
            <a:fld id="{2E4A78CA-096C-4F1A-A475-E09E6BDF43AA}" type="slidenum">
              <a:rPr lang="es-ES" smtClean="0">
                <a:latin typeface="Arial" charset="0"/>
                <a:cs typeface="Arial" charset="0"/>
              </a:rPr>
              <a:pPr/>
              <a:t>12</a:t>
            </a:fld>
            <a:endParaRPr lang="es-ES" smtClean="0">
              <a:latin typeface="Arial" charset="0"/>
              <a:cs typeface="Arial" charset="0"/>
            </a:endParaRPr>
          </a:p>
        </p:txBody>
      </p:sp>
      <p:sp>
        <p:nvSpPr>
          <p:cNvPr id="6" name="Rectangle 37"/>
          <p:cNvSpPr/>
          <p:nvPr/>
        </p:nvSpPr>
        <p:spPr>
          <a:xfrm>
            <a:off x="755576" y="1700808"/>
            <a:ext cx="1370012" cy="550863"/>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43200" anchor="ctr"/>
          <a:lstStyle/>
          <a:p>
            <a:pPr marL="268288">
              <a:spcAft>
                <a:spcPts val="500"/>
              </a:spcAft>
              <a:tabLst>
                <a:tab pos="268288" algn="l"/>
              </a:tabLst>
              <a:defRPr/>
            </a:pPr>
            <a:r>
              <a:rPr lang="ca-ES" sz="700" dirty="0">
                <a:solidFill>
                  <a:schemeClr val="tx1"/>
                </a:solidFill>
                <a:ea typeface="ＭＳ Ｐゴシック" pitchFamily="34" charset="-128"/>
                <a:cs typeface="Arial" charset="0"/>
              </a:rPr>
              <a:t>Delimitació de l</a:t>
            </a:r>
            <a:r>
              <a:rPr lang="ca-ES" altLang="es-ES" sz="700" dirty="0">
                <a:solidFill>
                  <a:schemeClr val="tx1"/>
                </a:solidFill>
                <a:ea typeface="ＭＳ Ｐゴシック" pitchFamily="34" charset="-128"/>
                <a:cs typeface="Arial" charset="0"/>
              </a:rPr>
              <a:t>’</a:t>
            </a:r>
            <a:r>
              <a:rPr lang="ca-ES" sz="700" dirty="0">
                <a:solidFill>
                  <a:schemeClr val="tx1"/>
                </a:solidFill>
                <a:ea typeface="ＭＳ Ｐゴシック" pitchFamily="34" charset="-128"/>
                <a:cs typeface="Arial" charset="0"/>
              </a:rPr>
              <a:t>espai comercial urbà</a:t>
            </a:r>
          </a:p>
          <a:p>
            <a:pPr marL="268288">
              <a:spcAft>
                <a:spcPts val="500"/>
              </a:spcAft>
              <a:tabLst>
                <a:tab pos="268288" algn="l"/>
              </a:tabLst>
              <a:defRPr/>
            </a:pPr>
            <a:r>
              <a:rPr lang="ca-ES" sz="700" dirty="0" smtClean="0">
                <a:solidFill>
                  <a:schemeClr val="tx1"/>
                </a:solidFill>
                <a:ea typeface="ＭＳ Ｐゴシック" pitchFamily="34" charset="-128"/>
                <a:cs typeface="Arial" charset="0"/>
              </a:rPr>
              <a:t>Localització dels mercats</a:t>
            </a:r>
            <a:endParaRPr lang="ca-ES" sz="700" dirty="0">
              <a:solidFill>
                <a:schemeClr val="tx1"/>
              </a:solidFill>
              <a:ea typeface="ＭＳ Ｐゴシック" pitchFamily="34" charset="-128"/>
              <a:cs typeface="Arial" charset="0"/>
            </a:endParaRPr>
          </a:p>
        </p:txBody>
      </p:sp>
      <p:sp>
        <p:nvSpPr>
          <p:cNvPr id="7" name="Rectangle 38"/>
          <p:cNvSpPr/>
          <p:nvPr/>
        </p:nvSpPr>
        <p:spPr bwMode="auto">
          <a:xfrm>
            <a:off x="850826" y="1770885"/>
            <a:ext cx="71437" cy="144462"/>
          </a:xfrm>
          <a:prstGeom prst="rect">
            <a:avLst/>
          </a:prstGeom>
          <a:solidFill>
            <a:srgbClr val="FFC000">
              <a:alpha val="35000"/>
            </a:srgbClr>
          </a:solidFill>
          <a:ln w="9525" cmpd="sng">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grpSp>
        <p:nvGrpSpPr>
          <p:cNvPr id="2" name="Agrupa 243"/>
          <p:cNvGrpSpPr>
            <a:grpSpLocks/>
          </p:cNvGrpSpPr>
          <p:nvPr/>
        </p:nvGrpSpPr>
        <p:grpSpPr bwMode="auto">
          <a:xfrm>
            <a:off x="779388" y="1991549"/>
            <a:ext cx="192088" cy="254000"/>
            <a:chOff x="5868144" y="2735342"/>
            <a:chExt cx="191862" cy="253598"/>
          </a:xfrm>
        </p:grpSpPr>
        <p:sp>
          <p:nvSpPr>
            <p:cNvPr id="9" name="Oval 40"/>
            <p:cNvSpPr/>
            <p:nvPr/>
          </p:nvSpPr>
          <p:spPr>
            <a:xfrm>
              <a:off x="5915713" y="2781307"/>
              <a:ext cx="144293" cy="144233"/>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10" name="QuadreDeText 118"/>
            <p:cNvSpPr txBox="1"/>
            <p:nvPr/>
          </p:nvSpPr>
          <p:spPr>
            <a:xfrm>
              <a:off x="5868144" y="2735342"/>
              <a:ext cx="183933" cy="253598"/>
            </a:xfrm>
            <a:prstGeom prst="rect">
              <a:avLst/>
            </a:prstGeom>
            <a:noFill/>
          </p:spPr>
          <p:txBody>
            <a:bodyPr wrap="none">
              <a:spAutoFit/>
            </a:bodyPr>
            <a:lstStyle/>
            <a:p>
              <a:pPr>
                <a:defRPr/>
              </a:pPr>
              <a:endParaRPr lang="ca-ES" sz="1050" b="1" dirty="0">
                <a:ea typeface="+mn-ea"/>
                <a:cs typeface="Arial" charset="0"/>
              </a:endParaRPr>
            </a:p>
          </p:txBody>
        </p:sp>
      </p:grpSp>
      <p:grpSp>
        <p:nvGrpSpPr>
          <p:cNvPr id="3" name="Agrupa 241"/>
          <p:cNvGrpSpPr>
            <a:grpSpLocks/>
          </p:cNvGrpSpPr>
          <p:nvPr/>
        </p:nvGrpSpPr>
        <p:grpSpPr bwMode="auto">
          <a:xfrm>
            <a:off x="1631911" y="4437658"/>
            <a:ext cx="263525" cy="261938"/>
            <a:chOff x="5868144" y="3140968"/>
            <a:chExt cx="263214" cy="261610"/>
          </a:xfrm>
        </p:grpSpPr>
        <p:sp>
          <p:nvSpPr>
            <p:cNvPr id="127" name="Oval 181"/>
            <p:cNvSpPr/>
            <p:nvPr/>
          </p:nvSpPr>
          <p:spPr>
            <a:xfrm>
              <a:off x="5915713" y="3186948"/>
              <a:ext cx="144292" cy="144281"/>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128" name="QuadreDeText 182"/>
            <p:cNvSpPr txBox="1"/>
            <p:nvPr/>
          </p:nvSpPr>
          <p:spPr>
            <a:xfrm>
              <a:off x="5868144" y="3140968"/>
              <a:ext cx="263214" cy="261610"/>
            </a:xfrm>
            <a:prstGeom prst="rect">
              <a:avLst/>
            </a:prstGeom>
            <a:noFill/>
          </p:spPr>
          <p:txBody>
            <a:bodyPr wrap="none">
              <a:spAutoFit/>
            </a:bodyPr>
            <a:lstStyle/>
            <a:p>
              <a:pPr>
                <a:defRPr/>
              </a:pPr>
              <a:r>
                <a:rPr lang="ca-ES" sz="1050" b="1" dirty="0">
                  <a:ea typeface="+mn-ea"/>
                  <a:cs typeface="Arial" charset="0"/>
                </a:rPr>
                <a:t>1</a:t>
              </a:r>
            </a:p>
          </p:txBody>
        </p:sp>
      </p:grpSp>
      <p:grpSp>
        <p:nvGrpSpPr>
          <p:cNvPr id="4" name="Agrupa 198"/>
          <p:cNvGrpSpPr>
            <a:grpSpLocks/>
          </p:cNvGrpSpPr>
          <p:nvPr/>
        </p:nvGrpSpPr>
        <p:grpSpPr bwMode="auto">
          <a:xfrm>
            <a:off x="2522525" y="4318914"/>
            <a:ext cx="263525" cy="261938"/>
            <a:chOff x="2588978" y="871518"/>
            <a:chExt cx="263214" cy="261610"/>
          </a:xfrm>
        </p:grpSpPr>
        <p:sp>
          <p:nvSpPr>
            <p:cNvPr id="130" name="Oval 199"/>
            <p:cNvSpPr/>
            <p:nvPr/>
          </p:nvSpPr>
          <p:spPr>
            <a:xfrm>
              <a:off x="2636547" y="917498"/>
              <a:ext cx="144292" cy="144281"/>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131" name="QuadreDeText 200"/>
            <p:cNvSpPr txBox="1"/>
            <p:nvPr/>
          </p:nvSpPr>
          <p:spPr>
            <a:xfrm>
              <a:off x="2588978" y="871518"/>
              <a:ext cx="263214" cy="261610"/>
            </a:xfrm>
            <a:prstGeom prst="rect">
              <a:avLst/>
            </a:prstGeom>
            <a:noFill/>
          </p:spPr>
          <p:txBody>
            <a:bodyPr wrap="none">
              <a:spAutoFit/>
            </a:bodyPr>
            <a:lstStyle/>
            <a:p>
              <a:pPr>
                <a:defRPr/>
              </a:pPr>
              <a:r>
                <a:rPr lang="ca-ES" sz="1050" b="1" dirty="0">
                  <a:ea typeface="+mn-ea"/>
                  <a:cs typeface="Arial" charset="0"/>
                </a:rPr>
                <a:t>2</a:t>
              </a:r>
            </a:p>
          </p:txBody>
        </p:sp>
      </p:grpSp>
      <p:sp>
        <p:nvSpPr>
          <p:cNvPr id="26651" name="TextBox 43"/>
          <p:cNvSpPr txBox="1">
            <a:spLocks noChangeArrowheads="1"/>
          </p:cNvSpPr>
          <p:nvPr/>
        </p:nvSpPr>
        <p:spPr bwMode="auto">
          <a:xfrm rot="19524560">
            <a:off x="1977986" y="4123333"/>
            <a:ext cx="1331912" cy="246063"/>
          </a:xfrm>
          <a:prstGeom prst="rect">
            <a:avLst/>
          </a:prstGeom>
          <a:noFill/>
          <a:ln w="9525">
            <a:noFill/>
            <a:miter lim="800000"/>
            <a:headEnd/>
            <a:tailEnd/>
          </a:ln>
        </p:spPr>
        <p:txBody>
          <a:bodyPr>
            <a:spAutoFit/>
          </a:bodyPr>
          <a:lstStyle/>
          <a:p>
            <a:pPr algn="ctr"/>
            <a:r>
              <a:rPr lang="ca-ES" sz="1000" b="1"/>
              <a:t>Passeig del Mar</a:t>
            </a:r>
          </a:p>
        </p:txBody>
      </p:sp>
      <p:sp>
        <p:nvSpPr>
          <p:cNvPr id="26652" name="TextBox 43"/>
          <p:cNvSpPr txBox="1">
            <a:spLocks noChangeArrowheads="1"/>
          </p:cNvSpPr>
          <p:nvPr/>
        </p:nvSpPr>
        <p:spPr bwMode="auto">
          <a:xfrm rot="19524560">
            <a:off x="2713387" y="3114310"/>
            <a:ext cx="919479" cy="246221"/>
          </a:xfrm>
          <a:prstGeom prst="rect">
            <a:avLst/>
          </a:prstGeom>
          <a:noFill/>
          <a:ln w="9525">
            <a:noFill/>
            <a:miter lim="800000"/>
            <a:headEnd/>
            <a:tailEnd/>
          </a:ln>
        </p:spPr>
        <p:txBody>
          <a:bodyPr wrap="square">
            <a:spAutoFit/>
          </a:bodyPr>
          <a:lstStyle/>
          <a:p>
            <a:pPr algn="ctr"/>
            <a:r>
              <a:rPr lang="ca-ES" sz="1000" b="1"/>
              <a:t>C/ Major</a:t>
            </a:r>
          </a:p>
        </p:txBody>
      </p:sp>
      <p:sp>
        <p:nvSpPr>
          <p:cNvPr id="26653" name="TextBox 43"/>
          <p:cNvSpPr txBox="1">
            <a:spLocks noChangeArrowheads="1"/>
          </p:cNvSpPr>
          <p:nvPr/>
        </p:nvSpPr>
        <p:spPr bwMode="auto">
          <a:xfrm rot="19524560">
            <a:off x="1973223" y="2989858"/>
            <a:ext cx="1597025" cy="246063"/>
          </a:xfrm>
          <a:prstGeom prst="rect">
            <a:avLst/>
          </a:prstGeom>
          <a:noFill/>
          <a:ln w="9525">
            <a:noFill/>
            <a:miter lim="800000"/>
            <a:headEnd/>
            <a:tailEnd/>
          </a:ln>
        </p:spPr>
        <p:txBody>
          <a:bodyPr>
            <a:spAutoFit/>
          </a:bodyPr>
          <a:lstStyle/>
          <a:p>
            <a:pPr algn="ctr"/>
            <a:r>
              <a:rPr lang="ca-ES" sz="1000" b="1" dirty="0"/>
              <a:t>C/ de Mn. J. Verdaguer</a:t>
            </a:r>
          </a:p>
        </p:txBody>
      </p:sp>
      <p:sp>
        <p:nvSpPr>
          <p:cNvPr id="26654" name="TextBox 43"/>
          <p:cNvSpPr txBox="1">
            <a:spLocks noChangeArrowheads="1"/>
          </p:cNvSpPr>
          <p:nvPr/>
        </p:nvSpPr>
        <p:spPr bwMode="auto">
          <a:xfrm rot="19524560">
            <a:off x="1133229" y="4293092"/>
            <a:ext cx="1091369" cy="246221"/>
          </a:xfrm>
          <a:prstGeom prst="rect">
            <a:avLst/>
          </a:prstGeom>
          <a:noFill/>
          <a:ln w="9525">
            <a:noFill/>
            <a:miter lim="800000"/>
            <a:headEnd/>
            <a:tailEnd/>
          </a:ln>
        </p:spPr>
        <p:txBody>
          <a:bodyPr wrap="square">
            <a:spAutoFit/>
          </a:bodyPr>
          <a:lstStyle/>
          <a:p>
            <a:pPr algn="ctr"/>
            <a:r>
              <a:rPr lang="ca-ES" sz="1000" b="1" dirty="0"/>
              <a:t>Pl. Del Mercat</a:t>
            </a:r>
          </a:p>
        </p:txBody>
      </p:sp>
      <p:sp>
        <p:nvSpPr>
          <p:cNvPr id="26655" name="Rectangle 30"/>
          <p:cNvSpPr>
            <a:spLocks noChangeArrowheads="1"/>
          </p:cNvSpPr>
          <p:nvPr/>
        </p:nvSpPr>
        <p:spPr bwMode="auto">
          <a:xfrm>
            <a:off x="755576" y="5229820"/>
            <a:ext cx="3312368" cy="338554"/>
          </a:xfrm>
          <a:prstGeom prst="rect">
            <a:avLst/>
          </a:prstGeom>
          <a:noFill/>
          <a:ln w="9525">
            <a:noFill/>
            <a:miter lim="800000"/>
            <a:headEnd/>
            <a:tailEnd/>
          </a:ln>
        </p:spPr>
        <p:txBody>
          <a:bodyPr wrap="square">
            <a:spAutoFit/>
          </a:bodyPr>
          <a:lstStyle/>
          <a:p>
            <a:pPr algn="ctr"/>
            <a:r>
              <a:rPr lang="ca-ES" sz="800" dirty="0"/>
              <a:t>Mapa 3</a:t>
            </a:r>
            <a:r>
              <a:rPr lang="ca-ES" sz="800" dirty="0" smtClean="0"/>
              <a:t>. Localització dels mercats diari i setmanal. </a:t>
            </a:r>
            <a:r>
              <a:rPr lang="ca-ES" sz="800" dirty="0"/>
              <a:t>Font: Elaboració pròpia a partir </a:t>
            </a:r>
            <a:r>
              <a:rPr lang="ca-ES" sz="800" dirty="0" err="1" smtClean="0"/>
              <a:t>d</a:t>
            </a:r>
            <a:r>
              <a:rPr lang="ca-ES" altLang="es-ES" sz="800" dirty="0" err="1" smtClean="0"/>
              <a:t>’</a:t>
            </a:r>
            <a:r>
              <a:rPr lang="ca-ES" sz="800" dirty="0" err="1" smtClean="0"/>
              <a:t>Arcgis</a:t>
            </a:r>
            <a:r>
              <a:rPr lang="ca-ES" sz="800" dirty="0" smtClean="0"/>
              <a:t>, 2017.</a:t>
            </a:r>
            <a:endParaRPr lang="ca-ES" sz="800" dirty="0"/>
          </a:p>
        </p:txBody>
      </p:sp>
      <p:sp>
        <p:nvSpPr>
          <p:cNvPr id="71" name="Rectangle arrodonit 15"/>
          <p:cNvSpPr/>
          <p:nvPr/>
        </p:nvSpPr>
        <p:spPr>
          <a:xfrm>
            <a:off x="3852243" y="1060450"/>
            <a:ext cx="1999927" cy="280318"/>
          </a:xfrm>
          <a:prstGeom prst="roundRect">
            <a:avLst>
              <a:gd name="adj" fmla="val 713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ca-ES" sz="1400" b="1" dirty="0">
                <a:solidFill>
                  <a:schemeClr val="bg1"/>
                </a:solidFill>
                <a:ea typeface="ＭＳ Ｐゴシック" pitchFamily="34" charset="-128"/>
                <a:cs typeface="Arial" charset="0"/>
              </a:rPr>
              <a:t>E</a:t>
            </a:r>
            <a:r>
              <a:rPr lang="ca-ES" sz="1400" b="1" dirty="0" smtClean="0">
                <a:solidFill>
                  <a:schemeClr val="bg1"/>
                </a:solidFill>
                <a:ea typeface="ＭＳ Ｐゴシック" pitchFamily="34" charset="-128"/>
                <a:cs typeface="Arial" charset="0"/>
              </a:rPr>
              <a:t>ls mercats</a:t>
            </a:r>
            <a:endParaRPr lang="ca-ES" sz="1400" dirty="0">
              <a:solidFill>
                <a:schemeClr val="bg1"/>
              </a:solidFill>
              <a:ea typeface="ＭＳ Ｐゴシック" pitchFamily="34" charset="-128"/>
              <a:cs typeface="Arial" charset="0"/>
            </a:endParaRPr>
          </a:p>
        </p:txBody>
      </p:sp>
      <p:sp>
        <p:nvSpPr>
          <p:cNvPr id="72" name="Rectangle arrodonit 17"/>
          <p:cNvSpPr/>
          <p:nvPr/>
        </p:nvSpPr>
        <p:spPr>
          <a:xfrm>
            <a:off x="3491880" y="1060450"/>
            <a:ext cx="287338" cy="288925"/>
          </a:xfrm>
          <a:prstGeom prst="roundRect">
            <a:avLst>
              <a:gd name="adj" fmla="val 1031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a-ES" sz="1600" b="1" dirty="0">
                <a:solidFill>
                  <a:schemeClr val="bg1"/>
                </a:solidFill>
              </a:rPr>
              <a:t>E</a:t>
            </a:r>
            <a:endParaRPr lang="ca-ES" sz="1200" dirty="0">
              <a:solidFill>
                <a:schemeClr val="bg1"/>
              </a:solidFill>
            </a:endParaRPr>
          </a:p>
        </p:txBody>
      </p:sp>
      <p:sp>
        <p:nvSpPr>
          <p:cNvPr id="76" name="QuadreDeText 47"/>
          <p:cNvSpPr txBox="1">
            <a:spLocks noChangeArrowheads="1"/>
          </p:cNvSpPr>
          <p:nvPr/>
        </p:nvSpPr>
        <p:spPr bwMode="auto">
          <a:xfrm>
            <a:off x="5072063" y="260350"/>
            <a:ext cx="36036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3. El teixit comercial de Sant Feliu de Guíxols </a:t>
            </a:r>
            <a:endParaRPr lang="es-ES" sz="1200" b="1" dirty="0">
              <a:solidFill>
                <a:schemeClr val="tx1">
                  <a:lumMod val="75000"/>
                  <a:lumOff val="25000"/>
                </a:schemeClr>
              </a:solidFill>
            </a:endParaRPr>
          </a:p>
        </p:txBody>
      </p:sp>
      <p:sp>
        <p:nvSpPr>
          <p:cNvPr id="77" name="Rectangle 5"/>
          <p:cNvSpPr/>
          <p:nvPr/>
        </p:nvSpPr>
        <p:spPr>
          <a:xfrm flipV="1">
            <a:off x="5072063" y="574675"/>
            <a:ext cx="3527425"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78" name="QuadreDeText 1719"/>
          <p:cNvSpPr txBox="1"/>
          <p:nvPr/>
        </p:nvSpPr>
        <p:spPr>
          <a:xfrm>
            <a:off x="4284911" y="1938324"/>
            <a:ext cx="4103513" cy="1847866"/>
          </a:xfrm>
          <a:prstGeom prst="rect">
            <a:avLst/>
          </a:prstGeom>
          <a:noFill/>
          <a:ln>
            <a:solidFill>
              <a:schemeClr val="bg1">
                <a:lumMod val="65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itchFamily="34" charset="0"/>
            </a:endParaRPr>
          </a:p>
        </p:txBody>
      </p:sp>
      <p:sp>
        <p:nvSpPr>
          <p:cNvPr id="79" name="Rectangle arrodonit 61"/>
          <p:cNvSpPr/>
          <p:nvPr/>
        </p:nvSpPr>
        <p:spPr>
          <a:xfrm>
            <a:off x="4716017" y="2208200"/>
            <a:ext cx="3456383" cy="1435114"/>
          </a:xfrm>
          <a:prstGeom prst="roundRect">
            <a:avLst>
              <a:gd name="adj" fmla="val 141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algn="just">
              <a:spcAft>
                <a:spcPts val="500"/>
              </a:spcAft>
              <a:defRPr/>
            </a:pPr>
            <a:r>
              <a:rPr lang="ca-ES" sz="900" dirty="0" smtClean="0">
                <a:solidFill>
                  <a:schemeClr val="tx1"/>
                </a:solidFill>
                <a:ea typeface="ＭＳ Ｐゴシック" pitchFamily="34" charset="-128"/>
                <a:cs typeface="Arial" charset="0"/>
              </a:rPr>
              <a:t>El Mercat Municipal de Sant Feliu de Guíxols està localitzat a la </a:t>
            </a:r>
            <a:r>
              <a:rPr lang="ca-ES" sz="900" b="1" dirty="0" smtClean="0">
                <a:solidFill>
                  <a:schemeClr val="tx1"/>
                </a:solidFill>
                <a:ea typeface="ＭＳ Ｐゴシック" pitchFamily="34" charset="-128"/>
                <a:cs typeface="Arial" charset="0"/>
              </a:rPr>
              <a:t>Plaça del Mercat</a:t>
            </a:r>
            <a:r>
              <a:rPr lang="ca-ES" sz="900" dirty="0" smtClean="0">
                <a:solidFill>
                  <a:schemeClr val="tx1"/>
                </a:solidFill>
                <a:ea typeface="ＭＳ Ｐゴシック" pitchFamily="34" charset="-128"/>
                <a:cs typeface="Arial" charset="0"/>
              </a:rPr>
              <a:t>.</a:t>
            </a:r>
          </a:p>
          <a:p>
            <a:pPr algn="just">
              <a:spcAft>
                <a:spcPts val="500"/>
              </a:spcAft>
              <a:defRPr/>
            </a:pPr>
            <a:r>
              <a:rPr lang="ca-ES" sz="900" dirty="0" smtClean="0">
                <a:solidFill>
                  <a:schemeClr val="tx1"/>
                </a:solidFill>
                <a:ea typeface="ＭＳ Ｐゴシック" pitchFamily="34" charset="-128"/>
                <a:cs typeface="Arial" charset="0"/>
              </a:rPr>
              <a:t>Actualment té un total de </a:t>
            </a:r>
            <a:r>
              <a:rPr lang="ca-ES" sz="900" b="1" dirty="0" smtClean="0">
                <a:solidFill>
                  <a:schemeClr val="tx1"/>
                </a:solidFill>
                <a:ea typeface="ＭＳ Ｐゴシック" pitchFamily="34" charset="-128"/>
                <a:cs typeface="Arial" charset="0"/>
              </a:rPr>
              <a:t>9 parades </a:t>
            </a:r>
            <a:r>
              <a:rPr lang="ca-ES" sz="900" dirty="0" smtClean="0">
                <a:solidFill>
                  <a:schemeClr val="tx1"/>
                </a:solidFill>
                <a:ea typeface="ＭＳ Ｐゴシック" pitchFamily="34" charset="-128"/>
                <a:cs typeface="Arial" charset="0"/>
              </a:rPr>
              <a:t>actives: 2 peixateries, 1 xarcuteria, 1 carnisseria, 1 polleria, 1 parada de fruits secs, 1 parada de plats cuinats, 1 parada de pesca salada i 1 bar restaurant. A més, també compta amb tota una sèrie de parades de fruita i verdura ubicades a l’exterior de l’edifici.</a:t>
            </a:r>
          </a:p>
          <a:p>
            <a:pPr algn="just">
              <a:spcAft>
                <a:spcPts val="500"/>
              </a:spcAft>
              <a:defRPr/>
            </a:pPr>
            <a:r>
              <a:rPr lang="ca-ES" sz="900" dirty="0" smtClean="0">
                <a:solidFill>
                  <a:schemeClr val="tx1"/>
                </a:solidFill>
                <a:ea typeface="ＭＳ Ｐゴシック" pitchFamily="34" charset="-128"/>
                <a:cs typeface="Arial" charset="0"/>
              </a:rPr>
              <a:t>L’horari del mercat municipal és </a:t>
            </a:r>
            <a:r>
              <a:rPr lang="ca-ES" sz="900" b="1" dirty="0" smtClean="0">
                <a:solidFill>
                  <a:schemeClr val="tx1"/>
                </a:solidFill>
                <a:ea typeface="ＭＳ Ｐゴシック" pitchFamily="34" charset="-128"/>
                <a:cs typeface="Arial" charset="0"/>
              </a:rPr>
              <a:t>de dimarts a diumenge </a:t>
            </a:r>
            <a:r>
              <a:rPr lang="ca-ES" sz="900" dirty="0" smtClean="0">
                <a:solidFill>
                  <a:schemeClr val="tx1"/>
                </a:solidFill>
                <a:ea typeface="ＭＳ Ｐゴシック" pitchFamily="34" charset="-128"/>
                <a:cs typeface="Arial" charset="0"/>
              </a:rPr>
              <a:t>de 9h a 13:30h.</a:t>
            </a:r>
            <a:endParaRPr lang="ca-ES" sz="900" dirty="0">
              <a:solidFill>
                <a:schemeClr val="tx1"/>
              </a:solidFill>
              <a:ea typeface="ＭＳ Ｐゴシック" pitchFamily="34" charset="-128"/>
              <a:cs typeface="Arial" charset="0"/>
            </a:endParaRPr>
          </a:p>
        </p:txBody>
      </p:sp>
      <p:sp>
        <p:nvSpPr>
          <p:cNvPr id="80" name="Rectangle 32"/>
          <p:cNvSpPr>
            <a:spLocks noChangeArrowheads="1"/>
          </p:cNvSpPr>
          <p:nvPr/>
        </p:nvSpPr>
        <p:spPr bwMode="auto">
          <a:xfrm>
            <a:off x="5652120" y="1785926"/>
            <a:ext cx="1368152" cy="306467"/>
          </a:xfrm>
          <a:prstGeom prst="roundRect">
            <a:avLst/>
          </a:prstGeom>
          <a:solidFill>
            <a:schemeClr val="bg1"/>
          </a:solidFill>
          <a:ln w="9525">
            <a:solidFill>
              <a:schemeClr val="bg1">
                <a:lumMod val="65000"/>
              </a:schemeClr>
            </a:solidFill>
            <a:miter lim="800000"/>
            <a:headEnd/>
            <a:tailEnd/>
          </a:ln>
        </p:spPr>
        <p:txBody>
          <a:bodyPr wrap="square">
            <a:spAutoFit/>
          </a:bodyPr>
          <a:lstStyle/>
          <a:p>
            <a:pPr algn="ctr">
              <a:defRPr/>
            </a:pPr>
            <a:r>
              <a:rPr lang="ca-ES" sz="1200" b="1" dirty="0" smtClean="0">
                <a:solidFill>
                  <a:srgbClr val="000000"/>
                </a:solidFill>
                <a:cs typeface="Arial" charset="0"/>
              </a:rPr>
              <a:t>Mercat Diari</a:t>
            </a:r>
            <a:endParaRPr lang="ca-ES" sz="1200" dirty="0">
              <a:solidFill>
                <a:srgbClr val="000000"/>
              </a:solidFill>
              <a:cs typeface="Arial" charset="0"/>
            </a:endParaRPr>
          </a:p>
        </p:txBody>
      </p:sp>
      <p:sp>
        <p:nvSpPr>
          <p:cNvPr id="89" name="QuadreDeText 1719"/>
          <p:cNvSpPr txBox="1"/>
          <p:nvPr/>
        </p:nvSpPr>
        <p:spPr>
          <a:xfrm>
            <a:off x="4283968" y="4212372"/>
            <a:ext cx="4103513" cy="1502644"/>
          </a:xfrm>
          <a:prstGeom prst="rect">
            <a:avLst/>
          </a:prstGeom>
          <a:noFill/>
          <a:ln>
            <a:solidFill>
              <a:schemeClr val="bg1">
                <a:lumMod val="65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itchFamily="34" charset="0"/>
            </a:endParaRPr>
          </a:p>
        </p:txBody>
      </p:sp>
      <p:sp>
        <p:nvSpPr>
          <p:cNvPr id="92" name="Rectangle arrodonit 61"/>
          <p:cNvSpPr/>
          <p:nvPr/>
        </p:nvSpPr>
        <p:spPr>
          <a:xfrm>
            <a:off x="4715074" y="4482247"/>
            <a:ext cx="3456383" cy="1089893"/>
          </a:xfrm>
          <a:prstGeom prst="roundRect">
            <a:avLst>
              <a:gd name="adj" fmla="val 141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algn="just">
              <a:spcAft>
                <a:spcPts val="500"/>
              </a:spcAft>
              <a:defRPr/>
            </a:pPr>
            <a:r>
              <a:rPr lang="ca-ES" sz="900" dirty="0" smtClean="0">
                <a:solidFill>
                  <a:schemeClr val="tx1"/>
                </a:solidFill>
                <a:ea typeface="ＭＳ Ｐゴシック" pitchFamily="34" charset="-128"/>
                <a:cs typeface="Arial" charset="0"/>
              </a:rPr>
              <a:t>El Mercat Setmanal se celebra cada diumenge a la </a:t>
            </a:r>
            <a:r>
              <a:rPr lang="ca-ES" sz="900" b="1" dirty="0" smtClean="0">
                <a:solidFill>
                  <a:schemeClr val="tx1"/>
                </a:solidFill>
                <a:ea typeface="ＭＳ Ｐゴシック" pitchFamily="34" charset="-128"/>
                <a:cs typeface="Arial" charset="0"/>
              </a:rPr>
              <a:t>Plaça del Mercat </a:t>
            </a:r>
            <a:r>
              <a:rPr lang="ca-ES" sz="900" dirty="0" smtClean="0">
                <a:solidFill>
                  <a:schemeClr val="tx1"/>
                </a:solidFill>
                <a:ea typeface="ＭＳ Ｐゴシック" pitchFamily="34" charset="-128"/>
                <a:cs typeface="Arial" charset="0"/>
              </a:rPr>
              <a:t>i al llarg del </a:t>
            </a:r>
            <a:r>
              <a:rPr lang="ca-ES" sz="900" b="1" dirty="0" smtClean="0">
                <a:solidFill>
                  <a:schemeClr val="tx1"/>
                </a:solidFill>
                <a:ea typeface="ＭＳ Ｐゴシック" pitchFamily="34" charset="-128"/>
                <a:cs typeface="Arial" charset="0"/>
              </a:rPr>
              <a:t>Passeig del Mar</a:t>
            </a:r>
            <a:r>
              <a:rPr lang="ca-ES" sz="900" dirty="0" smtClean="0">
                <a:solidFill>
                  <a:schemeClr val="tx1"/>
                </a:solidFill>
                <a:ea typeface="ＭＳ Ｐゴシック" pitchFamily="34" charset="-128"/>
                <a:cs typeface="Arial" charset="0"/>
              </a:rPr>
              <a:t>.</a:t>
            </a:r>
          </a:p>
          <a:p>
            <a:pPr algn="just">
              <a:spcAft>
                <a:spcPts val="500"/>
              </a:spcAft>
              <a:defRPr/>
            </a:pPr>
            <a:r>
              <a:rPr lang="ca-ES" sz="900" dirty="0" smtClean="0">
                <a:solidFill>
                  <a:schemeClr val="tx1"/>
                </a:solidFill>
                <a:ea typeface="ＭＳ Ｐゴシック" pitchFamily="34" charset="-128"/>
                <a:cs typeface="Arial" charset="0"/>
              </a:rPr>
              <a:t>A dia d’avui compta amb més d’un centenar de parades </a:t>
            </a:r>
            <a:r>
              <a:rPr lang="ca-ES" sz="900" b="1" dirty="0" smtClean="0">
                <a:solidFill>
                  <a:schemeClr val="tx1"/>
                </a:solidFill>
                <a:ea typeface="ＭＳ Ｐゴシック" pitchFamily="34" charset="-128"/>
                <a:cs typeface="Arial" charset="0"/>
              </a:rPr>
              <a:t>d’oferta variada</a:t>
            </a:r>
            <a:r>
              <a:rPr lang="ca-ES" sz="900" dirty="0" smtClean="0">
                <a:solidFill>
                  <a:schemeClr val="tx1"/>
                </a:solidFill>
                <a:ea typeface="ＭＳ Ｐゴシック" pitchFamily="34" charset="-128"/>
                <a:cs typeface="Arial" charset="0"/>
              </a:rPr>
              <a:t>: fruita i verdura, tèxtil i confecció, sabates i bosses, plantes i flors, i altres tipus de productes.</a:t>
            </a:r>
          </a:p>
          <a:p>
            <a:pPr algn="just">
              <a:spcAft>
                <a:spcPts val="500"/>
              </a:spcAft>
              <a:defRPr/>
            </a:pPr>
            <a:r>
              <a:rPr lang="ca-ES" sz="900" dirty="0" smtClean="0">
                <a:solidFill>
                  <a:schemeClr val="tx1"/>
                </a:solidFill>
                <a:ea typeface="ＭＳ Ｐゴシック" pitchFamily="34" charset="-128"/>
                <a:cs typeface="Arial" charset="0"/>
              </a:rPr>
              <a:t>L’horari del mercat setmanal és </a:t>
            </a:r>
            <a:r>
              <a:rPr lang="ca-ES" sz="900" b="1" dirty="0" smtClean="0">
                <a:solidFill>
                  <a:schemeClr val="tx1"/>
                </a:solidFill>
                <a:ea typeface="ＭＳ Ｐゴシック" pitchFamily="34" charset="-128"/>
                <a:cs typeface="Arial" charset="0"/>
              </a:rPr>
              <a:t>diumenge</a:t>
            </a:r>
            <a:r>
              <a:rPr lang="ca-ES" sz="900" dirty="0" smtClean="0">
                <a:solidFill>
                  <a:schemeClr val="tx1"/>
                </a:solidFill>
                <a:ea typeface="ＭＳ Ｐゴシック" pitchFamily="34" charset="-128"/>
                <a:cs typeface="Arial" charset="0"/>
              </a:rPr>
              <a:t> de 9h a 13:30h.</a:t>
            </a:r>
            <a:endParaRPr lang="ca-ES" sz="900" dirty="0">
              <a:solidFill>
                <a:schemeClr val="tx1"/>
              </a:solidFill>
              <a:ea typeface="ＭＳ Ｐゴシック" pitchFamily="34" charset="-128"/>
              <a:cs typeface="Arial" charset="0"/>
            </a:endParaRPr>
          </a:p>
        </p:txBody>
      </p:sp>
      <p:sp>
        <p:nvSpPr>
          <p:cNvPr id="95" name="Rectangle 32"/>
          <p:cNvSpPr>
            <a:spLocks noChangeArrowheads="1"/>
          </p:cNvSpPr>
          <p:nvPr/>
        </p:nvSpPr>
        <p:spPr bwMode="auto">
          <a:xfrm>
            <a:off x="5435152" y="4059974"/>
            <a:ext cx="1801144" cy="306467"/>
          </a:xfrm>
          <a:prstGeom prst="roundRect">
            <a:avLst/>
          </a:prstGeom>
          <a:solidFill>
            <a:schemeClr val="bg1"/>
          </a:solidFill>
          <a:ln w="9525">
            <a:solidFill>
              <a:schemeClr val="bg1">
                <a:lumMod val="65000"/>
              </a:schemeClr>
            </a:solidFill>
            <a:miter lim="800000"/>
            <a:headEnd/>
            <a:tailEnd/>
          </a:ln>
        </p:spPr>
        <p:txBody>
          <a:bodyPr wrap="square">
            <a:spAutoFit/>
          </a:bodyPr>
          <a:lstStyle/>
          <a:p>
            <a:pPr algn="ctr">
              <a:defRPr/>
            </a:pPr>
            <a:r>
              <a:rPr lang="ca-ES" sz="1200" b="1" dirty="0" smtClean="0">
                <a:solidFill>
                  <a:srgbClr val="000000"/>
                </a:solidFill>
                <a:cs typeface="Arial" charset="0"/>
              </a:rPr>
              <a:t>Mercat Setmanal</a:t>
            </a:r>
            <a:endParaRPr lang="ca-ES" sz="1200" dirty="0">
              <a:solidFill>
                <a:srgbClr val="000000"/>
              </a:solidFill>
              <a:cs typeface="Arial" charset="0"/>
            </a:endParaRPr>
          </a:p>
        </p:txBody>
      </p:sp>
      <p:grpSp>
        <p:nvGrpSpPr>
          <p:cNvPr id="5" name="Agrupa 241"/>
          <p:cNvGrpSpPr>
            <a:grpSpLocks/>
          </p:cNvGrpSpPr>
          <p:nvPr/>
        </p:nvGrpSpPr>
        <p:grpSpPr bwMode="auto">
          <a:xfrm>
            <a:off x="5533352" y="1818583"/>
            <a:ext cx="263525" cy="261937"/>
            <a:chOff x="5868144" y="3140968"/>
            <a:chExt cx="263214" cy="261610"/>
          </a:xfrm>
        </p:grpSpPr>
        <p:sp>
          <p:nvSpPr>
            <p:cNvPr id="29" name="Oval 181"/>
            <p:cNvSpPr/>
            <p:nvPr/>
          </p:nvSpPr>
          <p:spPr>
            <a:xfrm>
              <a:off x="5915713" y="3186948"/>
              <a:ext cx="144292" cy="144283"/>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30" name="QuadreDeText 182"/>
            <p:cNvSpPr txBox="1"/>
            <p:nvPr/>
          </p:nvSpPr>
          <p:spPr>
            <a:xfrm>
              <a:off x="5868144" y="3140968"/>
              <a:ext cx="263214" cy="261610"/>
            </a:xfrm>
            <a:prstGeom prst="rect">
              <a:avLst/>
            </a:prstGeom>
            <a:noFill/>
          </p:spPr>
          <p:txBody>
            <a:bodyPr wrap="none">
              <a:spAutoFit/>
            </a:bodyPr>
            <a:lstStyle/>
            <a:p>
              <a:pPr>
                <a:defRPr/>
              </a:pPr>
              <a:r>
                <a:rPr lang="ca-ES" sz="1050" b="1" dirty="0">
                  <a:ea typeface="+mn-ea"/>
                  <a:cs typeface="Arial" charset="0"/>
                </a:rPr>
                <a:t>1</a:t>
              </a:r>
            </a:p>
          </p:txBody>
        </p:sp>
      </p:grpSp>
      <p:grpSp>
        <p:nvGrpSpPr>
          <p:cNvPr id="8" name="Agrupa 198"/>
          <p:cNvGrpSpPr>
            <a:grpSpLocks/>
          </p:cNvGrpSpPr>
          <p:nvPr/>
        </p:nvGrpSpPr>
        <p:grpSpPr bwMode="auto">
          <a:xfrm>
            <a:off x="5320544" y="4103517"/>
            <a:ext cx="263525" cy="261938"/>
            <a:chOff x="2588980" y="871519"/>
            <a:chExt cx="263214" cy="261610"/>
          </a:xfrm>
        </p:grpSpPr>
        <p:sp>
          <p:nvSpPr>
            <p:cNvPr id="32" name="Oval 199"/>
            <p:cNvSpPr/>
            <p:nvPr/>
          </p:nvSpPr>
          <p:spPr>
            <a:xfrm>
              <a:off x="2636547" y="917498"/>
              <a:ext cx="144292" cy="144281"/>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33" name="QuadreDeText 200"/>
            <p:cNvSpPr txBox="1"/>
            <p:nvPr/>
          </p:nvSpPr>
          <p:spPr>
            <a:xfrm>
              <a:off x="2588980" y="871519"/>
              <a:ext cx="263214" cy="261610"/>
            </a:xfrm>
            <a:prstGeom prst="rect">
              <a:avLst/>
            </a:prstGeom>
            <a:noFill/>
          </p:spPr>
          <p:txBody>
            <a:bodyPr wrap="none">
              <a:spAutoFit/>
            </a:bodyPr>
            <a:lstStyle/>
            <a:p>
              <a:pPr>
                <a:defRPr/>
              </a:pPr>
              <a:r>
                <a:rPr lang="ca-ES" sz="1050" b="1" dirty="0">
                  <a:ea typeface="+mn-ea"/>
                  <a:cs typeface="Arial" charset="0"/>
                </a:rPr>
                <a:t>2</a:t>
              </a:r>
            </a:p>
          </p:txBody>
        </p:sp>
      </p:grpSp>
      <p:pic>
        <p:nvPicPr>
          <p:cNvPr id="38" name="Picture 26"/>
          <p:cNvPicPr>
            <a:picLocks noChangeAspect="1" noChangeArrowheads="1"/>
          </p:cNvPicPr>
          <p:nvPr/>
        </p:nvPicPr>
        <p:blipFill>
          <a:blip r:embed="rId3" cstate="print"/>
          <a:srcRect/>
          <a:stretch>
            <a:fillRect/>
          </a:stretch>
        </p:blipFill>
        <p:spPr bwMode="auto">
          <a:xfrm>
            <a:off x="4501581" y="2268984"/>
            <a:ext cx="141287" cy="134937"/>
          </a:xfrm>
          <a:prstGeom prst="rect">
            <a:avLst/>
          </a:prstGeom>
          <a:noFill/>
          <a:ln w="9525">
            <a:noFill/>
            <a:miter lim="800000"/>
            <a:headEnd/>
            <a:tailEnd/>
          </a:ln>
        </p:spPr>
      </p:pic>
      <p:pic>
        <p:nvPicPr>
          <p:cNvPr id="39" name="Picture 26"/>
          <p:cNvPicPr>
            <a:picLocks noChangeAspect="1" noChangeArrowheads="1"/>
          </p:cNvPicPr>
          <p:nvPr/>
        </p:nvPicPr>
        <p:blipFill>
          <a:blip r:embed="rId3" cstate="print"/>
          <a:srcRect/>
          <a:stretch>
            <a:fillRect/>
          </a:stretch>
        </p:blipFill>
        <p:spPr bwMode="auto">
          <a:xfrm>
            <a:off x="4499992" y="2596691"/>
            <a:ext cx="141287" cy="134937"/>
          </a:xfrm>
          <a:prstGeom prst="rect">
            <a:avLst/>
          </a:prstGeom>
          <a:noFill/>
          <a:ln w="9525">
            <a:noFill/>
            <a:miter lim="800000"/>
            <a:headEnd/>
            <a:tailEnd/>
          </a:ln>
        </p:spPr>
      </p:pic>
      <p:pic>
        <p:nvPicPr>
          <p:cNvPr id="40" name="Picture 26"/>
          <p:cNvPicPr>
            <a:picLocks noChangeAspect="1" noChangeArrowheads="1"/>
          </p:cNvPicPr>
          <p:nvPr/>
        </p:nvPicPr>
        <p:blipFill>
          <a:blip r:embed="rId3" cstate="print"/>
          <a:srcRect/>
          <a:stretch>
            <a:fillRect/>
          </a:stretch>
        </p:blipFill>
        <p:spPr bwMode="auto">
          <a:xfrm>
            <a:off x="4499992" y="3354615"/>
            <a:ext cx="141287" cy="134937"/>
          </a:xfrm>
          <a:prstGeom prst="rect">
            <a:avLst/>
          </a:prstGeom>
          <a:noFill/>
          <a:ln w="9525">
            <a:noFill/>
            <a:miter lim="800000"/>
            <a:headEnd/>
            <a:tailEnd/>
          </a:ln>
        </p:spPr>
      </p:pic>
      <p:pic>
        <p:nvPicPr>
          <p:cNvPr id="41" name="Picture 26"/>
          <p:cNvPicPr>
            <a:picLocks noChangeAspect="1" noChangeArrowheads="1"/>
          </p:cNvPicPr>
          <p:nvPr/>
        </p:nvPicPr>
        <p:blipFill>
          <a:blip r:embed="rId3" cstate="print"/>
          <a:srcRect/>
          <a:stretch>
            <a:fillRect/>
          </a:stretch>
        </p:blipFill>
        <p:spPr bwMode="auto">
          <a:xfrm>
            <a:off x="4501581" y="4519395"/>
            <a:ext cx="141287" cy="134937"/>
          </a:xfrm>
          <a:prstGeom prst="rect">
            <a:avLst/>
          </a:prstGeom>
          <a:noFill/>
          <a:ln w="9525">
            <a:noFill/>
            <a:miter lim="800000"/>
            <a:headEnd/>
            <a:tailEnd/>
          </a:ln>
        </p:spPr>
      </p:pic>
      <p:pic>
        <p:nvPicPr>
          <p:cNvPr id="42" name="Picture 26"/>
          <p:cNvPicPr>
            <a:picLocks noChangeAspect="1" noChangeArrowheads="1"/>
          </p:cNvPicPr>
          <p:nvPr/>
        </p:nvPicPr>
        <p:blipFill>
          <a:blip r:embed="rId3" cstate="print"/>
          <a:srcRect/>
          <a:stretch>
            <a:fillRect/>
          </a:stretch>
        </p:blipFill>
        <p:spPr bwMode="auto">
          <a:xfrm>
            <a:off x="4510878" y="4865699"/>
            <a:ext cx="141287" cy="134937"/>
          </a:xfrm>
          <a:prstGeom prst="rect">
            <a:avLst/>
          </a:prstGeom>
          <a:noFill/>
          <a:ln w="9525">
            <a:noFill/>
            <a:miter lim="800000"/>
            <a:headEnd/>
            <a:tailEnd/>
          </a:ln>
        </p:spPr>
      </p:pic>
      <p:pic>
        <p:nvPicPr>
          <p:cNvPr id="43" name="Picture 26"/>
          <p:cNvPicPr>
            <a:picLocks noChangeAspect="1" noChangeArrowheads="1"/>
          </p:cNvPicPr>
          <p:nvPr/>
        </p:nvPicPr>
        <p:blipFill>
          <a:blip r:embed="rId3" cstate="print"/>
          <a:srcRect/>
          <a:stretch>
            <a:fillRect/>
          </a:stretch>
        </p:blipFill>
        <p:spPr bwMode="auto">
          <a:xfrm>
            <a:off x="4501581" y="5343993"/>
            <a:ext cx="141287" cy="1349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QuadreDeText 1719"/>
          <p:cNvSpPr txBox="1"/>
          <p:nvPr/>
        </p:nvSpPr>
        <p:spPr>
          <a:xfrm>
            <a:off x="500033" y="1052513"/>
            <a:ext cx="8143933" cy="5095875"/>
          </a:xfrm>
          <a:prstGeom prst="rect">
            <a:avLst/>
          </a:prstGeom>
          <a:solidFill>
            <a:srgbClr val="FFFFFF">
              <a:alpha val="60000"/>
            </a:srgbClr>
          </a:solidFill>
          <a:ln>
            <a:solidFill>
              <a:schemeClr val="tx1">
                <a:lumMod val="50000"/>
                <a:lumOff val="50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itchFamily="34" charset="0"/>
            </a:endParaRPr>
          </a:p>
        </p:txBody>
      </p:sp>
      <p:sp>
        <p:nvSpPr>
          <p:cNvPr id="36" name="QuadreDeText 1719"/>
          <p:cNvSpPr txBox="1"/>
          <p:nvPr/>
        </p:nvSpPr>
        <p:spPr>
          <a:xfrm>
            <a:off x="755650" y="1412875"/>
            <a:ext cx="7674002" cy="4537075"/>
          </a:xfrm>
          <a:prstGeom prst="rect">
            <a:avLst/>
          </a:prstGeom>
          <a:noFill/>
          <a:ln>
            <a:solidFill>
              <a:schemeClr val="bg1">
                <a:lumMod val="65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itchFamily="34" charset="0"/>
            </a:endParaRPr>
          </a:p>
        </p:txBody>
      </p:sp>
      <p:sp>
        <p:nvSpPr>
          <p:cNvPr id="63" name="Rectangle arrodonit 62"/>
          <p:cNvSpPr/>
          <p:nvPr/>
        </p:nvSpPr>
        <p:spPr>
          <a:xfrm>
            <a:off x="899592" y="1701800"/>
            <a:ext cx="5184575" cy="2591296"/>
          </a:xfrm>
          <a:prstGeom prst="roundRect">
            <a:avLst>
              <a:gd name="adj" fmla="val 2283"/>
            </a:avLst>
          </a:prstGeom>
          <a:solidFill>
            <a:srgbClr val="FFFFFF">
              <a:alpha val="60000"/>
            </a:srgbClr>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solidFill>
                <a:schemeClr val="tx1"/>
              </a:solidFill>
            </a:endParaRPr>
          </a:p>
        </p:txBody>
      </p:sp>
      <p:sp>
        <p:nvSpPr>
          <p:cNvPr id="27653" name="Contenidor de número de diapositiva 3"/>
          <p:cNvSpPr>
            <a:spLocks noGrp="1"/>
          </p:cNvSpPr>
          <p:nvPr>
            <p:ph type="sldNum" sz="quarter" idx="10"/>
          </p:nvPr>
        </p:nvSpPr>
        <p:spPr bwMode="auto">
          <a:noFill/>
          <a:ln>
            <a:miter lim="800000"/>
            <a:headEnd/>
            <a:tailEnd/>
          </a:ln>
        </p:spPr>
        <p:txBody>
          <a:bodyPr/>
          <a:lstStyle/>
          <a:p>
            <a:fld id="{F40D4699-1518-4A82-BF60-DE3836AE4C0D}" type="slidenum">
              <a:rPr lang="es-ES" smtClean="0">
                <a:latin typeface="Arial" charset="0"/>
                <a:cs typeface="Arial" charset="0"/>
              </a:rPr>
              <a:pPr/>
              <a:t>13</a:t>
            </a:fld>
            <a:endParaRPr lang="es-ES" smtClean="0">
              <a:latin typeface="Arial" charset="0"/>
              <a:cs typeface="Arial" charset="0"/>
            </a:endParaRPr>
          </a:p>
        </p:txBody>
      </p:sp>
      <p:sp>
        <p:nvSpPr>
          <p:cNvPr id="62" name="Rectangle arrodonit 61"/>
          <p:cNvSpPr/>
          <p:nvPr/>
        </p:nvSpPr>
        <p:spPr>
          <a:xfrm>
            <a:off x="1072108" y="1700213"/>
            <a:ext cx="5000660" cy="1654175"/>
          </a:xfrm>
          <a:prstGeom prst="roundRect">
            <a:avLst>
              <a:gd name="adj" fmla="val 141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a:spcAft>
                <a:spcPts val="500"/>
              </a:spcAft>
              <a:defRPr/>
            </a:pPr>
            <a:r>
              <a:rPr lang="ca-ES" sz="900" dirty="0">
                <a:solidFill>
                  <a:srgbClr val="000000"/>
                </a:solidFill>
                <a:ea typeface="ＭＳ Ｐゴシック" pitchFamily="34" charset="-128"/>
                <a:cs typeface="Arial" charset="0"/>
              </a:rPr>
              <a:t>Pel que </a:t>
            </a:r>
            <a:r>
              <a:rPr lang="ca-ES" sz="900" dirty="0" smtClean="0">
                <a:solidFill>
                  <a:srgbClr val="000000"/>
                </a:solidFill>
                <a:ea typeface="ＭＳ Ｐゴシック" pitchFamily="34" charset="-128"/>
                <a:cs typeface="Arial" charset="0"/>
              </a:rPr>
              <a:t>fa a </a:t>
            </a:r>
            <a:r>
              <a:rPr lang="ca-ES" sz="900" dirty="0">
                <a:solidFill>
                  <a:srgbClr val="000000"/>
                </a:solidFill>
                <a:ea typeface="ＭＳ Ｐゴシック" pitchFamily="34" charset="-128"/>
                <a:cs typeface="Arial" charset="0"/>
              </a:rPr>
              <a:t>l</a:t>
            </a:r>
            <a:r>
              <a:rPr lang="ca-ES" altLang="es-ES" sz="900" dirty="0">
                <a:solidFill>
                  <a:srgbClr val="000000"/>
                </a:solidFill>
                <a:ea typeface="ＭＳ Ｐゴシック" pitchFamily="34" charset="-128"/>
                <a:cs typeface="Arial" charset="0"/>
              </a:rPr>
              <a:t>’</a:t>
            </a:r>
            <a:r>
              <a:rPr lang="ca-ES" altLang="ja-JP" sz="900" b="1" dirty="0">
                <a:solidFill>
                  <a:srgbClr val="000000"/>
                </a:solidFill>
                <a:cs typeface="Arial" charset="0"/>
              </a:rPr>
              <a:t>accessibilitat a </a:t>
            </a:r>
            <a:r>
              <a:rPr lang="ca-ES" altLang="ja-JP" sz="900" b="1" dirty="0" smtClean="0">
                <a:solidFill>
                  <a:srgbClr val="000000"/>
                </a:solidFill>
                <a:cs typeface="Arial" charset="0"/>
              </a:rPr>
              <a:t>peu</a:t>
            </a:r>
            <a:r>
              <a:rPr lang="ca-ES" altLang="ja-JP" sz="900" dirty="0" smtClean="0">
                <a:solidFill>
                  <a:srgbClr val="000000"/>
                </a:solidFill>
                <a:cs typeface="Arial" charset="0"/>
              </a:rPr>
              <a:t>:</a:t>
            </a:r>
            <a:endParaRPr lang="ca-ES" altLang="ja-JP" sz="900" dirty="0">
              <a:solidFill>
                <a:srgbClr val="000000"/>
              </a:solidFill>
              <a:cs typeface="Arial" charset="0"/>
            </a:endParaRPr>
          </a:p>
          <a:p>
            <a:pPr marL="271463" indent="-184150">
              <a:spcAft>
                <a:spcPts val="500"/>
              </a:spcAft>
              <a:buFont typeface="Wingdings" pitchFamily="2" charset="2"/>
              <a:buChar char="§"/>
              <a:defRPr/>
            </a:pPr>
            <a:r>
              <a:rPr lang="ca-ES" sz="900" dirty="0">
                <a:solidFill>
                  <a:srgbClr val="000000"/>
                </a:solidFill>
                <a:ea typeface="ＭＳ Ｐゴシック" pitchFamily="34" charset="-128"/>
                <a:cs typeface="Arial" charset="0"/>
              </a:rPr>
              <a:t>Un gran nombre de carrers són de prioritat per a vianants (Rambla d</a:t>
            </a:r>
            <a:r>
              <a:rPr lang="ca-ES" altLang="es-ES" sz="900" dirty="0">
                <a:solidFill>
                  <a:srgbClr val="000000"/>
                </a:solidFill>
                <a:ea typeface="ＭＳ Ｐゴシック" pitchFamily="34" charset="-128"/>
                <a:cs typeface="Arial" charset="0"/>
              </a:rPr>
              <a:t>’</a:t>
            </a:r>
            <a:r>
              <a:rPr lang="ca-ES" sz="900" dirty="0">
                <a:solidFill>
                  <a:srgbClr val="000000"/>
                </a:solidFill>
                <a:ea typeface="ＭＳ Ｐゴシック" pitchFamily="34" charset="-128"/>
                <a:cs typeface="Arial" charset="0"/>
              </a:rPr>
              <a:t>Antoni Vidal, Carrer Major,...) i permeten l</a:t>
            </a:r>
            <a:r>
              <a:rPr lang="ca-ES" altLang="es-ES" sz="900" dirty="0">
                <a:solidFill>
                  <a:srgbClr val="000000"/>
                </a:solidFill>
                <a:ea typeface="ＭＳ Ｐゴシック" pitchFamily="34" charset="-128"/>
                <a:cs typeface="Arial" charset="0"/>
              </a:rPr>
              <a:t>’</a:t>
            </a:r>
            <a:r>
              <a:rPr lang="ca-ES" sz="900" dirty="0">
                <a:solidFill>
                  <a:srgbClr val="000000"/>
                </a:solidFill>
                <a:ea typeface="ＭＳ Ｐゴシック" pitchFamily="34" charset="-128"/>
                <a:cs typeface="Arial" charset="0"/>
              </a:rPr>
              <a:t>amable passeig dels vianants. Aquests, en diverses ocasions, comparteixen espai amb les terrasses dels establiments de restauració. Al carrer de la </a:t>
            </a:r>
            <a:r>
              <a:rPr lang="ca-ES" sz="900" dirty="0" smtClean="0">
                <a:solidFill>
                  <a:srgbClr val="000000"/>
                </a:solidFill>
                <a:ea typeface="ＭＳ Ｐゴシック" pitchFamily="34" charset="-128"/>
                <a:cs typeface="Arial" charset="0"/>
              </a:rPr>
              <a:t>Rutlla aquestes </a:t>
            </a:r>
            <a:r>
              <a:rPr lang="ca-ES" sz="900" dirty="0">
                <a:solidFill>
                  <a:srgbClr val="000000"/>
                </a:solidFill>
                <a:ea typeface="ＭＳ Ｐゴシック" pitchFamily="34" charset="-128"/>
                <a:cs typeface="Arial" charset="0"/>
              </a:rPr>
              <a:t>terrasses </a:t>
            </a:r>
            <a:r>
              <a:rPr lang="ca-ES" sz="900" dirty="0" smtClean="0">
                <a:solidFill>
                  <a:srgbClr val="000000"/>
                </a:solidFill>
                <a:ea typeface="ＭＳ Ｐゴシック" pitchFamily="34" charset="-128"/>
                <a:cs typeface="Arial" charset="0"/>
              </a:rPr>
              <a:t>poden arribar a dificultar </a:t>
            </a:r>
            <a:r>
              <a:rPr lang="ca-ES" sz="900" dirty="0">
                <a:solidFill>
                  <a:srgbClr val="000000"/>
                </a:solidFill>
                <a:ea typeface="ＭＳ Ｐゴシック" pitchFamily="34" charset="-128"/>
                <a:cs typeface="Arial" charset="0"/>
              </a:rPr>
              <a:t>el passeig.</a:t>
            </a:r>
          </a:p>
          <a:p>
            <a:pPr marL="271463" indent="-184150">
              <a:spcAft>
                <a:spcPts val="500"/>
              </a:spcAft>
              <a:buFont typeface="Wingdings" pitchFamily="2" charset="2"/>
              <a:buChar char="§"/>
              <a:defRPr/>
            </a:pPr>
            <a:r>
              <a:rPr lang="ca-ES" sz="900" dirty="0">
                <a:solidFill>
                  <a:srgbClr val="000000"/>
                </a:solidFill>
                <a:ea typeface="ＭＳ Ｐゴシック" pitchFamily="34" charset="-128"/>
                <a:cs typeface="Arial" charset="0"/>
              </a:rPr>
              <a:t>En relació als carrers sense prioritat per als vianants, l</a:t>
            </a:r>
            <a:r>
              <a:rPr lang="ca-ES" altLang="es-ES" sz="900" dirty="0">
                <a:solidFill>
                  <a:srgbClr val="000000"/>
                </a:solidFill>
                <a:ea typeface="ＭＳ Ｐゴシック" pitchFamily="34" charset="-128"/>
                <a:cs typeface="Arial" charset="0"/>
              </a:rPr>
              <a:t>’</a:t>
            </a:r>
            <a:r>
              <a:rPr lang="ca-ES" sz="900" dirty="0">
                <a:solidFill>
                  <a:srgbClr val="000000"/>
                </a:solidFill>
                <a:ea typeface="ＭＳ Ｐゴシック" pitchFamily="34" charset="-128"/>
                <a:cs typeface="Arial" charset="0"/>
              </a:rPr>
              <a:t>amplada de les voreres dels </a:t>
            </a:r>
            <a:r>
              <a:rPr lang="ca-ES" sz="900" dirty="0" smtClean="0">
                <a:solidFill>
                  <a:srgbClr val="000000"/>
                </a:solidFill>
                <a:ea typeface="ＭＳ Ｐゴシック" pitchFamily="34" charset="-128"/>
                <a:cs typeface="Arial" charset="0"/>
              </a:rPr>
              <a:t>carrers és, </a:t>
            </a:r>
            <a:r>
              <a:rPr lang="ca-ES" sz="900" dirty="0">
                <a:solidFill>
                  <a:srgbClr val="000000"/>
                </a:solidFill>
                <a:ea typeface="ＭＳ Ｐゴシック" pitchFamily="34" charset="-128"/>
                <a:cs typeface="Arial" charset="0"/>
              </a:rPr>
              <a:t>en la </a:t>
            </a:r>
            <a:r>
              <a:rPr lang="ca-ES" sz="900" dirty="0" smtClean="0">
                <a:solidFill>
                  <a:srgbClr val="000000"/>
                </a:solidFill>
                <a:ea typeface="ＭＳ Ｐゴシック" pitchFamily="34" charset="-128"/>
                <a:cs typeface="Arial" charset="0"/>
              </a:rPr>
              <a:t>majoria</a:t>
            </a:r>
            <a:r>
              <a:rPr lang="ca-ES" sz="900" dirty="0">
                <a:solidFill>
                  <a:srgbClr val="000000"/>
                </a:solidFill>
                <a:ea typeface="ＭＳ Ｐゴシック" pitchFamily="34" charset="-128"/>
                <a:cs typeface="Arial" charset="0"/>
              </a:rPr>
              <a:t> </a:t>
            </a:r>
            <a:r>
              <a:rPr lang="ca-ES" sz="900" dirty="0" smtClean="0">
                <a:solidFill>
                  <a:srgbClr val="000000"/>
                </a:solidFill>
                <a:ea typeface="ＭＳ Ｐゴシック" pitchFamily="34" charset="-128"/>
                <a:cs typeface="Arial" charset="0"/>
              </a:rPr>
              <a:t>de casos, adequada</a:t>
            </a:r>
            <a:r>
              <a:rPr lang="ca-ES" sz="900" dirty="0">
                <a:solidFill>
                  <a:srgbClr val="000000"/>
                </a:solidFill>
                <a:ea typeface="ＭＳ Ｐゴシック" pitchFamily="34" charset="-128"/>
                <a:cs typeface="Arial" charset="0"/>
              </a:rPr>
              <a:t>.</a:t>
            </a:r>
          </a:p>
          <a:p>
            <a:pPr marL="271463" indent="-184150">
              <a:spcAft>
                <a:spcPts val="500"/>
              </a:spcAft>
              <a:buFont typeface="Wingdings" pitchFamily="2" charset="2"/>
              <a:buChar char="§"/>
              <a:defRPr/>
            </a:pPr>
            <a:r>
              <a:rPr lang="ca-ES" sz="900" dirty="0">
                <a:solidFill>
                  <a:srgbClr val="000000"/>
                </a:solidFill>
                <a:ea typeface="ＭＳ Ｐゴシック" pitchFamily="34" charset="-128"/>
                <a:cs typeface="Arial" charset="0"/>
              </a:rPr>
              <a:t>Pel que fa l</a:t>
            </a:r>
            <a:r>
              <a:rPr lang="ca-ES" altLang="es-ES" sz="900" dirty="0">
                <a:solidFill>
                  <a:srgbClr val="000000"/>
                </a:solidFill>
                <a:ea typeface="ＭＳ Ｐゴシック" pitchFamily="34" charset="-128"/>
                <a:cs typeface="Arial" charset="0"/>
              </a:rPr>
              <a:t>’</a:t>
            </a:r>
            <a:r>
              <a:rPr lang="ca-ES" sz="900" dirty="0">
                <a:solidFill>
                  <a:srgbClr val="000000"/>
                </a:solidFill>
                <a:ea typeface="ＭＳ Ｐゴシック" pitchFamily="34" charset="-128"/>
                <a:cs typeface="Arial" charset="0"/>
              </a:rPr>
              <a:t>estat de conservació del paviment de les voreres i aceres, en el cas dels carrers amb prioritat per al pas de vianants, l</a:t>
            </a:r>
            <a:r>
              <a:rPr lang="ca-ES" altLang="es-ES" sz="900" dirty="0">
                <a:solidFill>
                  <a:srgbClr val="000000"/>
                </a:solidFill>
                <a:ea typeface="ＭＳ Ｐゴシック" pitchFamily="34" charset="-128"/>
                <a:cs typeface="Arial" charset="0"/>
              </a:rPr>
              <a:t>’</a:t>
            </a:r>
            <a:r>
              <a:rPr lang="ca-ES" sz="900" dirty="0">
                <a:solidFill>
                  <a:srgbClr val="000000"/>
                </a:solidFill>
                <a:ea typeface="ＭＳ Ｐゴシック" pitchFamily="34" charset="-128"/>
                <a:cs typeface="Arial" charset="0"/>
              </a:rPr>
              <a:t>estat de conservació del paviment és molt bo.  Alguns carrers perpendiculars als carrers amb prioritat per a </a:t>
            </a:r>
            <a:r>
              <a:rPr lang="ca-ES" sz="900" dirty="0" smtClean="0">
                <a:solidFill>
                  <a:srgbClr val="000000"/>
                </a:solidFill>
                <a:ea typeface="ＭＳ Ｐゴシック" pitchFamily="34" charset="-128"/>
                <a:cs typeface="Arial" charset="0"/>
              </a:rPr>
              <a:t>vianants són </a:t>
            </a:r>
            <a:r>
              <a:rPr lang="ca-ES" sz="900" dirty="0">
                <a:solidFill>
                  <a:srgbClr val="000000"/>
                </a:solidFill>
                <a:ea typeface="ＭＳ Ｐゴシック" pitchFamily="34" charset="-128"/>
                <a:cs typeface="Arial" charset="0"/>
              </a:rPr>
              <a:t>millorables, com </a:t>
            </a:r>
            <a:r>
              <a:rPr lang="ca-ES" sz="900" dirty="0" smtClean="0">
                <a:solidFill>
                  <a:srgbClr val="000000"/>
                </a:solidFill>
                <a:ea typeface="ＭＳ Ｐゴシック" pitchFamily="34" charset="-128"/>
                <a:cs typeface="Arial" charset="0"/>
              </a:rPr>
              <a:t>ara el </a:t>
            </a:r>
            <a:r>
              <a:rPr lang="ca-ES" sz="900" dirty="0">
                <a:solidFill>
                  <a:srgbClr val="000000"/>
                </a:solidFill>
                <a:ea typeface="ＭＳ Ｐゴシック" pitchFamily="34" charset="-128"/>
                <a:cs typeface="Arial" charset="0"/>
              </a:rPr>
              <a:t>carrer de la </a:t>
            </a:r>
            <a:r>
              <a:rPr lang="ca-ES" sz="900" dirty="0" smtClean="0">
                <a:solidFill>
                  <a:srgbClr val="000000"/>
                </a:solidFill>
                <a:ea typeface="ＭＳ Ｐゴシック" pitchFamily="34" charset="-128"/>
                <a:cs typeface="Arial" charset="0"/>
              </a:rPr>
              <a:t>Creu.</a:t>
            </a:r>
            <a:endParaRPr lang="ca-ES" sz="900" dirty="0">
              <a:solidFill>
                <a:srgbClr val="000000"/>
              </a:solidFill>
              <a:ea typeface="ＭＳ Ｐゴシック" pitchFamily="34" charset="-128"/>
              <a:cs typeface="Arial" charset="0"/>
            </a:endParaRPr>
          </a:p>
          <a:p>
            <a:pPr marL="271463" indent="-184150">
              <a:spcAft>
                <a:spcPts val="500"/>
              </a:spcAft>
              <a:buFont typeface="Wingdings" pitchFamily="2" charset="2"/>
              <a:buChar char="§"/>
              <a:defRPr/>
            </a:pPr>
            <a:r>
              <a:rPr lang="ca-ES" sz="900" dirty="0">
                <a:solidFill>
                  <a:srgbClr val="000000"/>
                </a:solidFill>
                <a:ea typeface="ＭＳ Ｐゴシック" pitchFamily="34" charset="-128"/>
                <a:cs typeface="Arial" charset="0"/>
              </a:rPr>
              <a:t>Determinats carrers que connecten les dues zones comercials del municipi presenten una mica de pendent. </a:t>
            </a:r>
            <a:endParaRPr lang="ca-ES" sz="900" dirty="0" smtClean="0">
              <a:solidFill>
                <a:srgbClr val="000000"/>
              </a:solidFill>
              <a:ea typeface="ＭＳ Ｐゴシック" pitchFamily="34" charset="-128"/>
              <a:cs typeface="Arial" charset="0"/>
            </a:endParaRPr>
          </a:p>
          <a:p>
            <a:pPr marL="271463" indent="-184150">
              <a:buFont typeface="Wingdings" pitchFamily="2" charset="2"/>
              <a:buChar char="§"/>
              <a:defRPr/>
            </a:pPr>
            <a:r>
              <a:rPr lang="ca-ES" sz="900" dirty="0">
                <a:solidFill>
                  <a:srgbClr val="000000"/>
                </a:solidFill>
                <a:ea typeface="ＭＳ Ｐゴシック" pitchFamily="34" charset="-128"/>
              </a:rPr>
              <a:t>E</a:t>
            </a:r>
            <a:r>
              <a:rPr lang="ca-ES" sz="900" dirty="0" smtClean="0">
                <a:solidFill>
                  <a:srgbClr val="000000"/>
                </a:solidFill>
                <a:ea typeface="ＭＳ Ｐゴシック" pitchFamily="34" charset="-128"/>
              </a:rPr>
              <a:t>l </a:t>
            </a:r>
            <a:r>
              <a:rPr lang="ca-ES" sz="900" dirty="0">
                <a:solidFill>
                  <a:srgbClr val="000000"/>
                </a:solidFill>
                <a:ea typeface="ＭＳ Ｐゴシック" pitchFamily="34" charset="-128"/>
              </a:rPr>
              <a:t>paviment i l</a:t>
            </a:r>
            <a:r>
              <a:rPr lang="ca-ES" altLang="es-ES" sz="900" dirty="0">
                <a:solidFill>
                  <a:srgbClr val="000000"/>
                </a:solidFill>
                <a:ea typeface="ＭＳ Ｐゴシック" pitchFamily="34" charset="-128"/>
              </a:rPr>
              <a:t>’</a:t>
            </a:r>
            <a:r>
              <a:rPr lang="ca-ES" sz="900" dirty="0">
                <a:solidFill>
                  <a:srgbClr val="000000"/>
                </a:solidFill>
                <a:ea typeface="ＭＳ Ｐゴシック" pitchFamily="34" charset="-128"/>
              </a:rPr>
              <a:t>enrajolat </a:t>
            </a:r>
            <a:r>
              <a:rPr lang="ca-ES" sz="900" dirty="0" smtClean="0">
                <a:solidFill>
                  <a:srgbClr val="000000"/>
                </a:solidFill>
                <a:ea typeface="ＭＳ Ｐゴシック" pitchFamily="34" charset="-128"/>
              </a:rPr>
              <a:t>de la zona de </a:t>
            </a:r>
            <a:r>
              <a:rPr lang="ca-ES" sz="900" dirty="0" err="1" smtClean="0">
                <a:solidFill>
                  <a:srgbClr val="000000"/>
                </a:solidFill>
                <a:ea typeface="ＭＳ Ｐゴシック" pitchFamily="34" charset="-128"/>
              </a:rPr>
              <a:t>Vilartagues</a:t>
            </a:r>
            <a:r>
              <a:rPr lang="ca-ES" sz="900" dirty="0" smtClean="0">
                <a:solidFill>
                  <a:srgbClr val="000000"/>
                </a:solidFill>
                <a:ea typeface="ＭＳ Ｐゴシック" pitchFamily="34" charset="-128"/>
              </a:rPr>
              <a:t> és </a:t>
            </a:r>
            <a:r>
              <a:rPr lang="ca-ES" sz="900" dirty="0">
                <a:solidFill>
                  <a:srgbClr val="000000"/>
                </a:solidFill>
                <a:ea typeface="ＭＳ Ｐゴシック" pitchFamily="34" charset="-128"/>
              </a:rPr>
              <a:t>millorable, </a:t>
            </a:r>
            <a:r>
              <a:rPr lang="ca-ES" sz="900" dirty="0" smtClean="0">
                <a:solidFill>
                  <a:srgbClr val="000000"/>
                </a:solidFill>
                <a:ea typeface="ＭＳ Ｐゴシック" pitchFamily="34" charset="-128"/>
              </a:rPr>
              <a:t>ja que algunes </a:t>
            </a:r>
            <a:r>
              <a:rPr lang="ca-ES" sz="900" dirty="0">
                <a:solidFill>
                  <a:srgbClr val="000000"/>
                </a:solidFill>
                <a:ea typeface="ＭＳ Ｐゴシック" pitchFamily="34" charset="-128"/>
              </a:rPr>
              <a:t>rajoles estan aixecades, podent provocar dificultats d</a:t>
            </a:r>
            <a:r>
              <a:rPr lang="ca-ES" altLang="es-ES" sz="900" dirty="0">
                <a:solidFill>
                  <a:srgbClr val="000000"/>
                </a:solidFill>
                <a:ea typeface="ＭＳ Ｐゴシック" pitchFamily="34" charset="-128"/>
              </a:rPr>
              <a:t>’</a:t>
            </a:r>
            <a:r>
              <a:rPr lang="ca-ES" sz="900" dirty="0">
                <a:solidFill>
                  <a:srgbClr val="000000"/>
                </a:solidFill>
                <a:ea typeface="ＭＳ Ｐゴシック" pitchFamily="34" charset="-128"/>
              </a:rPr>
              <a:t>accés als vianants, sobretot a les </a:t>
            </a:r>
            <a:r>
              <a:rPr lang="ca-ES" sz="900" dirty="0" smtClean="0">
                <a:solidFill>
                  <a:srgbClr val="000000"/>
                </a:solidFill>
                <a:ea typeface="ＭＳ Ｐゴシック" pitchFamily="34" charset="-128"/>
              </a:rPr>
              <a:t>persones amb mobilitat reduïda.</a:t>
            </a:r>
            <a:endParaRPr lang="es-ES" sz="900" dirty="0">
              <a:solidFill>
                <a:srgbClr val="000000"/>
              </a:solidFill>
              <a:ea typeface="ＭＳ Ｐゴシック" pitchFamily="34" charset="-128"/>
            </a:endParaRPr>
          </a:p>
        </p:txBody>
      </p:sp>
      <p:pic>
        <p:nvPicPr>
          <p:cNvPr id="27655" name="Picture 26"/>
          <p:cNvPicPr>
            <a:picLocks noChangeAspect="1" noChangeArrowheads="1"/>
          </p:cNvPicPr>
          <p:nvPr/>
        </p:nvPicPr>
        <p:blipFill>
          <a:blip r:embed="rId2" cstate="print"/>
          <a:srcRect/>
          <a:stretch>
            <a:fillRect/>
          </a:stretch>
        </p:blipFill>
        <p:spPr bwMode="auto">
          <a:xfrm>
            <a:off x="972776" y="1764154"/>
            <a:ext cx="141288" cy="134937"/>
          </a:xfrm>
          <a:prstGeom prst="rect">
            <a:avLst/>
          </a:prstGeom>
          <a:noFill/>
          <a:ln w="9525">
            <a:noFill/>
            <a:miter lim="800000"/>
            <a:headEnd/>
            <a:tailEnd/>
          </a:ln>
        </p:spPr>
      </p:pic>
      <p:sp>
        <p:nvSpPr>
          <p:cNvPr id="70" name="Rectangle arrodonit 69"/>
          <p:cNvSpPr/>
          <p:nvPr/>
        </p:nvSpPr>
        <p:spPr>
          <a:xfrm>
            <a:off x="899592" y="4437112"/>
            <a:ext cx="5184575" cy="493514"/>
          </a:xfrm>
          <a:prstGeom prst="roundRect">
            <a:avLst>
              <a:gd name="adj" fmla="val 2283"/>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74" name="Rectangle arrodonit 73"/>
          <p:cNvSpPr/>
          <p:nvPr/>
        </p:nvSpPr>
        <p:spPr>
          <a:xfrm>
            <a:off x="1072108" y="4438501"/>
            <a:ext cx="5000659" cy="574675"/>
          </a:xfrm>
          <a:prstGeom prst="roundRect">
            <a:avLst>
              <a:gd name="adj" fmla="val 141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a:spcAft>
                <a:spcPts val="500"/>
              </a:spcAft>
              <a:defRPr/>
            </a:pPr>
            <a:r>
              <a:rPr lang="ca-ES" sz="900" dirty="0">
                <a:solidFill>
                  <a:schemeClr val="tx1"/>
                </a:solidFill>
                <a:ea typeface="ＭＳ Ｐゴシック" pitchFamily="34" charset="-128"/>
                <a:cs typeface="Arial" charset="0"/>
              </a:rPr>
              <a:t>Pel que fa l</a:t>
            </a:r>
            <a:r>
              <a:rPr lang="ca-ES" altLang="es-ES" sz="900" dirty="0">
                <a:solidFill>
                  <a:schemeClr val="tx1"/>
                </a:solidFill>
                <a:ea typeface="ＭＳ Ｐゴシック" pitchFamily="34" charset="-128"/>
                <a:cs typeface="Arial" charset="0"/>
              </a:rPr>
              <a:t>’</a:t>
            </a:r>
            <a:r>
              <a:rPr lang="ca-ES" altLang="ja-JP" sz="900" b="1" dirty="0">
                <a:solidFill>
                  <a:schemeClr val="tx1"/>
                </a:solidFill>
                <a:cs typeface="Arial" charset="0"/>
              </a:rPr>
              <a:t>accessibilitat  en transport públic</a:t>
            </a:r>
            <a:r>
              <a:rPr lang="ca-ES" altLang="ja-JP" sz="900" dirty="0">
                <a:solidFill>
                  <a:schemeClr val="tx1"/>
                </a:solidFill>
                <a:cs typeface="Arial" charset="0"/>
              </a:rPr>
              <a:t>:</a:t>
            </a:r>
          </a:p>
          <a:p>
            <a:pPr marL="271463" indent="-184150">
              <a:spcAft>
                <a:spcPts val="1000"/>
              </a:spcAft>
              <a:buFont typeface="Wingdings" pitchFamily="2" charset="2"/>
              <a:buChar char="§"/>
              <a:defRPr/>
            </a:pPr>
            <a:r>
              <a:rPr lang="ca-ES" sz="900" dirty="0">
                <a:solidFill>
                  <a:schemeClr val="tx1"/>
                </a:solidFill>
                <a:ea typeface="ＭＳ Ｐゴシック" pitchFamily="34" charset="-128"/>
                <a:cs typeface="Arial" charset="0"/>
              </a:rPr>
              <a:t>Hi ha diverses línies d</a:t>
            </a:r>
            <a:r>
              <a:rPr lang="ca-ES" altLang="es-ES" sz="900" dirty="0">
                <a:solidFill>
                  <a:schemeClr val="tx1"/>
                </a:solidFill>
                <a:ea typeface="ＭＳ Ｐゴシック" pitchFamily="34" charset="-128"/>
                <a:cs typeface="Arial" charset="0"/>
              </a:rPr>
              <a:t>’</a:t>
            </a:r>
            <a:r>
              <a:rPr lang="ca-ES" sz="900" dirty="0">
                <a:solidFill>
                  <a:schemeClr val="tx1"/>
                </a:solidFill>
                <a:ea typeface="ＭＳ Ｐゴシック" pitchFamily="34" charset="-128"/>
                <a:cs typeface="Arial" charset="0"/>
              </a:rPr>
              <a:t>autobús interurbà i urbà. </a:t>
            </a:r>
          </a:p>
        </p:txBody>
      </p:sp>
      <p:sp>
        <p:nvSpPr>
          <p:cNvPr id="75" name="Rectangle arrodonit 74"/>
          <p:cNvSpPr/>
          <p:nvPr/>
        </p:nvSpPr>
        <p:spPr>
          <a:xfrm>
            <a:off x="899592" y="5036691"/>
            <a:ext cx="5184576" cy="768573"/>
          </a:xfrm>
          <a:prstGeom prst="roundRect">
            <a:avLst>
              <a:gd name="adj" fmla="val 2283"/>
            </a:avLst>
          </a:prstGeom>
          <a:solidFill>
            <a:srgbClr val="FFFFFF">
              <a:alpha val="60000"/>
            </a:srgbClr>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76" name="Rectangle arrodonit 75"/>
          <p:cNvSpPr/>
          <p:nvPr/>
        </p:nvSpPr>
        <p:spPr>
          <a:xfrm>
            <a:off x="1072108" y="5085184"/>
            <a:ext cx="5000660" cy="769143"/>
          </a:xfrm>
          <a:prstGeom prst="roundRect">
            <a:avLst>
              <a:gd name="adj" fmla="val 141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a:spcAft>
                <a:spcPts val="500"/>
              </a:spcAft>
              <a:defRPr/>
            </a:pPr>
            <a:r>
              <a:rPr lang="ca-ES" sz="900" dirty="0" smtClean="0">
                <a:solidFill>
                  <a:schemeClr val="tx1"/>
                </a:solidFill>
                <a:ea typeface="ＭＳ Ｐゴシック" pitchFamily="34" charset="-128"/>
                <a:cs typeface="Arial" charset="0"/>
              </a:rPr>
              <a:t>Pel </a:t>
            </a:r>
            <a:r>
              <a:rPr lang="ca-ES" sz="900" dirty="0">
                <a:solidFill>
                  <a:schemeClr val="tx1"/>
                </a:solidFill>
                <a:ea typeface="ＭＳ Ｐゴシック" pitchFamily="34" charset="-128"/>
                <a:cs typeface="Arial" charset="0"/>
              </a:rPr>
              <a:t>que fa l</a:t>
            </a:r>
            <a:r>
              <a:rPr lang="ca-ES" altLang="es-ES" sz="900" dirty="0">
                <a:solidFill>
                  <a:schemeClr val="tx1"/>
                </a:solidFill>
                <a:ea typeface="ＭＳ Ｐゴシック" pitchFamily="34" charset="-128"/>
                <a:cs typeface="Arial" charset="0"/>
              </a:rPr>
              <a:t>’</a:t>
            </a:r>
            <a:r>
              <a:rPr lang="ca-ES" altLang="ja-JP" sz="900" b="1" dirty="0">
                <a:solidFill>
                  <a:schemeClr val="tx1"/>
                </a:solidFill>
                <a:cs typeface="Arial" charset="0"/>
              </a:rPr>
              <a:t>accessibilitat en vehicles motoritzats</a:t>
            </a:r>
            <a:r>
              <a:rPr lang="ca-ES" altLang="ja-JP" sz="900" dirty="0">
                <a:solidFill>
                  <a:schemeClr val="tx1"/>
                </a:solidFill>
                <a:cs typeface="Arial" charset="0"/>
              </a:rPr>
              <a:t>:</a:t>
            </a:r>
          </a:p>
          <a:p>
            <a:pPr marL="271463" indent="-184150">
              <a:spcAft>
                <a:spcPts val="500"/>
              </a:spcAft>
              <a:buFont typeface="Wingdings" pitchFamily="2" charset="2"/>
              <a:buChar char="§"/>
              <a:defRPr/>
            </a:pPr>
            <a:r>
              <a:rPr lang="ca-ES" sz="900" dirty="0">
                <a:solidFill>
                  <a:schemeClr val="tx1"/>
                </a:solidFill>
                <a:ea typeface="ＭＳ Ｐゴシック" pitchFamily="34" charset="-128"/>
                <a:cs typeface="Arial" charset="0"/>
              </a:rPr>
              <a:t>Bona part dels carrers que conformen la zona considerada </a:t>
            </a:r>
            <a:r>
              <a:rPr lang="ca-ES" sz="900" dirty="0" smtClean="0">
                <a:solidFill>
                  <a:schemeClr val="tx1"/>
                </a:solidFill>
                <a:ea typeface="ＭＳ Ｐゴシック" pitchFamily="34" charset="-128"/>
                <a:cs typeface="Arial" charset="0"/>
              </a:rPr>
              <a:t>com a espai </a:t>
            </a:r>
            <a:r>
              <a:rPr lang="ca-ES" sz="900" dirty="0">
                <a:solidFill>
                  <a:schemeClr val="tx1"/>
                </a:solidFill>
                <a:ea typeface="ＭＳ Ｐゴシック" pitchFamily="34" charset="-128"/>
                <a:cs typeface="Arial" charset="0"/>
              </a:rPr>
              <a:t>comercial </a:t>
            </a:r>
            <a:r>
              <a:rPr lang="ca-ES" sz="900" dirty="0" smtClean="0">
                <a:solidFill>
                  <a:schemeClr val="tx1"/>
                </a:solidFill>
                <a:ea typeface="ＭＳ Ｐゴシック" pitchFamily="34" charset="-128"/>
                <a:cs typeface="Arial" charset="0"/>
              </a:rPr>
              <a:t>urbà </a:t>
            </a:r>
            <a:r>
              <a:rPr lang="ca-ES" sz="900" dirty="0">
                <a:solidFill>
                  <a:schemeClr val="tx1"/>
                </a:solidFill>
                <a:ea typeface="ＭＳ Ｐゴシック" pitchFamily="34" charset="-128"/>
                <a:cs typeface="Arial" charset="0"/>
              </a:rPr>
              <a:t>són amb prioritat per a vianants. </a:t>
            </a:r>
            <a:r>
              <a:rPr lang="ca-ES" sz="900" dirty="0" smtClean="0">
                <a:solidFill>
                  <a:schemeClr val="tx1"/>
                </a:solidFill>
                <a:ea typeface="ＭＳ Ｐゴシック" pitchFamily="34" charset="-128"/>
                <a:cs typeface="Arial" charset="0"/>
              </a:rPr>
              <a:t>Per tant, </a:t>
            </a:r>
            <a:r>
              <a:rPr lang="ca-ES" sz="900" dirty="0">
                <a:solidFill>
                  <a:schemeClr val="tx1"/>
                </a:solidFill>
                <a:ea typeface="ＭＳ Ｐゴシック" pitchFamily="34" charset="-128"/>
                <a:cs typeface="Arial" charset="0"/>
              </a:rPr>
              <a:t>hi ha una difícil accessibilitat al centre amb vehicle motoritzat.  </a:t>
            </a:r>
          </a:p>
        </p:txBody>
      </p:sp>
      <p:pic>
        <p:nvPicPr>
          <p:cNvPr id="27662" name="Picture 26"/>
          <p:cNvPicPr>
            <a:picLocks noChangeAspect="1" noChangeArrowheads="1"/>
          </p:cNvPicPr>
          <p:nvPr/>
        </p:nvPicPr>
        <p:blipFill>
          <a:blip r:embed="rId2" cstate="print"/>
          <a:srcRect/>
          <a:stretch>
            <a:fillRect/>
          </a:stretch>
        </p:blipFill>
        <p:spPr bwMode="auto">
          <a:xfrm>
            <a:off x="980487" y="4481779"/>
            <a:ext cx="141287" cy="134937"/>
          </a:xfrm>
          <a:prstGeom prst="rect">
            <a:avLst/>
          </a:prstGeom>
          <a:noFill/>
          <a:ln w="9525">
            <a:noFill/>
            <a:miter lim="800000"/>
            <a:headEnd/>
            <a:tailEnd/>
          </a:ln>
        </p:spPr>
      </p:pic>
      <p:pic>
        <p:nvPicPr>
          <p:cNvPr id="27663" name="Picture 26"/>
          <p:cNvPicPr>
            <a:picLocks noChangeAspect="1" noChangeArrowheads="1"/>
          </p:cNvPicPr>
          <p:nvPr/>
        </p:nvPicPr>
        <p:blipFill>
          <a:blip r:embed="rId2" cstate="print"/>
          <a:srcRect/>
          <a:stretch>
            <a:fillRect/>
          </a:stretch>
        </p:blipFill>
        <p:spPr bwMode="auto">
          <a:xfrm>
            <a:off x="978898" y="5133560"/>
            <a:ext cx="141287" cy="134937"/>
          </a:xfrm>
          <a:prstGeom prst="rect">
            <a:avLst/>
          </a:prstGeom>
          <a:noFill/>
          <a:ln w="9525">
            <a:noFill/>
            <a:miter lim="800000"/>
            <a:headEnd/>
            <a:tailEnd/>
          </a:ln>
        </p:spPr>
      </p:pic>
      <p:sp>
        <p:nvSpPr>
          <p:cNvPr id="27665" name="AutoShape 49" descr="https://photos-5.dropbox.com/t/2/AABbrMcsWCNtLV4kHwR997htxKdAuP36EWzQNgsQJZUyDg/12/422816604/jpeg/32x32/1/_/1/2/20170309_112015.jpg/EK6sqrIDGNwsIAIoAg/V5h8OSuZJfy8mP4qKUV3ZLHSp-6wFyOxFrTM9AxpkNM?size=800x600&amp;size_mode=3"/>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29706" name="Rectangle 32"/>
          <p:cNvSpPr>
            <a:spLocks noChangeArrowheads="1"/>
          </p:cNvSpPr>
          <p:nvPr/>
        </p:nvSpPr>
        <p:spPr bwMode="auto">
          <a:xfrm>
            <a:off x="3779912" y="1250950"/>
            <a:ext cx="1212850" cy="306388"/>
          </a:xfrm>
          <a:prstGeom prst="roundRect">
            <a:avLst/>
          </a:prstGeom>
          <a:solidFill>
            <a:schemeClr val="bg1"/>
          </a:solidFill>
          <a:ln w="9525">
            <a:solidFill>
              <a:schemeClr val="bg1">
                <a:lumMod val="65000"/>
              </a:schemeClr>
            </a:solidFill>
            <a:miter lim="800000"/>
            <a:headEnd/>
            <a:tailEnd/>
          </a:ln>
        </p:spPr>
        <p:txBody>
          <a:bodyPr wrap="none">
            <a:spAutoFit/>
          </a:bodyPr>
          <a:lstStyle/>
          <a:p>
            <a:pPr>
              <a:defRPr/>
            </a:pPr>
            <a:r>
              <a:rPr lang="ca-ES" sz="1200" b="1" dirty="0">
                <a:ea typeface="+mn-ea"/>
                <a:cs typeface="Arial" charset="0"/>
              </a:rPr>
              <a:t>Accessibilitat</a:t>
            </a:r>
            <a:endParaRPr lang="ca-ES" sz="1200" dirty="0">
              <a:ea typeface="+mn-ea"/>
              <a:cs typeface="Arial" charset="0"/>
            </a:endParaRPr>
          </a:p>
        </p:txBody>
      </p:sp>
      <p:sp>
        <p:nvSpPr>
          <p:cNvPr id="30" name="Rectangle arrodonit 80"/>
          <p:cNvSpPr/>
          <p:nvPr/>
        </p:nvSpPr>
        <p:spPr>
          <a:xfrm>
            <a:off x="6218808" y="1917700"/>
            <a:ext cx="1944688" cy="1727200"/>
          </a:xfrm>
          <a:prstGeom prst="roundRect">
            <a:avLst>
              <a:gd name="adj" fmla="val 817"/>
            </a:avLst>
          </a:prstGeom>
          <a:solidFill>
            <a:srgbClr val="FFFFFF">
              <a:alpha val="60000"/>
            </a:srgb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31" name="Rectangle 70"/>
          <p:cNvSpPr/>
          <p:nvPr/>
        </p:nvSpPr>
        <p:spPr>
          <a:xfrm>
            <a:off x="6363271" y="1671638"/>
            <a:ext cx="1655762" cy="38893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anchor="ctr"/>
          <a:lstStyle/>
          <a:p>
            <a:pPr algn="ctr">
              <a:defRPr/>
            </a:pPr>
            <a:r>
              <a:rPr lang="ca-ES" sz="800" b="1" dirty="0">
                <a:solidFill>
                  <a:schemeClr val="bg1"/>
                </a:solidFill>
                <a:ea typeface="ＭＳ Ｐゴシック" charset="0"/>
                <a:cs typeface="Arial" charset="0"/>
              </a:rPr>
              <a:t>Carrer amb prioritat per a vianants  (C/ de la Rutlla)</a:t>
            </a:r>
          </a:p>
        </p:txBody>
      </p:sp>
      <p:sp>
        <p:nvSpPr>
          <p:cNvPr id="33" name="Rectangle arrodonit 80"/>
          <p:cNvSpPr/>
          <p:nvPr/>
        </p:nvSpPr>
        <p:spPr>
          <a:xfrm>
            <a:off x="6228333" y="4035425"/>
            <a:ext cx="1944688" cy="1698625"/>
          </a:xfrm>
          <a:prstGeom prst="roundRect">
            <a:avLst>
              <a:gd name="adj" fmla="val 817"/>
            </a:avLst>
          </a:prstGeom>
          <a:solidFill>
            <a:srgbClr val="FFFFFF">
              <a:alpha val="60000"/>
            </a:srgb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34" name="Rectangle 45"/>
          <p:cNvSpPr/>
          <p:nvPr/>
        </p:nvSpPr>
        <p:spPr>
          <a:xfrm>
            <a:off x="6291833" y="3789363"/>
            <a:ext cx="1808163" cy="403225"/>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anchor="ctr"/>
          <a:lstStyle/>
          <a:p>
            <a:pPr algn="ctr">
              <a:defRPr/>
            </a:pPr>
            <a:r>
              <a:rPr lang="ca-ES" sz="800" b="1">
                <a:solidFill>
                  <a:schemeClr val="bg1"/>
                </a:solidFill>
                <a:ea typeface="ＭＳ Ｐゴシック" pitchFamily="34" charset="-128"/>
                <a:cs typeface="Arial" charset="0"/>
              </a:rPr>
              <a:t>Carrer amb accès per a vehicles motoritzats (Pg. del Mar)</a:t>
            </a:r>
          </a:p>
        </p:txBody>
      </p:sp>
      <p:pic>
        <p:nvPicPr>
          <p:cNvPr id="27672" name="Imagen 1" descr="20170601_121745.jpg"/>
          <p:cNvPicPr>
            <a:picLocks noChangeAspect="1"/>
          </p:cNvPicPr>
          <p:nvPr/>
        </p:nvPicPr>
        <p:blipFill>
          <a:blip r:embed="rId3" cstate="print"/>
          <a:srcRect l="-565" t="28015" r="565" b="26587"/>
          <a:stretch>
            <a:fillRect/>
          </a:stretch>
        </p:blipFill>
        <p:spPr bwMode="auto">
          <a:xfrm>
            <a:off x="6299771" y="2120900"/>
            <a:ext cx="1800225" cy="1452563"/>
          </a:xfrm>
          <a:prstGeom prst="rect">
            <a:avLst/>
          </a:prstGeom>
          <a:noFill/>
          <a:ln w="9525">
            <a:noFill/>
            <a:miter lim="800000"/>
            <a:headEnd/>
            <a:tailEnd/>
          </a:ln>
        </p:spPr>
      </p:pic>
      <p:pic>
        <p:nvPicPr>
          <p:cNvPr id="27673" name="Imagen 2" descr="20170601_125820.jpg"/>
          <p:cNvPicPr>
            <a:picLocks noChangeAspect="1"/>
          </p:cNvPicPr>
          <p:nvPr/>
        </p:nvPicPr>
        <p:blipFill>
          <a:blip r:embed="rId4" cstate="print"/>
          <a:srcRect/>
          <a:stretch>
            <a:fillRect/>
          </a:stretch>
        </p:blipFill>
        <p:spPr bwMode="auto">
          <a:xfrm>
            <a:off x="6299771" y="4292600"/>
            <a:ext cx="1800225" cy="1350963"/>
          </a:xfrm>
          <a:prstGeom prst="rect">
            <a:avLst/>
          </a:prstGeom>
          <a:noFill/>
          <a:ln w="9525">
            <a:noFill/>
            <a:miter lim="800000"/>
            <a:headEnd/>
            <a:tailEnd/>
          </a:ln>
        </p:spPr>
      </p:pic>
      <p:sp>
        <p:nvSpPr>
          <p:cNvPr id="35" name="Rectangle arrodonit 15"/>
          <p:cNvSpPr/>
          <p:nvPr/>
        </p:nvSpPr>
        <p:spPr>
          <a:xfrm>
            <a:off x="3508177" y="915988"/>
            <a:ext cx="2647999" cy="287337"/>
          </a:xfrm>
          <a:prstGeom prst="roundRect">
            <a:avLst>
              <a:gd name="adj" fmla="val 713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ca-ES" sz="1400" b="1" dirty="0">
                <a:solidFill>
                  <a:srgbClr val="FFFFFF"/>
                </a:solidFill>
                <a:ea typeface="ＭＳ Ｐゴシック" pitchFamily="34" charset="-128"/>
                <a:cs typeface="Arial" charset="0"/>
              </a:rPr>
              <a:t>U</a:t>
            </a:r>
            <a:r>
              <a:rPr lang="ca-ES" sz="1400" b="1" dirty="0" smtClean="0">
                <a:solidFill>
                  <a:schemeClr val="bg1"/>
                </a:solidFill>
                <a:ea typeface="ＭＳ Ｐゴシック" pitchFamily="34" charset="-128"/>
                <a:cs typeface="Arial" charset="0"/>
              </a:rPr>
              <a:t>rbanisme </a:t>
            </a:r>
            <a:r>
              <a:rPr lang="ca-ES" sz="1400" b="1" dirty="0">
                <a:solidFill>
                  <a:schemeClr val="bg1"/>
                </a:solidFill>
                <a:ea typeface="ＭＳ Ｐゴシック" pitchFamily="34" charset="-128"/>
                <a:cs typeface="Arial" charset="0"/>
              </a:rPr>
              <a:t>comercial</a:t>
            </a:r>
            <a:endParaRPr lang="ca-ES" sz="1400" dirty="0">
              <a:solidFill>
                <a:schemeClr val="bg1"/>
              </a:solidFill>
              <a:ea typeface="ＭＳ Ｐゴシック" pitchFamily="34" charset="-128"/>
              <a:cs typeface="Arial" charset="0"/>
            </a:endParaRPr>
          </a:p>
        </p:txBody>
      </p:sp>
      <p:sp>
        <p:nvSpPr>
          <p:cNvPr id="37" name="Rectangle arrodonit 17"/>
          <p:cNvSpPr/>
          <p:nvPr/>
        </p:nvSpPr>
        <p:spPr>
          <a:xfrm>
            <a:off x="3147814" y="915988"/>
            <a:ext cx="287338" cy="287337"/>
          </a:xfrm>
          <a:prstGeom prst="roundRect">
            <a:avLst>
              <a:gd name="adj" fmla="val 1031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a-ES" sz="1600" b="1" dirty="0">
                <a:solidFill>
                  <a:schemeClr val="bg1"/>
                </a:solidFill>
              </a:rPr>
              <a:t>F</a:t>
            </a:r>
            <a:endParaRPr lang="ca-ES" sz="1200" dirty="0">
              <a:solidFill>
                <a:schemeClr val="bg1"/>
              </a:solidFill>
            </a:endParaRPr>
          </a:p>
        </p:txBody>
      </p:sp>
      <p:sp>
        <p:nvSpPr>
          <p:cNvPr id="32" name="QuadreDeText 47"/>
          <p:cNvSpPr txBox="1">
            <a:spLocks noChangeArrowheads="1"/>
          </p:cNvSpPr>
          <p:nvPr/>
        </p:nvSpPr>
        <p:spPr bwMode="auto">
          <a:xfrm>
            <a:off x="5072063" y="260350"/>
            <a:ext cx="36036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3. El teixit comercial de Sant Feliu de Guíxols </a:t>
            </a:r>
            <a:endParaRPr lang="es-ES" sz="1200" b="1" dirty="0">
              <a:solidFill>
                <a:schemeClr val="tx1">
                  <a:lumMod val="75000"/>
                  <a:lumOff val="25000"/>
                </a:schemeClr>
              </a:solidFill>
            </a:endParaRPr>
          </a:p>
        </p:txBody>
      </p:sp>
      <p:sp>
        <p:nvSpPr>
          <p:cNvPr id="40" name="Rectangle 5"/>
          <p:cNvSpPr/>
          <p:nvPr/>
        </p:nvSpPr>
        <p:spPr>
          <a:xfrm flipV="1">
            <a:off x="5072063" y="574675"/>
            <a:ext cx="3527425"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QuadreDeText 1719"/>
          <p:cNvSpPr txBox="1"/>
          <p:nvPr/>
        </p:nvSpPr>
        <p:spPr>
          <a:xfrm>
            <a:off x="500034" y="1125538"/>
            <a:ext cx="8143933" cy="4967287"/>
          </a:xfrm>
          <a:prstGeom prst="rect">
            <a:avLst/>
          </a:prstGeom>
          <a:solidFill>
            <a:srgbClr val="FFFFFF">
              <a:alpha val="60000"/>
            </a:srgbClr>
          </a:solidFill>
          <a:ln>
            <a:solidFill>
              <a:schemeClr val="tx1">
                <a:lumMod val="50000"/>
                <a:lumOff val="50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itchFamily="34" charset="0"/>
            </a:endParaRPr>
          </a:p>
        </p:txBody>
      </p:sp>
      <p:sp>
        <p:nvSpPr>
          <p:cNvPr id="44" name="QuadreDeText 1719"/>
          <p:cNvSpPr txBox="1"/>
          <p:nvPr/>
        </p:nvSpPr>
        <p:spPr>
          <a:xfrm>
            <a:off x="714348" y="1628676"/>
            <a:ext cx="7786742" cy="4249737"/>
          </a:xfrm>
          <a:prstGeom prst="rect">
            <a:avLst/>
          </a:prstGeom>
          <a:noFill/>
          <a:ln>
            <a:solidFill>
              <a:schemeClr val="bg1">
                <a:lumMod val="65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itchFamily="34" charset="0"/>
            </a:endParaRPr>
          </a:p>
        </p:txBody>
      </p:sp>
      <p:sp>
        <p:nvSpPr>
          <p:cNvPr id="28676" name="Contenidor de número de diapositiva 3"/>
          <p:cNvSpPr>
            <a:spLocks noGrp="1"/>
          </p:cNvSpPr>
          <p:nvPr>
            <p:ph type="sldNum" sz="quarter" idx="10"/>
          </p:nvPr>
        </p:nvSpPr>
        <p:spPr bwMode="auto">
          <a:noFill/>
          <a:ln>
            <a:miter lim="800000"/>
            <a:headEnd/>
            <a:tailEnd/>
          </a:ln>
        </p:spPr>
        <p:txBody>
          <a:bodyPr/>
          <a:lstStyle/>
          <a:p>
            <a:fld id="{533F16CD-162E-42D7-B77B-FB6DD9BE78A6}" type="slidenum">
              <a:rPr lang="es-ES" smtClean="0">
                <a:latin typeface="Arial" charset="0"/>
                <a:cs typeface="Arial" charset="0"/>
              </a:rPr>
              <a:pPr/>
              <a:t>14</a:t>
            </a:fld>
            <a:endParaRPr lang="es-ES" smtClean="0">
              <a:latin typeface="Arial" charset="0"/>
              <a:cs typeface="Arial" charset="0"/>
            </a:endParaRPr>
          </a:p>
        </p:txBody>
      </p:sp>
      <p:sp>
        <p:nvSpPr>
          <p:cNvPr id="66" name="Rectangle arrodonit 65"/>
          <p:cNvSpPr/>
          <p:nvPr/>
        </p:nvSpPr>
        <p:spPr>
          <a:xfrm>
            <a:off x="827584" y="1916013"/>
            <a:ext cx="3172912" cy="3817714"/>
          </a:xfrm>
          <a:prstGeom prst="roundRect">
            <a:avLst>
              <a:gd name="adj" fmla="val 2283"/>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65" name="Rectangle arrodonit 64"/>
          <p:cNvSpPr/>
          <p:nvPr/>
        </p:nvSpPr>
        <p:spPr>
          <a:xfrm>
            <a:off x="1071538" y="1989038"/>
            <a:ext cx="2857520" cy="1944688"/>
          </a:xfrm>
          <a:prstGeom prst="roundRect">
            <a:avLst>
              <a:gd name="adj" fmla="val 141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a:spcAft>
                <a:spcPts val="1000"/>
              </a:spcAft>
              <a:defRPr/>
            </a:pPr>
            <a:r>
              <a:rPr lang="ca-ES" sz="900" dirty="0">
                <a:solidFill>
                  <a:schemeClr val="tx1"/>
                </a:solidFill>
                <a:ea typeface="ＭＳ Ｐゴシック" pitchFamily="34" charset="-128"/>
                <a:cs typeface="Arial" charset="0"/>
              </a:rPr>
              <a:t>En referència a la </a:t>
            </a:r>
            <a:r>
              <a:rPr lang="ca-ES" sz="900" b="1" dirty="0">
                <a:solidFill>
                  <a:schemeClr val="tx1"/>
                </a:solidFill>
                <a:ea typeface="ＭＳ Ｐゴシック" pitchFamily="34" charset="-128"/>
                <a:cs typeface="Arial" charset="0"/>
              </a:rPr>
              <a:t>imatge comercial</a:t>
            </a:r>
            <a:r>
              <a:rPr lang="ca-ES" sz="900" dirty="0">
                <a:solidFill>
                  <a:schemeClr val="tx1"/>
                </a:solidFill>
                <a:ea typeface="ＭＳ Ｐゴシック" pitchFamily="34" charset="-128"/>
                <a:cs typeface="Arial" charset="0"/>
              </a:rPr>
              <a:t>: </a:t>
            </a:r>
          </a:p>
          <a:p>
            <a:pPr marL="271463" indent="-184150">
              <a:spcAft>
                <a:spcPts val="500"/>
              </a:spcAft>
              <a:buFont typeface="Wingdings" pitchFamily="2" charset="2"/>
              <a:buChar char="§"/>
              <a:defRPr/>
            </a:pPr>
            <a:r>
              <a:rPr lang="ca-ES" sz="900" dirty="0">
                <a:solidFill>
                  <a:schemeClr val="tx1"/>
                </a:solidFill>
                <a:ea typeface="ＭＳ Ｐゴシック" pitchFamily="34" charset="-128"/>
                <a:cs typeface="Arial" charset="0"/>
              </a:rPr>
              <a:t>El paviment dels carrers amb prioritat per a vianants, en ocasions diferenciat segons carrers, presenta una imatge molt atractiva de conjunt.  </a:t>
            </a:r>
          </a:p>
          <a:p>
            <a:pPr marL="271463" indent="-184150">
              <a:spcAft>
                <a:spcPts val="500"/>
              </a:spcAft>
              <a:buFont typeface="Wingdings" pitchFamily="2" charset="2"/>
              <a:buChar char="§"/>
              <a:defRPr/>
            </a:pPr>
            <a:r>
              <a:rPr lang="ca-ES" sz="900" dirty="0">
                <a:solidFill>
                  <a:schemeClr val="tx1"/>
                </a:solidFill>
                <a:ea typeface="ＭＳ Ｐゴシック" pitchFamily="34" charset="-128"/>
                <a:cs typeface="Arial" charset="0"/>
              </a:rPr>
              <a:t>Les façanes </a:t>
            </a:r>
            <a:r>
              <a:rPr lang="ca-ES" sz="900" dirty="0" smtClean="0">
                <a:solidFill>
                  <a:schemeClr val="tx1"/>
                </a:solidFill>
                <a:ea typeface="ＭＳ Ｐゴシック" pitchFamily="34" charset="-128"/>
                <a:cs typeface="Arial" charset="0"/>
              </a:rPr>
              <a:t>d</a:t>
            </a:r>
            <a:r>
              <a:rPr lang="ca-ES" altLang="es-ES" sz="900" dirty="0" smtClean="0">
                <a:solidFill>
                  <a:schemeClr val="tx1"/>
                </a:solidFill>
                <a:ea typeface="ＭＳ Ｐゴシック" pitchFamily="34" charset="-128"/>
                <a:cs typeface="Arial" charset="0"/>
              </a:rPr>
              <a:t>’</a:t>
            </a:r>
            <a:r>
              <a:rPr lang="ca-ES" sz="900" dirty="0" smtClean="0">
                <a:solidFill>
                  <a:schemeClr val="tx1"/>
                </a:solidFill>
                <a:ea typeface="ＭＳ Ｐゴシック" pitchFamily="34" charset="-128"/>
                <a:cs typeface="Arial" charset="0"/>
              </a:rPr>
              <a:t>alguns </a:t>
            </a:r>
            <a:r>
              <a:rPr lang="ca-ES" sz="900" dirty="0">
                <a:solidFill>
                  <a:schemeClr val="tx1"/>
                </a:solidFill>
                <a:ea typeface="ＭＳ Ｐゴシック" pitchFamily="34" charset="-128"/>
                <a:cs typeface="Arial" charset="0"/>
              </a:rPr>
              <a:t>edificis són singulars i estan renovades (rehabilitades).  En general, hi ha una conservació </a:t>
            </a:r>
            <a:r>
              <a:rPr lang="ca-ES" sz="900" dirty="0" smtClean="0">
                <a:solidFill>
                  <a:schemeClr val="tx1"/>
                </a:solidFill>
                <a:ea typeface="ＭＳ Ｐゴシック" pitchFamily="34" charset="-128"/>
                <a:cs typeface="Arial" charset="0"/>
              </a:rPr>
              <a:t>bona </a:t>
            </a:r>
            <a:r>
              <a:rPr lang="ca-ES" sz="900" dirty="0">
                <a:solidFill>
                  <a:schemeClr val="tx1"/>
                </a:solidFill>
                <a:ea typeface="ＭＳ Ｐゴシック" pitchFamily="34" charset="-128"/>
                <a:cs typeface="Arial" charset="0"/>
              </a:rPr>
              <a:t>dels edificis.  </a:t>
            </a:r>
          </a:p>
          <a:p>
            <a:pPr marL="271463" indent="-184150">
              <a:spcAft>
                <a:spcPts val="500"/>
              </a:spcAft>
              <a:buFont typeface="Wingdings" pitchFamily="2" charset="2"/>
              <a:buChar char="§"/>
              <a:defRPr/>
            </a:pPr>
            <a:r>
              <a:rPr lang="ca-ES" sz="900" dirty="0">
                <a:solidFill>
                  <a:schemeClr val="tx1"/>
                </a:solidFill>
                <a:ea typeface="ＭＳ Ｐゴシック" pitchFamily="34" charset="-128"/>
                <a:cs typeface="Arial" charset="0"/>
              </a:rPr>
              <a:t>La presència de locals buits no afavoreix la imatge dels carrers comercials.</a:t>
            </a:r>
          </a:p>
          <a:p>
            <a:pPr marL="271463" indent="-184150">
              <a:spcAft>
                <a:spcPts val="500"/>
              </a:spcAft>
              <a:buFont typeface="Wingdings" pitchFamily="2" charset="2"/>
              <a:buChar char="§"/>
              <a:defRPr/>
            </a:pPr>
            <a:r>
              <a:rPr lang="ca-ES" sz="900" dirty="0">
                <a:solidFill>
                  <a:schemeClr val="tx1"/>
                </a:solidFill>
                <a:ea typeface="ＭＳ Ｐゴシック" pitchFamily="34" charset="-128"/>
                <a:cs typeface="Arial" charset="0"/>
              </a:rPr>
              <a:t>L</a:t>
            </a:r>
            <a:r>
              <a:rPr lang="ca-ES" altLang="es-ES" sz="900" dirty="0">
                <a:solidFill>
                  <a:schemeClr val="tx1"/>
                </a:solidFill>
                <a:ea typeface="ＭＳ Ｐゴシック" pitchFamily="34" charset="-128"/>
                <a:cs typeface="Arial" charset="0"/>
              </a:rPr>
              <a:t>’</a:t>
            </a:r>
            <a:r>
              <a:rPr lang="ca-ES" sz="900" dirty="0">
                <a:solidFill>
                  <a:schemeClr val="tx1"/>
                </a:solidFill>
                <a:ea typeface="ＭＳ Ｐゴシック" pitchFamily="34" charset="-128"/>
                <a:cs typeface="Arial" charset="0"/>
              </a:rPr>
              <a:t>enllumenat </a:t>
            </a:r>
            <a:r>
              <a:rPr lang="ca-ES" sz="900" dirty="0" smtClean="0">
                <a:solidFill>
                  <a:schemeClr val="tx1"/>
                </a:solidFill>
                <a:ea typeface="ＭＳ Ｐゴシック" pitchFamily="34" charset="-128"/>
                <a:cs typeface="Arial" charset="0"/>
              </a:rPr>
              <a:t>d’alguns dels carrers és millorable. </a:t>
            </a:r>
            <a:endParaRPr lang="ca-ES" sz="900" dirty="0">
              <a:solidFill>
                <a:schemeClr val="tx1"/>
              </a:solidFill>
              <a:ea typeface="ＭＳ Ｐゴシック" pitchFamily="34" charset="-128"/>
              <a:cs typeface="Arial" charset="0"/>
            </a:endParaRPr>
          </a:p>
          <a:p>
            <a:pPr marL="271463" indent="-184150">
              <a:spcAft>
                <a:spcPts val="500"/>
              </a:spcAft>
              <a:buFont typeface="Wingdings" pitchFamily="2" charset="2"/>
              <a:buChar char="§"/>
              <a:defRPr/>
            </a:pPr>
            <a:r>
              <a:rPr lang="ca-ES" sz="900" dirty="0">
                <a:solidFill>
                  <a:schemeClr val="tx1"/>
                </a:solidFill>
                <a:ea typeface="ＭＳ Ｐゴシック" pitchFamily="34" charset="-128"/>
                <a:cs typeface="Arial" charset="0"/>
              </a:rPr>
              <a:t>Els carrers amb prioritat per a vianants, que es troben molt unificats, identifiquen molt bé la zona comercial.  </a:t>
            </a:r>
          </a:p>
          <a:p>
            <a:pPr marL="271463" indent="-184150">
              <a:spcAft>
                <a:spcPts val="500"/>
              </a:spcAft>
              <a:buFont typeface="Wingdings" pitchFamily="2" charset="2"/>
              <a:buChar char="§"/>
              <a:defRPr/>
            </a:pPr>
            <a:r>
              <a:rPr lang="ca-ES" sz="900" dirty="0">
                <a:solidFill>
                  <a:schemeClr val="tx1"/>
                </a:solidFill>
                <a:ea typeface="ＭＳ Ｐゴシック" pitchFamily="34" charset="-128"/>
                <a:cs typeface="Arial" charset="0"/>
              </a:rPr>
              <a:t>Diversos carrers del voltant dels carrers amb prioritat per a vianants, presenten pintades o bé mobiliari deteriorat</a:t>
            </a:r>
            <a:r>
              <a:rPr lang="ca-ES" sz="900" dirty="0">
                <a:solidFill>
                  <a:srgbClr val="000000"/>
                </a:solidFill>
                <a:ea typeface="ＭＳ Ｐゴシック" pitchFamily="34" charset="-128"/>
                <a:cs typeface="Arial" charset="0"/>
              </a:rPr>
              <a:t>, com el carrer de Sant Antoni o el carrer de Sant Llorenç</a:t>
            </a:r>
            <a:r>
              <a:rPr lang="ca-ES" sz="900" dirty="0" smtClean="0">
                <a:solidFill>
                  <a:srgbClr val="000000"/>
                </a:solidFill>
                <a:ea typeface="ＭＳ Ｐゴシック" pitchFamily="34" charset="-128"/>
                <a:cs typeface="Arial" charset="0"/>
              </a:rPr>
              <a:t>.</a:t>
            </a:r>
          </a:p>
          <a:p>
            <a:pPr marL="271463" indent="-184150">
              <a:spcAft>
                <a:spcPts val="500"/>
              </a:spcAft>
              <a:buFont typeface="Wingdings" pitchFamily="2" charset="2"/>
              <a:buChar char="§"/>
              <a:defRPr/>
            </a:pPr>
            <a:r>
              <a:rPr lang="ca-ES" sz="900" dirty="0" smtClean="0">
                <a:solidFill>
                  <a:srgbClr val="000000"/>
                </a:solidFill>
                <a:ea typeface="ＭＳ Ｐゴシック" pitchFamily="34" charset="-128"/>
                <a:cs typeface="Arial" charset="0"/>
              </a:rPr>
              <a:t>A la zona de </a:t>
            </a:r>
            <a:r>
              <a:rPr lang="ca-ES" sz="900" dirty="0" err="1" smtClean="0">
                <a:solidFill>
                  <a:srgbClr val="000000"/>
                </a:solidFill>
                <a:ea typeface="ＭＳ Ｐゴシック" pitchFamily="34" charset="-128"/>
                <a:cs typeface="Arial" charset="0"/>
              </a:rPr>
              <a:t>Vilartagues</a:t>
            </a:r>
            <a:r>
              <a:rPr lang="ca-ES" sz="900" dirty="0" smtClean="0">
                <a:solidFill>
                  <a:srgbClr val="000000"/>
                </a:solidFill>
                <a:ea typeface="ＭＳ Ｐゴシック" pitchFamily="34" charset="-128"/>
                <a:cs typeface="Arial" charset="0"/>
              </a:rPr>
              <a:t>, el paviment, el mobiliari urbà i les façanes són millorables (es presenta deteriorat en alguns casos) . Manquen bancs i papereres. </a:t>
            </a:r>
          </a:p>
          <a:p>
            <a:pPr>
              <a:spcAft>
                <a:spcPts val="500"/>
              </a:spcAft>
              <a:defRPr/>
            </a:pPr>
            <a:endParaRPr lang="ca-ES" sz="900" dirty="0">
              <a:solidFill>
                <a:srgbClr val="000000"/>
              </a:solidFill>
              <a:ea typeface="ＭＳ Ｐゴシック" pitchFamily="34" charset="-128"/>
              <a:cs typeface="Arial" charset="0"/>
            </a:endParaRPr>
          </a:p>
        </p:txBody>
      </p:sp>
      <p:pic>
        <p:nvPicPr>
          <p:cNvPr id="28679" name="Picture 26"/>
          <p:cNvPicPr>
            <a:picLocks noChangeAspect="1" noChangeArrowheads="1"/>
          </p:cNvPicPr>
          <p:nvPr/>
        </p:nvPicPr>
        <p:blipFill>
          <a:blip r:embed="rId2" cstate="print"/>
          <a:srcRect/>
          <a:stretch>
            <a:fillRect/>
          </a:stretch>
        </p:blipFill>
        <p:spPr bwMode="auto">
          <a:xfrm>
            <a:off x="950434" y="2049906"/>
            <a:ext cx="141288" cy="134937"/>
          </a:xfrm>
          <a:prstGeom prst="rect">
            <a:avLst/>
          </a:prstGeom>
          <a:noFill/>
          <a:ln w="9525">
            <a:noFill/>
            <a:miter lim="800000"/>
            <a:headEnd/>
            <a:tailEnd/>
          </a:ln>
        </p:spPr>
      </p:pic>
      <p:sp>
        <p:nvSpPr>
          <p:cNvPr id="29709" name="Rectangle 32"/>
          <p:cNvSpPr>
            <a:spLocks noChangeArrowheads="1"/>
          </p:cNvSpPr>
          <p:nvPr/>
        </p:nvSpPr>
        <p:spPr bwMode="auto">
          <a:xfrm>
            <a:off x="3707904" y="1412776"/>
            <a:ext cx="1651000" cy="306387"/>
          </a:xfrm>
          <a:prstGeom prst="roundRect">
            <a:avLst/>
          </a:prstGeom>
          <a:solidFill>
            <a:schemeClr val="bg1"/>
          </a:solidFill>
          <a:ln w="9525">
            <a:solidFill>
              <a:schemeClr val="bg1">
                <a:lumMod val="65000"/>
              </a:schemeClr>
            </a:solidFill>
            <a:miter lim="800000"/>
            <a:headEnd/>
            <a:tailEnd/>
          </a:ln>
        </p:spPr>
        <p:txBody>
          <a:bodyPr wrap="none">
            <a:spAutoFit/>
          </a:bodyPr>
          <a:lstStyle/>
          <a:p>
            <a:pPr>
              <a:defRPr/>
            </a:pPr>
            <a:r>
              <a:rPr lang="ca-ES" sz="1200" b="1" dirty="0">
                <a:solidFill>
                  <a:srgbClr val="000000"/>
                </a:solidFill>
                <a:ea typeface="+mn-ea"/>
                <a:cs typeface="Arial" charset="0"/>
              </a:rPr>
              <a:t>Imatge dels carrers </a:t>
            </a:r>
            <a:endParaRPr lang="ca-ES" sz="1200" dirty="0">
              <a:solidFill>
                <a:srgbClr val="000000"/>
              </a:solidFill>
              <a:ea typeface="+mn-ea"/>
              <a:cs typeface="Arial" charset="0"/>
            </a:endParaRPr>
          </a:p>
        </p:txBody>
      </p:sp>
      <p:sp>
        <p:nvSpPr>
          <p:cNvPr id="49" name="Rectangle arrodonit 80"/>
          <p:cNvSpPr/>
          <p:nvPr/>
        </p:nvSpPr>
        <p:spPr>
          <a:xfrm>
            <a:off x="4325963" y="1989038"/>
            <a:ext cx="3960813" cy="1582738"/>
          </a:xfrm>
          <a:prstGeom prst="roundRect">
            <a:avLst>
              <a:gd name="adj" fmla="val 817"/>
            </a:avLst>
          </a:prstGeom>
          <a:solidFill>
            <a:srgbClr val="FFFFFF">
              <a:alpha val="60000"/>
            </a:srgb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28685" name="AutoShape 49" descr="https://photos-5.dropbox.com/t/2/AABbrMcsWCNtLV4kHwR997htxKdAuP36EWzQNgsQJZUyDg/12/422816604/jpeg/32x32/1/_/1/2/20170309_112015.jpg/EK6sqrIDGNwsIAIoAg/V5h8OSuZJfy8mP4qKUV3ZLHSp-6wFyOxFrTM9AxpkNM?size=800x600&amp;size_mode=3"/>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22" name="Rectangle arrodonit 80"/>
          <p:cNvSpPr/>
          <p:nvPr/>
        </p:nvSpPr>
        <p:spPr>
          <a:xfrm>
            <a:off x="4325963" y="3862288"/>
            <a:ext cx="3960813" cy="1819275"/>
          </a:xfrm>
          <a:prstGeom prst="roundRect">
            <a:avLst>
              <a:gd name="adj" fmla="val 817"/>
            </a:avLst>
          </a:prstGeom>
          <a:solidFill>
            <a:srgbClr val="FFFFFF">
              <a:alpha val="60000"/>
            </a:srgb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25" name="Clau d'obertura 24"/>
          <p:cNvSpPr/>
          <p:nvPr/>
        </p:nvSpPr>
        <p:spPr>
          <a:xfrm>
            <a:off x="4183088" y="2781201"/>
            <a:ext cx="71438" cy="2089150"/>
          </a:xfrm>
          <a:prstGeom prst="leftBrac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ca-ES" dirty="0"/>
              <a:t>   </a:t>
            </a:r>
          </a:p>
        </p:txBody>
      </p:sp>
      <p:pic>
        <p:nvPicPr>
          <p:cNvPr id="28690" name="Imagen 1" descr="20170601_132653.jpg"/>
          <p:cNvPicPr>
            <a:picLocks noChangeAspect="1"/>
          </p:cNvPicPr>
          <p:nvPr/>
        </p:nvPicPr>
        <p:blipFill>
          <a:blip r:embed="rId3" cstate="print"/>
          <a:srcRect t="54889" r="10229"/>
          <a:stretch>
            <a:fillRect/>
          </a:stretch>
        </p:blipFill>
        <p:spPr bwMode="auto">
          <a:xfrm>
            <a:off x="4398988" y="2071588"/>
            <a:ext cx="3792538" cy="1430338"/>
          </a:xfrm>
          <a:prstGeom prst="rect">
            <a:avLst/>
          </a:prstGeom>
          <a:noFill/>
          <a:ln w="9525">
            <a:noFill/>
            <a:miter lim="800000"/>
            <a:headEnd/>
            <a:tailEnd/>
          </a:ln>
        </p:spPr>
      </p:pic>
      <p:sp>
        <p:nvSpPr>
          <p:cNvPr id="50" name="Rectangle 49"/>
          <p:cNvSpPr/>
          <p:nvPr/>
        </p:nvSpPr>
        <p:spPr>
          <a:xfrm>
            <a:off x="5191151" y="1844576"/>
            <a:ext cx="2159000" cy="288925"/>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anchor="ctr"/>
          <a:lstStyle/>
          <a:p>
            <a:pPr algn="ctr">
              <a:defRPr/>
            </a:pPr>
            <a:r>
              <a:rPr lang="ca-ES" sz="800" b="1">
                <a:solidFill>
                  <a:schemeClr val="bg1"/>
                </a:solidFill>
                <a:ea typeface="ＭＳ Ｐゴシック" pitchFamily="34" charset="-128"/>
                <a:cs typeface="Arial" charset="0"/>
              </a:rPr>
              <a:t>Paviment dels carrers amb prioritat per a vianants  (Rambla d</a:t>
            </a:r>
            <a:r>
              <a:rPr lang="ca-ES" altLang="es-ES" sz="800" b="1">
                <a:solidFill>
                  <a:schemeClr val="bg1"/>
                </a:solidFill>
                <a:ea typeface="ＭＳ Ｐゴシック" pitchFamily="34" charset="-128"/>
                <a:cs typeface="Arial" charset="0"/>
              </a:rPr>
              <a:t>’</a:t>
            </a:r>
            <a:r>
              <a:rPr lang="ca-ES" sz="800" b="1">
                <a:solidFill>
                  <a:schemeClr val="bg1"/>
                </a:solidFill>
                <a:ea typeface="ＭＳ Ｐゴシック" pitchFamily="34" charset="-128"/>
                <a:cs typeface="Arial" charset="0"/>
              </a:rPr>
              <a:t>Antoni Vidal)</a:t>
            </a:r>
          </a:p>
        </p:txBody>
      </p:sp>
      <p:pic>
        <p:nvPicPr>
          <p:cNvPr id="28692" name="Imagen 1" descr="20170601_115823.jpg"/>
          <p:cNvPicPr>
            <a:picLocks noChangeAspect="1"/>
          </p:cNvPicPr>
          <p:nvPr/>
        </p:nvPicPr>
        <p:blipFill>
          <a:blip r:embed="rId4" cstate="print"/>
          <a:srcRect r="13396"/>
          <a:stretch>
            <a:fillRect/>
          </a:stretch>
        </p:blipFill>
        <p:spPr bwMode="auto">
          <a:xfrm>
            <a:off x="4398988" y="3933726"/>
            <a:ext cx="2549525" cy="1655762"/>
          </a:xfrm>
          <a:prstGeom prst="rect">
            <a:avLst/>
          </a:prstGeom>
          <a:noFill/>
          <a:ln w="9525">
            <a:noFill/>
            <a:miter lim="800000"/>
            <a:headEnd/>
            <a:tailEnd/>
          </a:ln>
        </p:spPr>
      </p:pic>
      <p:sp>
        <p:nvSpPr>
          <p:cNvPr id="23" name="Rectangle 22"/>
          <p:cNvSpPr/>
          <p:nvPr/>
        </p:nvSpPr>
        <p:spPr>
          <a:xfrm>
            <a:off x="5191151" y="3717826"/>
            <a:ext cx="2519362" cy="288925"/>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anchor="ctr"/>
          <a:lstStyle/>
          <a:p>
            <a:pPr algn="ctr">
              <a:defRPr/>
            </a:pPr>
            <a:r>
              <a:rPr lang="ca-ES" sz="800" b="1">
                <a:solidFill>
                  <a:schemeClr val="bg1"/>
                </a:solidFill>
                <a:ea typeface="ＭＳ Ｐゴシック" pitchFamily="34" charset="-128"/>
                <a:cs typeface="Arial" charset="0"/>
              </a:rPr>
              <a:t>Pintades i mobiliari en mal estat (C/ de Sant Antoni i C/ de Sant Llorenç)</a:t>
            </a:r>
          </a:p>
        </p:txBody>
      </p:sp>
      <p:pic>
        <p:nvPicPr>
          <p:cNvPr id="28694" name="Imagen 2" descr="20170601_120040.jpg"/>
          <p:cNvPicPr>
            <a:picLocks noChangeAspect="1"/>
          </p:cNvPicPr>
          <p:nvPr/>
        </p:nvPicPr>
        <p:blipFill>
          <a:blip r:embed="rId5" cstate="print"/>
          <a:srcRect l="867" t="14037" r="1802" b="10135"/>
          <a:stretch>
            <a:fillRect/>
          </a:stretch>
        </p:blipFill>
        <p:spPr bwMode="auto">
          <a:xfrm>
            <a:off x="7043763" y="4005163"/>
            <a:ext cx="1133475" cy="1570038"/>
          </a:xfrm>
          <a:prstGeom prst="rect">
            <a:avLst/>
          </a:prstGeom>
          <a:noFill/>
          <a:ln w="9525">
            <a:noFill/>
            <a:miter lim="800000"/>
            <a:headEnd/>
            <a:tailEnd/>
          </a:ln>
        </p:spPr>
      </p:pic>
      <p:sp>
        <p:nvSpPr>
          <p:cNvPr id="28" name="Rectangle arrodonit 15"/>
          <p:cNvSpPr/>
          <p:nvPr/>
        </p:nvSpPr>
        <p:spPr>
          <a:xfrm>
            <a:off x="3492203" y="969963"/>
            <a:ext cx="2503983" cy="287337"/>
          </a:xfrm>
          <a:prstGeom prst="roundRect">
            <a:avLst>
              <a:gd name="adj" fmla="val 713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ca-ES" sz="1400" b="1" dirty="0">
                <a:solidFill>
                  <a:schemeClr val="bg1"/>
                </a:solidFill>
                <a:ea typeface="ＭＳ Ｐゴシック" pitchFamily="34" charset="-128"/>
                <a:cs typeface="Arial" charset="0"/>
              </a:rPr>
              <a:t>U</a:t>
            </a:r>
            <a:r>
              <a:rPr lang="ca-ES" sz="1400" b="1" dirty="0" smtClean="0">
                <a:solidFill>
                  <a:schemeClr val="bg1"/>
                </a:solidFill>
                <a:ea typeface="ＭＳ Ｐゴシック" pitchFamily="34" charset="-128"/>
                <a:cs typeface="Arial" charset="0"/>
              </a:rPr>
              <a:t>rbanisme </a:t>
            </a:r>
            <a:r>
              <a:rPr lang="ca-ES" sz="1400" b="1" dirty="0">
                <a:solidFill>
                  <a:schemeClr val="bg1"/>
                </a:solidFill>
                <a:ea typeface="ＭＳ Ｐゴシック" pitchFamily="34" charset="-128"/>
                <a:cs typeface="Arial" charset="0"/>
              </a:rPr>
              <a:t>comercial</a:t>
            </a:r>
            <a:endParaRPr lang="ca-ES" sz="1400" dirty="0">
              <a:solidFill>
                <a:schemeClr val="bg1"/>
              </a:solidFill>
              <a:ea typeface="ＭＳ Ｐゴシック" pitchFamily="34" charset="-128"/>
              <a:cs typeface="Arial" charset="0"/>
            </a:endParaRPr>
          </a:p>
        </p:txBody>
      </p:sp>
      <p:sp>
        <p:nvSpPr>
          <p:cNvPr id="29" name="Rectangle arrodonit 17"/>
          <p:cNvSpPr/>
          <p:nvPr/>
        </p:nvSpPr>
        <p:spPr>
          <a:xfrm>
            <a:off x="3131840" y="969963"/>
            <a:ext cx="287338" cy="287337"/>
          </a:xfrm>
          <a:prstGeom prst="roundRect">
            <a:avLst>
              <a:gd name="adj" fmla="val 1031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a-ES" sz="1600" b="1" dirty="0">
                <a:solidFill>
                  <a:schemeClr val="bg1"/>
                </a:solidFill>
              </a:rPr>
              <a:t>F</a:t>
            </a:r>
            <a:endParaRPr lang="ca-ES" sz="1200" dirty="0">
              <a:solidFill>
                <a:schemeClr val="bg1"/>
              </a:solidFill>
            </a:endParaRPr>
          </a:p>
        </p:txBody>
      </p:sp>
      <p:sp>
        <p:nvSpPr>
          <p:cNvPr id="27" name="QuadreDeText 47"/>
          <p:cNvSpPr txBox="1">
            <a:spLocks noChangeArrowheads="1"/>
          </p:cNvSpPr>
          <p:nvPr/>
        </p:nvSpPr>
        <p:spPr bwMode="auto">
          <a:xfrm>
            <a:off x="5072063" y="260350"/>
            <a:ext cx="36036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3. El teixit comercial de Sant Feliu de Guíxols </a:t>
            </a:r>
            <a:endParaRPr lang="es-ES" sz="1200" b="1" dirty="0">
              <a:solidFill>
                <a:schemeClr val="tx1">
                  <a:lumMod val="75000"/>
                  <a:lumOff val="25000"/>
                </a:schemeClr>
              </a:solidFill>
            </a:endParaRPr>
          </a:p>
        </p:txBody>
      </p:sp>
      <p:sp>
        <p:nvSpPr>
          <p:cNvPr id="32" name="Rectangle 5"/>
          <p:cNvSpPr/>
          <p:nvPr/>
        </p:nvSpPr>
        <p:spPr>
          <a:xfrm flipV="1">
            <a:off x="5072063" y="574675"/>
            <a:ext cx="3527425"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QuadreDeText 1719"/>
          <p:cNvSpPr txBox="1"/>
          <p:nvPr/>
        </p:nvSpPr>
        <p:spPr>
          <a:xfrm>
            <a:off x="500035" y="1500174"/>
            <a:ext cx="8143932" cy="4143404"/>
          </a:xfrm>
          <a:prstGeom prst="rect">
            <a:avLst/>
          </a:prstGeom>
          <a:solidFill>
            <a:srgbClr val="FFFFFF">
              <a:alpha val="60000"/>
            </a:srgbClr>
          </a:solidFill>
          <a:ln>
            <a:solidFill>
              <a:schemeClr val="tx1">
                <a:lumMod val="50000"/>
                <a:lumOff val="50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itchFamily="34" charset="0"/>
            </a:endParaRPr>
          </a:p>
        </p:txBody>
      </p:sp>
      <p:sp>
        <p:nvSpPr>
          <p:cNvPr id="1720" name="QuadreDeText 1719"/>
          <p:cNvSpPr txBox="1"/>
          <p:nvPr/>
        </p:nvSpPr>
        <p:spPr>
          <a:xfrm>
            <a:off x="714348" y="2286000"/>
            <a:ext cx="2705127" cy="2871192"/>
          </a:xfrm>
          <a:prstGeom prst="rect">
            <a:avLst/>
          </a:prstGeom>
          <a:noFill/>
          <a:ln>
            <a:solidFill>
              <a:schemeClr val="bg1">
                <a:lumMod val="65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itchFamily="34" charset="0"/>
            </a:endParaRPr>
          </a:p>
        </p:txBody>
      </p:sp>
      <p:sp>
        <p:nvSpPr>
          <p:cNvPr id="29700" name="Contenidor de número de diapositiva 3"/>
          <p:cNvSpPr>
            <a:spLocks noGrp="1"/>
          </p:cNvSpPr>
          <p:nvPr>
            <p:ph type="sldNum" sz="quarter" idx="10"/>
          </p:nvPr>
        </p:nvSpPr>
        <p:spPr bwMode="auto">
          <a:noFill/>
          <a:ln>
            <a:miter lim="800000"/>
            <a:headEnd/>
            <a:tailEnd/>
          </a:ln>
        </p:spPr>
        <p:txBody>
          <a:bodyPr/>
          <a:lstStyle/>
          <a:p>
            <a:fld id="{BDEB37A6-5432-40B2-9846-808F313B9A19}" type="slidenum">
              <a:rPr lang="es-ES" smtClean="0">
                <a:latin typeface="Arial" charset="0"/>
                <a:cs typeface="Arial" charset="0"/>
              </a:rPr>
              <a:pPr/>
              <a:t>15</a:t>
            </a:fld>
            <a:endParaRPr lang="es-ES" smtClean="0">
              <a:latin typeface="Arial" charset="0"/>
              <a:cs typeface="Arial" charset="0"/>
            </a:endParaRPr>
          </a:p>
        </p:txBody>
      </p:sp>
      <p:sp>
        <p:nvSpPr>
          <p:cNvPr id="62" name="Rectangle arrodonit 61"/>
          <p:cNvSpPr/>
          <p:nvPr/>
        </p:nvSpPr>
        <p:spPr>
          <a:xfrm>
            <a:off x="971550" y="2555875"/>
            <a:ext cx="2376488" cy="2530475"/>
          </a:xfrm>
          <a:prstGeom prst="roundRect">
            <a:avLst>
              <a:gd name="adj" fmla="val 141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a:spcAft>
                <a:spcPts val="500"/>
              </a:spcAft>
              <a:defRPr/>
            </a:pPr>
            <a:r>
              <a:rPr lang="ca-ES" sz="900" dirty="0">
                <a:solidFill>
                  <a:schemeClr val="tx1"/>
                </a:solidFill>
                <a:ea typeface="ＭＳ Ｐゴシック" pitchFamily="34" charset="-128"/>
                <a:cs typeface="Arial" charset="0"/>
              </a:rPr>
              <a:t>En referència a la </a:t>
            </a:r>
            <a:r>
              <a:rPr lang="ca-ES" sz="900" b="1" dirty="0">
                <a:solidFill>
                  <a:schemeClr val="tx1"/>
                </a:solidFill>
                <a:ea typeface="ＭＳ Ｐゴシック" pitchFamily="34" charset="-128"/>
                <a:cs typeface="Arial" charset="0"/>
              </a:rPr>
              <a:t>senyalització comercial</a:t>
            </a:r>
            <a:r>
              <a:rPr lang="ca-ES" sz="900" dirty="0">
                <a:solidFill>
                  <a:schemeClr val="tx1"/>
                </a:solidFill>
                <a:ea typeface="ＭＳ Ｐゴシック" pitchFamily="34" charset="-128"/>
                <a:cs typeface="Arial" charset="0"/>
              </a:rPr>
              <a:t>: </a:t>
            </a:r>
          </a:p>
          <a:p>
            <a:pPr marL="271463" indent="-184150">
              <a:spcAft>
                <a:spcPts val="500"/>
              </a:spcAft>
              <a:buFont typeface="Wingdings" pitchFamily="2" charset="2"/>
              <a:buChar char="§"/>
              <a:defRPr/>
            </a:pPr>
            <a:r>
              <a:rPr lang="ca-ES" sz="900" dirty="0">
                <a:solidFill>
                  <a:schemeClr val="tx1"/>
                </a:solidFill>
                <a:ea typeface="ＭＳ Ｐゴシック" pitchFamily="34" charset="-128"/>
                <a:cs typeface="Arial" charset="0"/>
              </a:rPr>
              <a:t>El Mercat Municipal disposa de senyalització comercial </a:t>
            </a:r>
            <a:r>
              <a:rPr lang="ca-ES" sz="900" dirty="0" smtClean="0">
                <a:solidFill>
                  <a:schemeClr val="tx1"/>
                </a:solidFill>
                <a:ea typeface="ＭＳ Ｐゴシック" pitchFamily="34" charset="-128"/>
                <a:cs typeface="Arial" charset="0"/>
              </a:rPr>
              <a:t>d</a:t>
            </a:r>
            <a:r>
              <a:rPr lang="ca-ES" altLang="es-ES" sz="900" dirty="0" smtClean="0">
                <a:solidFill>
                  <a:schemeClr val="tx1"/>
                </a:solidFill>
                <a:ea typeface="ＭＳ Ｐゴシック" pitchFamily="34" charset="-128"/>
                <a:cs typeface="Arial" charset="0"/>
              </a:rPr>
              <a:t>’</a:t>
            </a:r>
            <a:r>
              <a:rPr lang="ca-ES" sz="900" dirty="0" smtClean="0">
                <a:solidFill>
                  <a:schemeClr val="tx1"/>
                </a:solidFill>
                <a:ea typeface="ＭＳ Ｐゴシック" pitchFamily="34" charset="-128"/>
                <a:cs typeface="Arial" charset="0"/>
              </a:rPr>
              <a:t>aproximació.</a:t>
            </a:r>
          </a:p>
          <a:p>
            <a:pPr marL="271463" indent="-184150">
              <a:spcAft>
                <a:spcPts val="500"/>
              </a:spcAft>
              <a:buFont typeface="Wingdings" pitchFamily="2" charset="2"/>
              <a:buChar char="§"/>
              <a:defRPr/>
            </a:pPr>
            <a:r>
              <a:rPr lang="ca-ES" sz="900" dirty="0" smtClean="0">
                <a:solidFill>
                  <a:schemeClr val="tx1"/>
                </a:solidFill>
                <a:ea typeface="ＭＳ Ｐゴシック" pitchFamily="34" charset="-128"/>
                <a:cs typeface="Arial" charset="0"/>
              </a:rPr>
              <a:t>El </a:t>
            </a:r>
            <a:r>
              <a:rPr lang="ca-ES" sz="900" dirty="0">
                <a:solidFill>
                  <a:schemeClr val="tx1"/>
                </a:solidFill>
                <a:ea typeface="ＭＳ Ｐゴシック" pitchFamily="34" charset="-128"/>
                <a:cs typeface="Arial" charset="0"/>
              </a:rPr>
              <a:t>conjunt de l</a:t>
            </a:r>
            <a:r>
              <a:rPr lang="ca-ES" altLang="es-ES" sz="900" dirty="0">
                <a:solidFill>
                  <a:schemeClr val="tx1"/>
                </a:solidFill>
                <a:ea typeface="ＭＳ Ｐゴシック" pitchFamily="34" charset="-128"/>
                <a:cs typeface="Arial" charset="0"/>
              </a:rPr>
              <a:t>’</a:t>
            </a:r>
            <a:r>
              <a:rPr lang="ca-ES" sz="900" dirty="0">
                <a:solidFill>
                  <a:schemeClr val="tx1"/>
                </a:solidFill>
                <a:ea typeface="ＭＳ Ｐゴシック" pitchFamily="34" charset="-128"/>
                <a:cs typeface="Arial" charset="0"/>
              </a:rPr>
              <a:t>espai comercial urbà, però, manca d</a:t>
            </a:r>
            <a:r>
              <a:rPr lang="ca-ES" altLang="es-ES" sz="900" dirty="0">
                <a:solidFill>
                  <a:schemeClr val="tx1"/>
                </a:solidFill>
                <a:ea typeface="ＭＳ Ｐゴシック" pitchFamily="34" charset="-128"/>
                <a:cs typeface="Arial" charset="0"/>
              </a:rPr>
              <a:t>’</a:t>
            </a:r>
            <a:r>
              <a:rPr lang="ca-ES" sz="900" dirty="0">
                <a:solidFill>
                  <a:schemeClr val="tx1"/>
                </a:solidFill>
                <a:ea typeface="ＭＳ Ｐゴシック" pitchFamily="34" charset="-128"/>
                <a:cs typeface="Arial" charset="0"/>
              </a:rPr>
              <a:t>aquest tipus de </a:t>
            </a:r>
            <a:r>
              <a:rPr lang="ca-ES" sz="900" dirty="0" err="1">
                <a:solidFill>
                  <a:schemeClr val="tx1"/>
                </a:solidFill>
                <a:ea typeface="ＭＳ Ｐゴシック" pitchFamily="34" charset="-128"/>
                <a:cs typeface="Arial" charset="0"/>
              </a:rPr>
              <a:t>senyalètica</a:t>
            </a:r>
            <a:r>
              <a:rPr lang="ca-ES" sz="900" dirty="0">
                <a:solidFill>
                  <a:schemeClr val="tx1"/>
                </a:solidFill>
                <a:ea typeface="ＭＳ Ｐゴシック" pitchFamily="34" charset="-128"/>
                <a:cs typeface="Arial" charset="0"/>
              </a:rPr>
              <a:t>. Hi ha senyalització de zona de vianants i del centre.  </a:t>
            </a:r>
          </a:p>
          <a:p>
            <a:pPr marL="271463" indent="-184150">
              <a:spcAft>
                <a:spcPts val="500"/>
              </a:spcAft>
              <a:buFont typeface="Wingdings" pitchFamily="2" charset="2"/>
              <a:buChar char="§"/>
              <a:defRPr/>
            </a:pPr>
            <a:r>
              <a:rPr lang="ca-ES" sz="900" dirty="0">
                <a:solidFill>
                  <a:schemeClr val="tx1"/>
                </a:solidFill>
                <a:ea typeface="ＭＳ Ｐゴシック" pitchFamily="34" charset="-128"/>
                <a:cs typeface="Arial" charset="0"/>
              </a:rPr>
              <a:t>No existeixen tòtems amb </a:t>
            </a:r>
            <a:r>
              <a:rPr lang="ca-ES" sz="900" dirty="0" err="1">
                <a:solidFill>
                  <a:schemeClr val="tx1"/>
                </a:solidFill>
                <a:ea typeface="ＭＳ Ｐゴシック" pitchFamily="34" charset="-128"/>
                <a:cs typeface="Arial" charset="0"/>
              </a:rPr>
              <a:t>mapificació</a:t>
            </a:r>
            <a:r>
              <a:rPr lang="ca-ES" sz="900" dirty="0">
                <a:solidFill>
                  <a:schemeClr val="tx1"/>
                </a:solidFill>
                <a:ea typeface="ＭＳ Ｐゴシック" pitchFamily="34" charset="-128"/>
                <a:cs typeface="Arial" charset="0"/>
              </a:rPr>
              <a:t> dels establiments comercials del municipi</a:t>
            </a:r>
            <a:r>
              <a:rPr lang="ca-ES" sz="900" dirty="0" smtClean="0">
                <a:solidFill>
                  <a:schemeClr val="tx1"/>
                </a:solidFill>
                <a:ea typeface="ＭＳ Ｐゴシック" pitchFamily="34" charset="-128"/>
                <a:cs typeface="Arial" charset="0"/>
              </a:rPr>
              <a:t>.</a:t>
            </a:r>
          </a:p>
          <a:p>
            <a:pPr marL="271463" indent="-184150">
              <a:spcAft>
                <a:spcPts val="500"/>
              </a:spcAft>
              <a:buFont typeface="Wingdings" pitchFamily="2" charset="2"/>
              <a:buChar char="§"/>
              <a:defRPr/>
            </a:pPr>
            <a:r>
              <a:rPr lang="ca-ES" sz="900" dirty="0" smtClean="0">
                <a:solidFill>
                  <a:schemeClr val="tx1"/>
                </a:solidFill>
                <a:ea typeface="ＭＳ Ｐゴシック" pitchFamily="34" charset="-128"/>
                <a:cs typeface="Arial" charset="0"/>
              </a:rPr>
              <a:t>No </a:t>
            </a:r>
            <a:r>
              <a:rPr lang="ca-ES" sz="900" dirty="0">
                <a:solidFill>
                  <a:schemeClr val="tx1"/>
                </a:solidFill>
                <a:ea typeface="ＭＳ Ｐゴシック" pitchFamily="34" charset="-128"/>
                <a:cs typeface="Arial" charset="0"/>
              </a:rPr>
              <a:t>hi ha cap tipus de senyalització de la zona comercial de </a:t>
            </a:r>
            <a:r>
              <a:rPr lang="ca-ES" sz="900" dirty="0" err="1">
                <a:solidFill>
                  <a:schemeClr val="tx1"/>
                </a:solidFill>
                <a:ea typeface="ＭＳ Ｐゴシック" pitchFamily="34" charset="-128"/>
                <a:cs typeface="Arial" charset="0"/>
              </a:rPr>
              <a:t>Vilartagues</a:t>
            </a:r>
            <a:r>
              <a:rPr lang="ca-ES" sz="900" dirty="0" smtClean="0">
                <a:solidFill>
                  <a:schemeClr val="tx1"/>
                </a:solidFill>
                <a:ea typeface="ＭＳ Ｐゴシック" pitchFamily="34" charset="-128"/>
                <a:cs typeface="Arial" charset="0"/>
              </a:rPr>
              <a:t>.</a:t>
            </a:r>
            <a:endParaRPr lang="ca-ES" sz="900" dirty="0">
              <a:solidFill>
                <a:schemeClr val="tx1"/>
              </a:solidFill>
              <a:ea typeface="ＭＳ Ｐゴシック" pitchFamily="34" charset="-128"/>
              <a:cs typeface="Arial" charset="0"/>
            </a:endParaRPr>
          </a:p>
        </p:txBody>
      </p:sp>
      <p:sp>
        <p:nvSpPr>
          <p:cNvPr id="29706" name="Rectangle 32"/>
          <p:cNvSpPr>
            <a:spLocks noChangeArrowheads="1"/>
          </p:cNvSpPr>
          <p:nvPr/>
        </p:nvSpPr>
        <p:spPr bwMode="auto">
          <a:xfrm>
            <a:off x="1546225" y="2133600"/>
            <a:ext cx="1225550" cy="306388"/>
          </a:xfrm>
          <a:prstGeom prst="roundRect">
            <a:avLst/>
          </a:prstGeom>
          <a:solidFill>
            <a:schemeClr val="bg1"/>
          </a:solidFill>
          <a:ln w="9525">
            <a:solidFill>
              <a:schemeClr val="bg1">
                <a:lumMod val="65000"/>
              </a:schemeClr>
            </a:solidFill>
            <a:miter lim="800000"/>
            <a:headEnd/>
            <a:tailEnd/>
          </a:ln>
        </p:spPr>
        <p:txBody>
          <a:bodyPr wrap="none">
            <a:spAutoFit/>
          </a:bodyPr>
          <a:lstStyle/>
          <a:p>
            <a:pPr>
              <a:defRPr/>
            </a:pPr>
            <a:r>
              <a:rPr lang="ca-ES" sz="1200" b="1">
                <a:solidFill>
                  <a:srgbClr val="000000"/>
                </a:solidFill>
                <a:cs typeface="Arial" charset="0"/>
              </a:rPr>
              <a:t>Senyalització</a:t>
            </a:r>
            <a:endParaRPr lang="ca-ES" sz="1200">
              <a:solidFill>
                <a:srgbClr val="000000"/>
              </a:solidFill>
              <a:cs typeface="Arial" charset="0"/>
            </a:endParaRPr>
          </a:p>
        </p:txBody>
      </p:sp>
      <p:sp>
        <p:nvSpPr>
          <p:cNvPr id="81" name="Rectangle arrodonit 80"/>
          <p:cNvSpPr/>
          <p:nvPr/>
        </p:nvSpPr>
        <p:spPr>
          <a:xfrm>
            <a:off x="6310313" y="2565400"/>
            <a:ext cx="2078037" cy="2016125"/>
          </a:xfrm>
          <a:prstGeom prst="roundRect">
            <a:avLst>
              <a:gd name="adj" fmla="val 817"/>
            </a:avLst>
          </a:prstGeom>
          <a:solidFill>
            <a:srgbClr val="FFFFFF">
              <a:alpha val="60000"/>
            </a:srgb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54" name="Rectangle arrodonit 80"/>
          <p:cNvSpPr/>
          <p:nvPr/>
        </p:nvSpPr>
        <p:spPr>
          <a:xfrm>
            <a:off x="3922713" y="2563813"/>
            <a:ext cx="2160587" cy="2016125"/>
          </a:xfrm>
          <a:prstGeom prst="roundRect">
            <a:avLst>
              <a:gd name="adj" fmla="val 817"/>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pic>
        <p:nvPicPr>
          <p:cNvPr id="29705" name="Picture 26"/>
          <p:cNvPicPr>
            <a:picLocks noChangeAspect="1" noChangeArrowheads="1"/>
          </p:cNvPicPr>
          <p:nvPr/>
        </p:nvPicPr>
        <p:blipFill>
          <a:blip r:embed="rId2" cstate="print"/>
          <a:srcRect/>
          <a:stretch>
            <a:fillRect/>
          </a:stretch>
        </p:blipFill>
        <p:spPr bwMode="auto">
          <a:xfrm>
            <a:off x="837041" y="2607577"/>
            <a:ext cx="141287" cy="134937"/>
          </a:xfrm>
          <a:prstGeom prst="rect">
            <a:avLst/>
          </a:prstGeom>
          <a:noFill/>
          <a:ln w="9525">
            <a:noFill/>
            <a:miter lim="800000"/>
            <a:headEnd/>
            <a:tailEnd/>
          </a:ln>
        </p:spPr>
      </p:pic>
      <p:sp>
        <p:nvSpPr>
          <p:cNvPr id="2" name="AutoShape 37" descr="https://photos-3.dropbox.com/t/2/AAD_WhUAWBx7H_ud7c-wyZMR9dOkUmGjeR0Q0uS2zuS94w/12/422816604/jpeg/32x32/1/_/1/2/20170309_105756.jpg/EK6sqrIDGNwsIAIoAg/BERJl7yrXRLFCAteqpUxRrMnvYXRaKdf26rFm-KLj04?size=800x600&amp;size_mode=3"/>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29708" name="AutoShape 28" descr="https://photos-1.dropbox.com/t/2/AADv6V6ZunLDP7t04aCTO1Bxyh39lbeftGcMvb4zj3HM0w/12/422816604/jpeg/32x32/1/_/1/2/20170418_144213.jpg/EK6sqrIDGLstIAIoAg/4Ji57pazF_cMjGVROiG07KAa93JxZHBXMqDpMd1b9mk?size=800x600&amp;size_mode=3"/>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27" name="Clau d'obertura 29"/>
          <p:cNvSpPr/>
          <p:nvPr/>
        </p:nvSpPr>
        <p:spPr>
          <a:xfrm>
            <a:off x="3635375" y="2565400"/>
            <a:ext cx="71438" cy="2089150"/>
          </a:xfrm>
          <a:prstGeom prst="leftBrac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a-ES"/>
          </a:p>
        </p:txBody>
      </p:sp>
      <p:pic>
        <p:nvPicPr>
          <p:cNvPr id="29710" name="Imagen 1" descr="20170601_105101.jpg"/>
          <p:cNvPicPr>
            <a:picLocks noChangeAspect="1"/>
          </p:cNvPicPr>
          <p:nvPr/>
        </p:nvPicPr>
        <p:blipFill>
          <a:blip r:embed="rId3" cstate="print"/>
          <a:srcRect r="22591" b="5817"/>
          <a:stretch>
            <a:fillRect/>
          </a:stretch>
        </p:blipFill>
        <p:spPr bwMode="auto">
          <a:xfrm>
            <a:off x="3995738" y="2636838"/>
            <a:ext cx="2006600" cy="1831975"/>
          </a:xfrm>
          <a:prstGeom prst="rect">
            <a:avLst/>
          </a:prstGeom>
          <a:noFill/>
          <a:ln w="9525">
            <a:noFill/>
            <a:miter lim="800000"/>
            <a:headEnd/>
            <a:tailEnd/>
          </a:ln>
        </p:spPr>
      </p:pic>
      <p:sp>
        <p:nvSpPr>
          <p:cNvPr id="55" name="Rectangle 54"/>
          <p:cNvSpPr/>
          <p:nvPr/>
        </p:nvSpPr>
        <p:spPr>
          <a:xfrm>
            <a:off x="4067175" y="2276475"/>
            <a:ext cx="1944688" cy="43021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anchor="ctr"/>
          <a:lstStyle/>
          <a:p>
            <a:pPr algn="ctr">
              <a:defRPr/>
            </a:pPr>
            <a:r>
              <a:rPr lang="ca-ES" sz="800" b="1" dirty="0">
                <a:solidFill>
                  <a:schemeClr val="bg1"/>
                </a:solidFill>
                <a:ea typeface="ＭＳ Ｐゴシック" pitchFamily="34" charset="-128"/>
                <a:cs typeface="Arial" charset="0"/>
              </a:rPr>
              <a:t>Senyalització d</a:t>
            </a:r>
            <a:r>
              <a:rPr lang="ca-ES" altLang="es-ES" sz="800" b="1" dirty="0">
                <a:solidFill>
                  <a:schemeClr val="bg1"/>
                </a:solidFill>
                <a:ea typeface="ＭＳ Ｐゴシック" pitchFamily="34" charset="-128"/>
                <a:cs typeface="Arial" charset="0"/>
              </a:rPr>
              <a:t>’</a:t>
            </a:r>
            <a:r>
              <a:rPr lang="ca-ES" sz="800" b="1" dirty="0">
                <a:solidFill>
                  <a:schemeClr val="bg1"/>
                </a:solidFill>
                <a:ea typeface="ＭＳ Ｐゴシック" pitchFamily="34" charset="-128"/>
                <a:cs typeface="Arial" charset="0"/>
              </a:rPr>
              <a:t>aproximació </a:t>
            </a:r>
            <a:r>
              <a:rPr lang="ca-ES" sz="800" b="1" dirty="0" smtClean="0">
                <a:solidFill>
                  <a:schemeClr val="bg1"/>
                </a:solidFill>
                <a:ea typeface="ＭＳ Ｐゴシック" pitchFamily="34" charset="-128"/>
                <a:cs typeface="Arial" charset="0"/>
              </a:rPr>
              <a:t>a </a:t>
            </a:r>
            <a:r>
              <a:rPr lang="ca-ES" sz="800" b="1" dirty="0">
                <a:solidFill>
                  <a:schemeClr val="bg1"/>
                </a:solidFill>
                <a:ea typeface="ＭＳ Ｐゴシック" pitchFamily="34" charset="-128"/>
                <a:cs typeface="Arial" charset="0"/>
              </a:rPr>
              <a:t>la zona de vianants (Plaça del Monestir)</a:t>
            </a:r>
          </a:p>
        </p:txBody>
      </p:sp>
      <p:pic>
        <p:nvPicPr>
          <p:cNvPr id="29712" name="Imagen 1" descr="20170601_135024.jpg"/>
          <p:cNvPicPr>
            <a:picLocks noChangeAspect="1"/>
          </p:cNvPicPr>
          <p:nvPr/>
        </p:nvPicPr>
        <p:blipFill>
          <a:blip r:embed="rId4" cstate="print"/>
          <a:srcRect l="35309" t="13986" r="18460" b="25804"/>
          <a:stretch>
            <a:fillRect/>
          </a:stretch>
        </p:blipFill>
        <p:spPr bwMode="auto">
          <a:xfrm>
            <a:off x="6443663" y="2641600"/>
            <a:ext cx="1873250" cy="1828800"/>
          </a:xfrm>
          <a:prstGeom prst="rect">
            <a:avLst/>
          </a:prstGeom>
          <a:noFill/>
          <a:ln w="9525">
            <a:noFill/>
            <a:miter lim="800000"/>
            <a:headEnd/>
            <a:tailEnd/>
          </a:ln>
        </p:spPr>
      </p:pic>
      <p:sp>
        <p:nvSpPr>
          <p:cNvPr id="84" name="Rectangle 83"/>
          <p:cNvSpPr/>
          <p:nvPr/>
        </p:nvSpPr>
        <p:spPr>
          <a:xfrm>
            <a:off x="6443663" y="2349500"/>
            <a:ext cx="1800225" cy="358775"/>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anchor="ctr"/>
          <a:lstStyle/>
          <a:p>
            <a:pPr algn="ctr">
              <a:defRPr/>
            </a:pPr>
            <a:endParaRPr lang="ca-ES" sz="800" b="1">
              <a:solidFill>
                <a:schemeClr val="bg1"/>
              </a:solidFill>
              <a:ea typeface="ＭＳ Ｐゴシック" pitchFamily="34" charset="-128"/>
              <a:cs typeface="Arial" charset="0"/>
            </a:endParaRPr>
          </a:p>
          <a:p>
            <a:pPr algn="ctr">
              <a:defRPr/>
            </a:pPr>
            <a:r>
              <a:rPr lang="ca-ES" sz="800" b="1">
                <a:solidFill>
                  <a:schemeClr val="bg1"/>
                </a:solidFill>
                <a:ea typeface="ＭＳ Ｐゴシック" pitchFamily="34" charset="-128"/>
                <a:cs typeface="Arial" charset="0"/>
              </a:rPr>
              <a:t>Senyalització d</a:t>
            </a:r>
            <a:r>
              <a:rPr lang="ca-ES" altLang="es-ES" sz="800" b="1">
                <a:solidFill>
                  <a:schemeClr val="bg1"/>
                </a:solidFill>
                <a:ea typeface="ＭＳ Ｐゴシック" pitchFamily="34" charset="-128"/>
                <a:cs typeface="Arial" charset="0"/>
              </a:rPr>
              <a:t>’</a:t>
            </a:r>
            <a:r>
              <a:rPr lang="ca-ES" sz="800" b="1">
                <a:solidFill>
                  <a:schemeClr val="bg1"/>
                </a:solidFill>
                <a:ea typeface="ＭＳ Ｐゴシック" pitchFamily="34" charset="-128"/>
                <a:cs typeface="Arial" charset="0"/>
              </a:rPr>
              <a:t>aproximació al centre (Carrer del Callao)</a:t>
            </a:r>
          </a:p>
          <a:p>
            <a:pPr algn="ctr">
              <a:defRPr/>
            </a:pPr>
            <a:endParaRPr lang="ca-ES" sz="800" b="1">
              <a:solidFill>
                <a:schemeClr val="bg1"/>
              </a:solidFill>
              <a:ea typeface="ＭＳ Ｐゴシック" pitchFamily="34" charset="-128"/>
              <a:cs typeface="Arial" charset="0"/>
            </a:endParaRPr>
          </a:p>
        </p:txBody>
      </p:sp>
      <p:sp>
        <p:nvSpPr>
          <p:cNvPr id="22" name="Rectangle arrodonit 15"/>
          <p:cNvSpPr/>
          <p:nvPr/>
        </p:nvSpPr>
        <p:spPr>
          <a:xfrm>
            <a:off x="3492203" y="1355713"/>
            <a:ext cx="2503983" cy="287337"/>
          </a:xfrm>
          <a:prstGeom prst="roundRect">
            <a:avLst>
              <a:gd name="adj" fmla="val 713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ca-ES" sz="1400" b="1" dirty="0">
                <a:solidFill>
                  <a:schemeClr val="bg1"/>
                </a:solidFill>
                <a:ea typeface="ＭＳ Ｐゴシック" pitchFamily="34" charset="-128"/>
                <a:cs typeface="Arial" charset="0"/>
              </a:rPr>
              <a:t>U</a:t>
            </a:r>
            <a:r>
              <a:rPr lang="ca-ES" sz="1400" b="1" dirty="0" smtClean="0">
                <a:solidFill>
                  <a:schemeClr val="bg1"/>
                </a:solidFill>
                <a:ea typeface="ＭＳ Ｐゴシック" pitchFamily="34" charset="-128"/>
                <a:cs typeface="Arial" charset="0"/>
              </a:rPr>
              <a:t>rbanisme </a:t>
            </a:r>
            <a:r>
              <a:rPr lang="ca-ES" sz="1400" b="1" dirty="0">
                <a:solidFill>
                  <a:schemeClr val="bg1"/>
                </a:solidFill>
                <a:ea typeface="ＭＳ Ｐゴシック" pitchFamily="34" charset="-128"/>
                <a:cs typeface="Arial" charset="0"/>
              </a:rPr>
              <a:t>comercial</a:t>
            </a:r>
            <a:endParaRPr lang="ca-ES" sz="1400" dirty="0">
              <a:solidFill>
                <a:schemeClr val="bg1"/>
              </a:solidFill>
              <a:ea typeface="ＭＳ Ｐゴシック" pitchFamily="34" charset="-128"/>
              <a:cs typeface="Arial" charset="0"/>
            </a:endParaRPr>
          </a:p>
        </p:txBody>
      </p:sp>
      <p:sp>
        <p:nvSpPr>
          <p:cNvPr id="28" name="Rectangle arrodonit 17"/>
          <p:cNvSpPr/>
          <p:nvPr/>
        </p:nvSpPr>
        <p:spPr>
          <a:xfrm>
            <a:off x="3131840" y="1355713"/>
            <a:ext cx="287338" cy="287337"/>
          </a:xfrm>
          <a:prstGeom prst="roundRect">
            <a:avLst>
              <a:gd name="adj" fmla="val 1031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a-ES" sz="1600" b="1" dirty="0">
                <a:solidFill>
                  <a:schemeClr val="bg1"/>
                </a:solidFill>
              </a:rPr>
              <a:t>F</a:t>
            </a:r>
            <a:endParaRPr lang="ca-ES" sz="1200" dirty="0">
              <a:solidFill>
                <a:schemeClr val="bg1"/>
              </a:solidFill>
            </a:endParaRPr>
          </a:p>
        </p:txBody>
      </p:sp>
      <p:sp>
        <p:nvSpPr>
          <p:cNvPr id="29" name="QuadreDeText 47"/>
          <p:cNvSpPr txBox="1">
            <a:spLocks noChangeArrowheads="1"/>
          </p:cNvSpPr>
          <p:nvPr/>
        </p:nvSpPr>
        <p:spPr bwMode="auto">
          <a:xfrm>
            <a:off x="5072063" y="260350"/>
            <a:ext cx="36036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3. El teixit comercial de Sant Feliu de Guíxols </a:t>
            </a:r>
            <a:endParaRPr lang="es-ES" sz="1200" b="1" dirty="0">
              <a:solidFill>
                <a:schemeClr val="tx1">
                  <a:lumMod val="75000"/>
                  <a:lumOff val="25000"/>
                </a:schemeClr>
              </a:solidFill>
            </a:endParaRPr>
          </a:p>
        </p:txBody>
      </p:sp>
      <p:sp>
        <p:nvSpPr>
          <p:cNvPr id="30" name="Rectangle 5"/>
          <p:cNvSpPr/>
          <p:nvPr/>
        </p:nvSpPr>
        <p:spPr>
          <a:xfrm flipV="1">
            <a:off x="5072063" y="574675"/>
            <a:ext cx="3527425"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QuadreDeText 1719"/>
          <p:cNvSpPr txBox="1"/>
          <p:nvPr/>
        </p:nvSpPr>
        <p:spPr>
          <a:xfrm>
            <a:off x="500035" y="1116013"/>
            <a:ext cx="8143931" cy="4976812"/>
          </a:xfrm>
          <a:prstGeom prst="rect">
            <a:avLst/>
          </a:prstGeom>
          <a:solidFill>
            <a:srgbClr val="FFFFFF">
              <a:alpha val="60000"/>
            </a:srgbClr>
          </a:solidFill>
          <a:ln>
            <a:solidFill>
              <a:schemeClr val="tx1">
                <a:lumMod val="50000"/>
                <a:lumOff val="50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itchFamily="34" charset="0"/>
            </a:endParaRPr>
          </a:p>
        </p:txBody>
      </p:sp>
      <p:sp>
        <p:nvSpPr>
          <p:cNvPr id="30723" name="Contenidor de número de diapositiva 3"/>
          <p:cNvSpPr>
            <a:spLocks noGrp="1"/>
          </p:cNvSpPr>
          <p:nvPr>
            <p:ph type="sldNum" sz="quarter" idx="10"/>
          </p:nvPr>
        </p:nvSpPr>
        <p:spPr bwMode="auto">
          <a:noFill/>
          <a:ln>
            <a:miter lim="800000"/>
            <a:headEnd/>
            <a:tailEnd/>
          </a:ln>
        </p:spPr>
        <p:txBody>
          <a:bodyPr/>
          <a:lstStyle/>
          <a:p>
            <a:fld id="{E1D6029C-5DF3-4B4F-B632-F4CEA0E92BFE}" type="slidenum">
              <a:rPr lang="es-ES" smtClean="0">
                <a:latin typeface="Arial" charset="0"/>
                <a:cs typeface="Arial" charset="0"/>
              </a:rPr>
              <a:pPr/>
              <a:t>16</a:t>
            </a:fld>
            <a:endParaRPr lang="es-ES" smtClean="0">
              <a:latin typeface="Arial" charset="0"/>
              <a:cs typeface="Arial" charset="0"/>
            </a:endParaRPr>
          </a:p>
        </p:txBody>
      </p:sp>
      <p:sp>
        <p:nvSpPr>
          <p:cNvPr id="61" name="QuadreDeText 1719"/>
          <p:cNvSpPr txBox="1"/>
          <p:nvPr/>
        </p:nvSpPr>
        <p:spPr>
          <a:xfrm>
            <a:off x="676275" y="1628775"/>
            <a:ext cx="7824815" cy="4321175"/>
          </a:xfrm>
          <a:prstGeom prst="rect">
            <a:avLst/>
          </a:prstGeom>
          <a:noFill/>
          <a:ln>
            <a:solidFill>
              <a:schemeClr val="bg1">
                <a:lumMod val="65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itchFamily="34" charset="0"/>
            </a:endParaRPr>
          </a:p>
        </p:txBody>
      </p:sp>
      <p:sp>
        <p:nvSpPr>
          <p:cNvPr id="64" name="Rectangle arrodonit 62"/>
          <p:cNvSpPr/>
          <p:nvPr/>
        </p:nvSpPr>
        <p:spPr>
          <a:xfrm>
            <a:off x="899592" y="1916832"/>
            <a:ext cx="2591941" cy="2376488"/>
          </a:xfrm>
          <a:prstGeom prst="roundRect">
            <a:avLst>
              <a:gd name="adj" fmla="val 2283"/>
            </a:avLst>
          </a:prstGeom>
          <a:solidFill>
            <a:srgbClr val="FFFFFF">
              <a:alpha val="60000"/>
            </a:srgbClr>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67" name="Rectangle arrodonit 61"/>
          <p:cNvSpPr/>
          <p:nvPr/>
        </p:nvSpPr>
        <p:spPr>
          <a:xfrm>
            <a:off x="1158589" y="1989857"/>
            <a:ext cx="2341841" cy="1160463"/>
          </a:xfrm>
          <a:prstGeom prst="roundRect">
            <a:avLst>
              <a:gd name="adj" fmla="val 141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a:spcAft>
                <a:spcPts val="700"/>
              </a:spcAft>
              <a:defRPr/>
            </a:pPr>
            <a:r>
              <a:rPr lang="ca-ES" sz="900" dirty="0">
                <a:solidFill>
                  <a:schemeClr val="tx1"/>
                </a:solidFill>
                <a:ea typeface="ＭＳ Ｐゴシック" pitchFamily="34" charset="-128"/>
                <a:cs typeface="Arial" charset="0"/>
              </a:rPr>
              <a:t>L</a:t>
            </a:r>
            <a:r>
              <a:rPr lang="ca-ES" altLang="es-ES" sz="900" dirty="0">
                <a:solidFill>
                  <a:schemeClr val="tx1"/>
                </a:solidFill>
                <a:ea typeface="ＭＳ Ｐゴシック" pitchFamily="34" charset="-128"/>
                <a:cs typeface="Arial" charset="0"/>
              </a:rPr>
              <a:t>’</a:t>
            </a:r>
            <a:r>
              <a:rPr lang="ca-ES" sz="900" dirty="0">
                <a:solidFill>
                  <a:schemeClr val="tx1"/>
                </a:solidFill>
                <a:ea typeface="ＭＳ Ｐゴシック" pitchFamily="34" charset="-128"/>
                <a:cs typeface="Arial" charset="0"/>
              </a:rPr>
              <a:t>espai comercial urbà de </a:t>
            </a:r>
            <a:r>
              <a:rPr lang="ca-ES" sz="900" dirty="0" smtClean="0">
                <a:solidFill>
                  <a:schemeClr val="tx1"/>
                </a:solidFill>
                <a:ea typeface="ＭＳ Ｐゴシック" pitchFamily="34" charset="-128"/>
                <a:cs typeface="Arial" charset="0"/>
              </a:rPr>
              <a:t>Sant Feliu de Guíxols disposa </a:t>
            </a:r>
            <a:r>
              <a:rPr lang="ca-ES" sz="900" dirty="0">
                <a:solidFill>
                  <a:schemeClr val="tx1"/>
                </a:solidFill>
                <a:ea typeface="ＭＳ Ｐゴシック" pitchFamily="34" charset="-128"/>
                <a:cs typeface="Arial" charset="0"/>
              </a:rPr>
              <a:t>de les </a:t>
            </a:r>
            <a:r>
              <a:rPr lang="ca-ES" sz="900" b="1" dirty="0">
                <a:solidFill>
                  <a:schemeClr val="tx1"/>
                </a:solidFill>
                <a:ea typeface="ＭＳ Ｐゴシック" pitchFamily="34" charset="-128"/>
                <a:cs typeface="Arial" charset="0"/>
              </a:rPr>
              <a:t>següents </a:t>
            </a:r>
            <a:r>
              <a:rPr lang="ca-ES" sz="900" b="1" dirty="0" smtClean="0">
                <a:solidFill>
                  <a:schemeClr val="tx1"/>
                </a:solidFill>
                <a:ea typeface="ＭＳ Ｐゴシック" pitchFamily="34" charset="-128"/>
                <a:cs typeface="Arial" charset="0"/>
              </a:rPr>
              <a:t>places o </a:t>
            </a:r>
            <a:r>
              <a:rPr lang="ca-ES" sz="900" b="1" dirty="0">
                <a:solidFill>
                  <a:schemeClr val="tx1"/>
                </a:solidFill>
                <a:ea typeface="ＭＳ Ｐゴシック" pitchFamily="34" charset="-128"/>
                <a:cs typeface="Arial" charset="0"/>
              </a:rPr>
              <a:t>espais verds: </a:t>
            </a:r>
          </a:p>
          <a:p>
            <a:pPr>
              <a:spcAft>
                <a:spcPts val="1000"/>
              </a:spcAft>
              <a:defRPr/>
            </a:pPr>
            <a:r>
              <a:rPr lang="ca-ES" sz="900" dirty="0" smtClean="0">
                <a:solidFill>
                  <a:schemeClr val="tx1"/>
                </a:solidFill>
                <a:ea typeface="ＭＳ Ｐゴシック" pitchFamily="34" charset="-128"/>
                <a:cs typeface="Arial" charset="0"/>
              </a:rPr>
              <a:t>        Plaça </a:t>
            </a:r>
            <a:r>
              <a:rPr lang="ca-ES" sz="900" dirty="0">
                <a:solidFill>
                  <a:schemeClr val="tx1"/>
                </a:solidFill>
                <a:ea typeface="ＭＳ Ｐゴシック" pitchFamily="34" charset="-128"/>
                <a:cs typeface="Arial" charset="0"/>
              </a:rPr>
              <a:t>del Mercat.</a:t>
            </a:r>
          </a:p>
          <a:p>
            <a:pPr>
              <a:spcAft>
                <a:spcPts val="1000"/>
              </a:spcAft>
              <a:defRPr/>
            </a:pPr>
            <a:r>
              <a:rPr lang="ca-ES" sz="900" dirty="0" smtClean="0">
                <a:solidFill>
                  <a:schemeClr val="tx1"/>
                </a:solidFill>
                <a:ea typeface="ＭＳ Ｐゴシック" pitchFamily="34" charset="-128"/>
                <a:cs typeface="Arial" charset="0"/>
              </a:rPr>
              <a:t>        Jardins </a:t>
            </a:r>
            <a:r>
              <a:rPr lang="ca-ES" sz="900" dirty="0">
                <a:solidFill>
                  <a:schemeClr val="tx1"/>
                </a:solidFill>
                <a:ea typeface="ＭＳ Ｐゴシック" pitchFamily="34" charset="-128"/>
                <a:cs typeface="Arial" charset="0"/>
              </a:rPr>
              <a:t>de Juli Garreta.</a:t>
            </a:r>
          </a:p>
          <a:p>
            <a:pPr>
              <a:spcAft>
                <a:spcPts val="1000"/>
              </a:spcAft>
              <a:defRPr/>
            </a:pPr>
            <a:r>
              <a:rPr lang="ca-ES" sz="900" dirty="0" smtClean="0">
                <a:solidFill>
                  <a:schemeClr val="tx1"/>
                </a:solidFill>
                <a:ea typeface="ＭＳ Ｐゴシック" pitchFamily="34" charset="-128"/>
                <a:cs typeface="Arial" charset="0"/>
              </a:rPr>
              <a:t>        Passeig </a:t>
            </a:r>
            <a:r>
              <a:rPr lang="ca-ES" sz="900" dirty="0">
                <a:solidFill>
                  <a:schemeClr val="tx1"/>
                </a:solidFill>
                <a:ea typeface="ＭＳ Ｐゴシック" pitchFamily="34" charset="-128"/>
                <a:cs typeface="Arial" charset="0"/>
              </a:rPr>
              <a:t>del Mar.</a:t>
            </a:r>
          </a:p>
          <a:p>
            <a:pPr>
              <a:spcAft>
                <a:spcPts val="700"/>
              </a:spcAft>
              <a:defRPr/>
            </a:pPr>
            <a:r>
              <a:rPr lang="ca-ES" sz="900" dirty="0">
                <a:solidFill>
                  <a:schemeClr val="tx1"/>
                </a:solidFill>
                <a:ea typeface="ＭＳ Ｐゴシック" pitchFamily="34" charset="-128"/>
                <a:cs typeface="Arial" charset="0"/>
              </a:rPr>
              <a:t>La Plaça del Mercat és la que presenta un major nombre d</a:t>
            </a:r>
            <a:r>
              <a:rPr lang="ca-ES" altLang="es-ES" sz="900" dirty="0">
                <a:solidFill>
                  <a:schemeClr val="tx1"/>
                </a:solidFill>
                <a:ea typeface="ＭＳ Ｐゴシック" pitchFamily="34" charset="-128"/>
                <a:cs typeface="Arial" charset="0"/>
              </a:rPr>
              <a:t>’</a:t>
            </a:r>
            <a:r>
              <a:rPr lang="ca-ES" sz="900" dirty="0">
                <a:solidFill>
                  <a:schemeClr val="tx1"/>
                </a:solidFill>
                <a:ea typeface="ＭＳ Ｐゴシック" pitchFamily="34" charset="-128"/>
                <a:cs typeface="Arial" charset="0"/>
              </a:rPr>
              <a:t>establiments comercials, concretament, de restauració. </a:t>
            </a:r>
          </a:p>
          <a:p>
            <a:pPr>
              <a:spcAft>
                <a:spcPts val="700"/>
              </a:spcAft>
              <a:defRPr/>
            </a:pPr>
            <a:r>
              <a:rPr lang="ca-ES" sz="900" dirty="0">
                <a:solidFill>
                  <a:schemeClr val="tx1"/>
                </a:solidFill>
                <a:ea typeface="ＭＳ Ｐゴシック" pitchFamily="34" charset="-128"/>
                <a:cs typeface="Arial" charset="0"/>
              </a:rPr>
              <a:t>Cal destacar l</a:t>
            </a:r>
            <a:r>
              <a:rPr lang="ca-ES" altLang="es-ES" sz="900" dirty="0">
                <a:solidFill>
                  <a:schemeClr val="tx1"/>
                </a:solidFill>
                <a:ea typeface="ＭＳ Ｐゴシック" pitchFamily="34" charset="-128"/>
                <a:cs typeface="Arial" charset="0"/>
              </a:rPr>
              <a:t>’</a:t>
            </a:r>
            <a:r>
              <a:rPr lang="ca-ES" sz="900" dirty="0">
                <a:solidFill>
                  <a:schemeClr val="tx1"/>
                </a:solidFill>
                <a:ea typeface="ＭＳ Ｐゴシック" pitchFamily="34" charset="-128"/>
                <a:cs typeface="Arial" charset="0"/>
              </a:rPr>
              <a:t>existència d</a:t>
            </a:r>
            <a:r>
              <a:rPr lang="ca-ES" altLang="es-ES" sz="900" dirty="0">
                <a:solidFill>
                  <a:schemeClr val="tx1"/>
                </a:solidFill>
                <a:ea typeface="ＭＳ Ｐゴシック" pitchFamily="34" charset="-128"/>
                <a:cs typeface="Arial" charset="0"/>
              </a:rPr>
              <a:t>’</a:t>
            </a:r>
            <a:r>
              <a:rPr lang="ca-ES" altLang="ja-JP" sz="900" b="1" dirty="0">
                <a:solidFill>
                  <a:schemeClr val="tx1"/>
                </a:solidFill>
                <a:cs typeface="Arial" charset="0"/>
              </a:rPr>
              <a:t>arbrat viari a molts dels carrers </a:t>
            </a:r>
            <a:r>
              <a:rPr lang="ca-ES" altLang="ja-JP" sz="900" dirty="0">
                <a:solidFill>
                  <a:schemeClr val="tx1"/>
                </a:solidFill>
                <a:cs typeface="Arial" charset="0"/>
              </a:rPr>
              <a:t>de l</a:t>
            </a:r>
            <a:r>
              <a:rPr lang="ca-ES" altLang="es-ES" sz="900" dirty="0">
                <a:solidFill>
                  <a:schemeClr val="tx1"/>
                </a:solidFill>
                <a:ea typeface="ＭＳ Ｐゴシック" pitchFamily="34" charset="-128"/>
                <a:cs typeface="Arial" charset="0"/>
              </a:rPr>
              <a:t>’</a:t>
            </a:r>
            <a:r>
              <a:rPr lang="ca-ES" altLang="ja-JP" sz="900" dirty="0">
                <a:solidFill>
                  <a:schemeClr val="tx1"/>
                </a:solidFill>
                <a:cs typeface="Arial" charset="0"/>
              </a:rPr>
              <a:t>espai comercial urbà.   </a:t>
            </a:r>
            <a:endParaRPr lang="ca-ES" sz="900" dirty="0">
              <a:solidFill>
                <a:schemeClr val="tx1"/>
              </a:solidFill>
              <a:ea typeface="ＭＳ Ｐゴシック" pitchFamily="34" charset="-128"/>
              <a:cs typeface="Arial" charset="0"/>
            </a:endParaRPr>
          </a:p>
        </p:txBody>
      </p:sp>
      <p:sp>
        <p:nvSpPr>
          <p:cNvPr id="68" name="Rectangle 32"/>
          <p:cNvSpPr>
            <a:spLocks noChangeArrowheads="1"/>
          </p:cNvSpPr>
          <p:nvPr/>
        </p:nvSpPr>
        <p:spPr bwMode="auto">
          <a:xfrm>
            <a:off x="3276600" y="1412875"/>
            <a:ext cx="2530475" cy="306388"/>
          </a:xfrm>
          <a:prstGeom prst="roundRect">
            <a:avLst/>
          </a:prstGeom>
          <a:solidFill>
            <a:schemeClr val="bg1"/>
          </a:solidFill>
          <a:ln w="9525">
            <a:solidFill>
              <a:schemeClr val="bg1">
                <a:lumMod val="65000"/>
              </a:schemeClr>
            </a:solidFill>
            <a:miter lim="800000"/>
            <a:headEnd/>
            <a:tailEnd/>
          </a:ln>
        </p:spPr>
        <p:txBody>
          <a:bodyPr wrap="none">
            <a:spAutoFit/>
          </a:bodyPr>
          <a:lstStyle/>
          <a:p>
            <a:pPr>
              <a:defRPr/>
            </a:pPr>
            <a:r>
              <a:rPr lang="ca-ES" sz="1200" b="1" dirty="0">
                <a:solidFill>
                  <a:srgbClr val="000000"/>
                </a:solidFill>
                <a:ea typeface="+mn-ea"/>
                <a:cs typeface="Arial" charset="0"/>
              </a:rPr>
              <a:t>Places i espais recreatius/verds</a:t>
            </a:r>
            <a:endParaRPr lang="ca-ES" sz="1200" dirty="0">
              <a:solidFill>
                <a:srgbClr val="000000"/>
              </a:solidFill>
              <a:ea typeface="+mn-ea"/>
              <a:cs typeface="Arial" charset="0"/>
            </a:endParaRPr>
          </a:p>
        </p:txBody>
      </p:sp>
      <p:sp>
        <p:nvSpPr>
          <p:cNvPr id="48" name="Rectangle arrodonit 80"/>
          <p:cNvSpPr/>
          <p:nvPr/>
        </p:nvSpPr>
        <p:spPr>
          <a:xfrm>
            <a:off x="1043608" y="4577556"/>
            <a:ext cx="2447925" cy="1155700"/>
          </a:xfrm>
          <a:prstGeom prst="roundRect">
            <a:avLst>
              <a:gd name="adj" fmla="val 817"/>
            </a:avLst>
          </a:prstGeom>
          <a:solidFill>
            <a:srgbClr val="FFFFFF">
              <a:alpha val="60000"/>
            </a:srgb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36" name="Rectangle 62"/>
          <p:cNvSpPr/>
          <p:nvPr/>
        </p:nvSpPr>
        <p:spPr>
          <a:xfrm>
            <a:off x="5945808" y="2927350"/>
            <a:ext cx="431800" cy="288925"/>
          </a:xfrm>
          <a:prstGeom prst="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grpSp>
        <p:nvGrpSpPr>
          <p:cNvPr id="2" name="Agrupa 241"/>
          <p:cNvGrpSpPr>
            <a:grpSpLocks/>
          </p:cNvGrpSpPr>
          <p:nvPr/>
        </p:nvGrpSpPr>
        <p:grpSpPr bwMode="auto">
          <a:xfrm>
            <a:off x="1219141" y="2482209"/>
            <a:ext cx="263525" cy="261937"/>
            <a:chOff x="5868144" y="3140968"/>
            <a:chExt cx="263214" cy="261610"/>
          </a:xfrm>
        </p:grpSpPr>
        <p:sp>
          <p:nvSpPr>
            <p:cNvPr id="79" name="Oval 181"/>
            <p:cNvSpPr/>
            <p:nvPr/>
          </p:nvSpPr>
          <p:spPr>
            <a:xfrm>
              <a:off x="5915713" y="3186948"/>
              <a:ext cx="144292" cy="144283"/>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80" name="QuadreDeText 182"/>
            <p:cNvSpPr txBox="1"/>
            <p:nvPr/>
          </p:nvSpPr>
          <p:spPr>
            <a:xfrm>
              <a:off x="5868144" y="3140968"/>
              <a:ext cx="263214" cy="261610"/>
            </a:xfrm>
            <a:prstGeom prst="rect">
              <a:avLst/>
            </a:prstGeom>
            <a:noFill/>
          </p:spPr>
          <p:txBody>
            <a:bodyPr wrap="none">
              <a:spAutoFit/>
            </a:bodyPr>
            <a:lstStyle/>
            <a:p>
              <a:pPr>
                <a:defRPr/>
              </a:pPr>
              <a:r>
                <a:rPr lang="ca-ES" sz="1050" b="1" dirty="0">
                  <a:ea typeface="+mn-ea"/>
                  <a:cs typeface="Arial" charset="0"/>
                </a:rPr>
                <a:t>1</a:t>
              </a:r>
            </a:p>
          </p:txBody>
        </p:sp>
      </p:grpSp>
      <p:grpSp>
        <p:nvGrpSpPr>
          <p:cNvPr id="3" name="Agrupa 241"/>
          <p:cNvGrpSpPr>
            <a:grpSpLocks/>
          </p:cNvGrpSpPr>
          <p:nvPr/>
        </p:nvGrpSpPr>
        <p:grpSpPr bwMode="auto">
          <a:xfrm>
            <a:off x="1219141" y="2743920"/>
            <a:ext cx="260350" cy="254000"/>
            <a:chOff x="5868144" y="3140968"/>
            <a:chExt cx="259246" cy="253598"/>
          </a:xfrm>
        </p:grpSpPr>
        <p:sp>
          <p:nvSpPr>
            <p:cNvPr id="82" name="Oval 181"/>
            <p:cNvSpPr/>
            <p:nvPr/>
          </p:nvSpPr>
          <p:spPr>
            <a:xfrm>
              <a:off x="5915567" y="3186932"/>
              <a:ext cx="143849" cy="144234"/>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83" name="QuadreDeText 182"/>
            <p:cNvSpPr txBox="1"/>
            <p:nvPr/>
          </p:nvSpPr>
          <p:spPr>
            <a:xfrm>
              <a:off x="5868144" y="3140968"/>
              <a:ext cx="259246" cy="253598"/>
            </a:xfrm>
            <a:prstGeom prst="rect">
              <a:avLst/>
            </a:prstGeom>
            <a:noFill/>
          </p:spPr>
          <p:txBody>
            <a:bodyPr wrap="none">
              <a:spAutoFit/>
            </a:bodyPr>
            <a:lstStyle/>
            <a:p>
              <a:pPr>
                <a:defRPr/>
              </a:pPr>
              <a:r>
                <a:rPr lang="ca-ES" sz="1050" b="1" dirty="0">
                  <a:ea typeface="+mn-ea"/>
                  <a:cs typeface="Arial" charset="0"/>
                </a:rPr>
                <a:t>2</a:t>
              </a:r>
            </a:p>
          </p:txBody>
        </p:sp>
      </p:grpSp>
      <p:pic>
        <p:nvPicPr>
          <p:cNvPr id="30732" name="Imagen 1" descr="Captura de pantalla 2017-07-05 a las 12.11.14.png"/>
          <p:cNvPicPr>
            <a:picLocks noChangeAspect="1"/>
          </p:cNvPicPr>
          <p:nvPr/>
        </p:nvPicPr>
        <p:blipFill>
          <a:blip r:embed="rId2" cstate="print"/>
          <a:srcRect l="26544" t="49780" r="19511" b="-2"/>
          <a:stretch>
            <a:fillRect/>
          </a:stretch>
        </p:blipFill>
        <p:spPr bwMode="auto">
          <a:xfrm>
            <a:off x="3635995" y="2297113"/>
            <a:ext cx="4502150" cy="2881312"/>
          </a:xfrm>
          <a:prstGeom prst="rect">
            <a:avLst/>
          </a:prstGeom>
          <a:noFill/>
          <a:ln w="9525">
            <a:noFill/>
            <a:miter lim="800000"/>
            <a:headEnd/>
            <a:tailEnd/>
          </a:ln>
        </p:spPr>
      </p:pic>
      <p:sp>
        <p:nvSpPr>
          <p:cNvPr id="115" name="Forma libre 114"/>
          <p:cNvSpPr>
            <a:spLocks/>
          </p:cNvSpPr>
          <p:nvPr/>
        </p:nvSpPr>
        <p:spPr bwMode="auto">
          <a:xfrm>
            <a:off x="4555158" y="2730500"/>
            <a:ext cx="2463800" cy="2305050"/>
          </a:xfrm>
          <a:custGeom>
            <a:avLst/>
            <a:gdLst>
              <a:gd name="T0" fmla="*/ 507622 w 1508404"/>
              <a:gd name="T1" fmla="*/ 2270998 h 1411463"/>
              <a:gd name="T2" fmla="*/ 2404734 w 1508404"/>
              <a:gd name="T3" fmla="*/ 886105 h 1411463"/>
              <a:gd name="T4" fmla="*/ 1807373 w 1508404"/>
              <a:gd name="T5" fmla="*/ 36 h 1411463"/>
              <a:gd name="T6" fmla="*/ 41552 w 1508404"/>
              <a:gd name="T7" fmla="*/ 853288 h 1411463"/>
              <a:gd name="T8" fmla="*/ 520752 w 1508404"/>
              <a:gd name="T9" fmla="*/ 1522761 h 1411463"/>
              <a:gd name="T10" fmla="*/ 94066 w 1508404"/>
              <a:gd name="T11" fmla="*/ 1850936 h 1411463"/>
              <a:gd name="T12" fmla="*/ 507622 w 1508404"/>
              <a:gd name="T13" fmla="*/ 2270998 h 14114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8404" h="1411463">
                <a:moveTo>
                  <a:pt x="310780" y="1390612"/>
                </a:moveTo>
                <a:cubicBezTo>
                  <a:pt x="546555" y="1292145"/>
                  <a:pt x="1339618" y="774358"/>
                  <a:pt x="1472242" y="542593"/>
                </a:cubicBezTo>
                <a:cubicBezTo>
                  <a:pt x="1604866" y="310828"/>
                  <a:pt x="1347656" y="3371"/>
                  <a:pt x="1106522" y="22"/>
                </a:cubicBezTo>
                <a:cubicBezTo>
                  <a:pt x="865388" y="-3327"/>
                  <a:pt x="156723" y="367095"/>
                  <a:pt x="25439" y="522498"/>
                </a:cubicBezTo>
                <a:cubicBezTo>
                  <a:pt x="-105845" y="677901"/>
                  <a:pt x="313460" y="830624"/>
                  <a:pt x="318818" y="932440"/>
                </a:cubicBezTo>
                <a:cubicBezTo>
                  <a:pt x="324177" y="1034256"/>
                  <a:pt x="57590" y="1055691"/>
                  <a:pt x="57590" y="1133393"/>
                </a:cubicBezTo>
                <a:cubicBezTo>
                  <a:pt x="57590" y="1211095"/>
                  <a:pt x="75005" y="1489079"/>
                  <a:pt x="310780" y="1390612"/>
                </a:cubicBezTo>
                <a:close/>
              </a:path>
            </a:pathLst>
          </a:custGeom>
          <a:solidFill>
            <a:srgbClr val="FFC000">
              <a:alpha val="34901"/>
            </a:srgbClr>
          </a:solidFill>
          <a:ln w="9525" cap="flat" cmpd="sng">
            <a:solidFill>
              <a:schemeClr val="tx1"/>
            </a:solidFill>
            <a:prstDash val="sysDash"/>
            <a:round/>
            <a:headEnd/>
            <a:tailEnd/>
          </a:ln>
          <a:effectLst>
            <a:outerShdw dist="23000" dir="5400000" rotWithShape="0">
              <a:srgbClr val="000000">
                <a:alpha val="34999"/>
              </a:srgbClr>
            </a:outerShdw>
          </a:effectLst>
        </p:spPr>
        <p:txBody>
          <a:bodyPr anchor="ctr"/>
          <a:lstStyle/>
          <a:p>
            <a:pPr>
              <a:defRPr/>
            </a:pPr>
            <a:endParaRPr lang="ca-ES"/>
          </a:p>
        </p:txBody>
      </p:sp>
      <p:grpSp>
        <p:nvGrpSpPr>
          <p:cNvPr id="4" name="Agrupa 241"/>
          <p:cNvGrpSpPr>
            <a:grpSpLocks/>
          </p:cNvGrpSpPr>
          <p:nvPr/>
        </p:nvGrpSpPr>
        <p:grpSpPr bwMode="auto">
          <a:xfrm>
            <a:off x="5012358" y="4556125"/>
            <a:ext cx="263525" cy="261938"/>
            <a:chOff x="5868144" y="3140968"/>
            <a:chExt cx="263214" cy="261610"/>
          </a:xfrm>
        </p:grpSpPr>
        <p:sp>
          <p:nvSpPr>
            <p:cNvPr id="120" name="Oval 181"/>
            <p:cNvSpPr/>
            <p:nvPr/>
          </p:nvSpPr>
          <p:spPr>
            <a:xfrm>
              <a:off x="5915713" y="3186948"/>
              <a:ext cx="144292" cy="144281"/>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121" name="QuadreDeText 182"/>
            <p:cNvSpPr txBox="1"/>
            <p:nvPr/>
          </p:nvSpPr>
          <p:spPr>
            <a:xfrm>
              <a:off x="5868144" y="3140968"/>
              <a:ext cx="263214" cy="261610"/>
            </a:xfrm>
            <a:prstGeom prst="rect">
              <a:avLst/>
            </a:prstGeom>
            <a:noFill/>
          </p:spPr>
          <p:txBody>
            <a:bodyPr wrap="none">
              <a:spAutoFit/>
            </a:bodyPr>
            <a:lstStyle/>
            <a:p>
              <a:pPr>
                <a:defRPr/>
              </a:pPr>
              <a:r>
                <a:rPr lang="ca-ES" sz="1050" b="1" dirty="0">
                  <a:ea typeface="+mn-ea"/>
                  <a:cs typeface="Arial" charset="0"/>
                </a:rPr>
                <a:t>1</a:t>
              </a:r>
            </a:p>
          </p:txBody>
        </p:sp>
      </p:grpSp>
      <p:grpSp>
        <p:nvGrpSpPr>
          <p:cNvPr id="5" name="Agrupa 210"/>
          <p:cNvGrpSpPr>
            <a:grpSpLocks/>
          </p:cNvGrpSpPr>
          <p:nvPr/>
        </p:nvGrpSpPr>
        <p:grpSpPr bwMode="auto">
          <a:xfrm>
            <a:off x="7057058" y="4060825"/>
            <a:ext cx="260350" cy="254000"/>
            <a:chOff x="2588974" y="871518"/>
            <a:chExt cx="259698" cy="254977"/>
          </a:xfrm>
        </p:grpSpPr>
        <p:sp>
          <p:nvSpPr>
            <p:cNvPr id="132" name="Oval 211"/>
            <p:cNvSpPr/>
            <p:nvPr/>
          </p:nvSpPr>
          <p:spPr>
            <a:xfrm>
              <a:off x="2636480" y="917733"/>
              <a:ext cx="144100" cy="143425"/>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133" name="QuadreDeText 212"/>
            <p:cNvSpPr txBox="1"/>
            <p:nvPr/>
          </p:nvSpPr>
          <p:spPr>
            <a:xfrm>
              <a:off x="2588974" y="871518"/>
              <a:ext cx="259698" cy="254977"/>
            </a:xfrm>
            <a:prstGeom prst="rect">
              <a:avLst/>
            </a:prstGeom>
            <a:noFill/>
          </p:spPr>
          <p:txBody>
            <a:bodyPr wrap="none">
              <a:spAutoFit/>
            </a:bodyPr>
            <a:lstStyle/>
            <a:p>
              <a:pPr>
                <a:defRPr/>
              </a:pPr>
              <a:r>
                <a:rPr lang="ca-ES" sz="1050" b="1" dirty="0">
                  <a:ea typeface="+mn-ea"/>
                  <a:cs typeface="Arial" charset="0"/>
                </a:rPr>
                <a:t>2</a:t>
              </a:r>
            </a:p>
          </p:txBody>
        </p:sp>
      </p:grpSp>
      <p:grpSp>
        <p:nvGrpSpPr>
          <p:cNvPr id="6" name="Agrupa 241"/>
          <p:cNvGrpSpPr>
            <a:grpSpLocks/>
          </p:cNvGrpSpPr>
          <p:nvPr/>
        </p:nvGrpSpPr>
        <p:grpSpPr bwMode="auto">
          <a:xfrm>
            <a:off x="5731495" y="4421188"/>
            <a:ext cx="258763" cy="254000"/>
            <a:chOff x="5868144" y="3140968"/>
            <a:chExt cx="260038" cy="253514"/>
          </a:xfrm>
        </p:grpSpPr>
        <p:sp>
          <p:nvSpPr>
            <p:cNvPr id="138" name="Oval 181"/>
            <p:cNvSpPr/>
            <p:nvPr/>
          </p:nvSpPr>
          <p:spPr>
            <a:xfrm>
              <a:off x="5916004" y="3186917"/>
              <a:ext cx="145175" cy="144187"/>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139" name="QuadreDeText 182"/>
            <p:cNvSpPr txBox="1"/>
            <p:nvPr/>
          </p:nvSpPr>
          <p:spPr>
            <a:xfrm>
              <a:off x="5868144" y="3140968"/>
              <a:ext cx="260038" cy="253514"/>
            </a:xfrm>
            <a:prstGeom prst="rect">
              <a:avLst/>
            </a:prstGeom>
            <a:noFill/>
          </p:spPr>
          <p:txBody>
            <a:bodyPr wrap="none">
              <a:spAutoFit/>
            </a:bodyPr>
            <a:lstStyle/>
            <a:p>
              <a:pPr>
                <a:defRPr/>
              </a:pPr>
              <a:r>
                <a:rPr lang="ca-ES" sz="1050" b="1" dirty="0">
                  <a:ea typeface="+mn-ea"/>
                  <a:cs typeface="Arial" charset="0"/>
                </a:rPr>
                <a:t>3</a:t>
              </a:r>
            </a:p>
          </p:txBody>
        </p:sp>
      </p:grpSp>
      <p:sp>
        <p:nvSpPr>
          <p:cNvPr id="30737" name="TextBox 43"/>
          <p:cNvSpPr txBox="1">
            <a:spLocks noChangeArrowheads="1"/>
          </p:cNvSpPr>
          <p:nvPr/>
        </p:nvSpPr>
        <p:spPr bwMode="auto">
          <a:xfrm rot="-2075440">
            <a:off x="5358433" y="4144963"/>
            <a:ext cx="1331912" cy="246062"/>
          </a:xfrm>
          <a:prstGeom prst="rect">
            <a:avLst/>
          </a:prstGeom>
          <a:noFill/>
          <a:ln w="9525">
            <a:noFill/>
            <a:miter lim="800000"/>
            <a:headEnd/>
            <a:tailEnd/>
          </a:ln>
        </p:spPr>
        <p:txBody>
          <a:bodyPr>
            <a:spAutoFit/>
          </a:bodyPr>
          <a:lstStyle/>
          <a:p>
            <a:pPr algn="ctr"/>
            <a:r>
              <a:rPr lang="ca-ES" sz="1000" b="1"/>
              <a:t>Passeig del Mar</a:t>
            </a:r>
          </a:p>
        </p:txBody>
      </p:sp>
      <p:sp>
        <p:nvSpPr>
          <p:cNvPr id="30738" name="TextBox 43"/>
          <p:cNvSpPr txBox="1">
            <a:spLocks noChangeArrowheads="1"/>
          </p:cNvSpPr>
          <p:nvPr/>
        </p:nvSpPr>
        <p:spPr bwMode="auto">
          <a:xfrm rot="-2075440">
            <a:off x="5755308" y="3279775"/>
            <a:ext cx="1331912" cy="246063"/>
          </a:xfrm>
          <a:prstGeom prst="rect">
            <a:avLst/>
          </a:prstGeom>
          <a:noFill/>
          <a:ln w="9525">
            <a:noFill/>
            <a:miter lim="800000"/>
            <a:headEnd/>
            <a:tailEnd/>
          </a:ln>
        </p:spPr>
        <p:txBody>
          <a:bodyPr>
            <a:spAutoFit/>
          </a:bodyPr>
          <a:lstStyle/>
          <a:p>
            <a:pPr algn="ctr"/>
            <a:r>
              <a:rPr lang="ca-ES" sz="1000" b="1"/>
              <a:t>C/ Major</a:t>
            </a:r>
          </a:p>
        </p:txBody>
      </p:sp>
      <p:sp>
        <p:nvSpPr>
          <p:cNvPr id="30739" name="TextBox 43"/>
          <p:cNvSpPr txBox="1">
            <a:spLocks noChangeArrowheads="1"/>
          </p:cNvSpPr>
          <p:nvPr/>
        </p:nvSpPr>
        <p:spPr bwMode="auto">
          <a:xfrm rot="-2075440">
            <a:off x="5353670" y="3011488"/>
            <a:ext cx="1597025" cy="247650"/>
          </a:xfrm>
          <a:prstGeom prst="rect">
            <a:avLst/>
          </a:prstGeom>
          <a:noFill/>
          <a:ln w="9525">
            <a:noFill/>
            <a:miter lim="800000"/>
            <a:headEnd/>
            <a:tailEnd/>
          </a:ln>
        </p:spPr>
        <p:txBody>
          <a:bodyPr>
            <a:spAutoFit/>
          </a:bodyPr>
          <a:lstStyle/>
          <a:p>
            <a:pPr algn="ctr"/>
            <a:r>
              <a:rPr lang="ca-ES" sz="1000" b="1"/>
              <a:t>C/ de Mn. J. Verdaguer</a:t>
            </a:r>
          </a:p>
        </p:txBody>
      </p:sp>
      <p:sp>
        <p:nvSpPr>
          <p:cNvPr id="30740" name="TextBox 43"/>
          <p:cNvSpPr txBox="1">
            <a:spLocks noChangeArrowheads="1"/>
          </p:cNvSpPr>
          <p:nvPr/>
        </p:nvSpPr>
        <p:spPr bwMode="auto">
          <a:xfrm rot="-2075440">
            <a:off x="4380533" y="4383088"/>
            <a:ext cx="1331912" cy="246062"/>
          </a:xfrm>
          <a:prstGeom prst="rect">
            <a:avLst/>
          </a:prstGeom>
          <a:noFill/>
          <a:ln w="9525">
            <a:noFill/>
            <a:miter lim="800000"/>
            <a:headEnd/>
            <a:tailEnd/>
          </a:ln>
        </p:spPr>
        <p:txBody>
          <a:bodyPr>
            <a:spAutoFit/>
          </a:bodyPr>
          <a:lstStyle/>
          <a:p>
            <a:pPr algn="ctr"/>
            <a:r>
              <a:rPr lang="ca-ES" sz="1000" b="1"/>
              <a:t>Pl. Del Mercat</a:t>
            </a:r>
          </a:p>
        </p:txBody>
      </p:sp>
      <p:sp>
        <p:nvSpPr>
          <p:cNvPr id="37" name="Rectangle 87"/>
          <p:cNvSpPr/>
          <p:nvPr/>
        </p:nvSpPr>
        <p:spPr>
          <a:xfrm>
            <a:off x="6955458" y="4891088"/>
            <a:ext cx="1154112" cy="287337"/>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43200" anchor="ctr"/>
          <a:lstStyle/>
          <a:p>
            <a:pPr marL="180975">
              <a:spcAft>
                <a:spcPts val="500"/>
              </a:spcAft>
              <a:tabLst>
                <a:tab pos="180975" algn="l"/>
              </a:tabLst>
              <a:defRPr/>
            </a:pPr>
            <a:r>
              <a:rPr lang="ca-ES" sz="700">
                <a:solidFill>
                  <a:schemeClr val="tx1"/>
                </a:solidFill>
                <a:ea typeface="ＭＳ Ｐゴシック" pitchFamily="34" charset="-128"/>
                <a:cs typeface="Arial" charset="0"/>
              </a:rPr>
              <a:t>Delimitació de l</a:t>
            </a:r>
            <a:r>
              <a:rPr lang="ca-ES" altLang="es-ES" sz="700">
                <a:solidFill>
                  <a:schemeClr val="tx1"/>
                </a:solidFill>
                <a:ea typeface="ＭＳ Ｐゴシック" pitchFamily="34" charset="-128"/>
                <a:cs typeface="Arial" charset="0"/>
              </a:rPr>
              <a:t>’</a:t>
            </a:r>
            <a:r>
              <a:rPr lang="ca-ES" sz="700">
                <a:solidFill>
                  <a:schemeClr val="tx1"/>
                </a:solidFill>
                <a:ea typeface="ＭＳ Ｐゴシック" pitchFamily="34" charset="-128"/>
                <a:cs typeface="Arial" charset="0"/>
              </a:rPr>
              <a:t>espai comercial urbà</a:t>
            </a:r>
          </a:p>
        </p:txBody>
      </p:sp>
      <p:sp>
        <p:nvSpPr>
          <p:cNvPr id="38" name="Rectangle 88"/>
          <p:cNvSpPr/>
          <p:nvPr/>
        </p:nvSpPr>
        <p:spPr bwMode="auto">
          <a:xfrm>
            <a:off x="7028483" y="4962525"/>
            <a:ext cx="71437" cy="144463"/>
          </a:xfrm>
          <a:prstGeom prst="rect">
            <a:avLst/>
          </a:prstGeom>
          <a:solidFill>
            <a:srgbClr val="FFC000">
              <a:alpha val="25098"/>
            </a:srgb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grpSp>
        <p:nvGrpSpPr>
          <p:cNvPr id="7" name="Agrupa 241"/>
          <p:cNvGrpSpPr>
            <a:grpSpLocks/>
          </p:cNvGrpSpPr>
          <p:nvPr/>
        </p:nvGrpSpPr>
        <p:grpSpPr bwMode="auto">
          <a:xfrm>
            <a:off x="1220728" y="3009485"/>
            <a:ext cx="258763" cy="254000"/>
            <a:chOff x="5868144" y="3140968"/>
            <a:chExt cx="258452" cy="253514"/>
          </a:xfrm>
        </p:grpSpPr>
        <p:sp>
          <p:nvSpPr>
            <p:cNvPr id="145" name="Oval 181"/>
            <p:cNvSpPr/>
            <p:nvPr/>
          </p:nvSpPr>
          <p:spPr>
            <a:xfrm>
              <a:off x="5915712" y="3186918"/>
              <a:ext cx="144289" cy="144186"/>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146" name="QuadreDeText 182"/>
            <p:cNvSpPr txBox="1"/>
            <p:nvPr/>
          </p:nvSpPr>
          <p:spPr>
            <a:xfrm>
              <a:off x="5868144" y="3140968"/>
              <a:ext cx="258452" cy="253514"/>
            </a:xfrm>
            <a:prstGeom prst="rect">
              <a:avLst/>
            </a:prstGeom>
            <a:noFill/>
          </p:spPr>
          <p:txBody>
            <a:bodyPr wrap="none">
              <a:spAutoFit/>
            </a:bodyPr>
            <a:lstStyle/>
            <a:p>
              <a:pPr>
                <a:defRPr/>
              </a:pPr>
              <a:r>
                <a:rPr lang="ca-ES" sz="1050" b="1" dirty="0">
                  <a:ea typeface="+mn-ea"/>
                  <a:cs typeface="Arial" charset="0"/>
                </a:rPr>
                <a:t>3</a:t>
              </a:r>
            </a:p>
          </p:txBody>
        </p:sp>
      </p:grpSp>
      <p:sp>
        <p:nvSpPr>
          <p:cNvPr id="30744" name="Rectangle 30"/>
          <p:cNvSpPr>
            <a:spLocks noChangeArrowheads="1"/>
          </p:cNvSpPr>
          <p:nvPr/>
        </p:nvSpPr>
        <p:spPr bwMode="auto">
          <a:xfrm>
            <a:off x="3635995" y="5229200"/>
            <a:ext cx="4464050" cy="338137"/>
          </a:xfrm>
          <a:prstGeom prst="rect">
            <a:avLst/>
          </a:prstGeom>
          <a:noFill/>
          <a:ln w="9525">
            <a:noFill/>
            <a:miter lim="800000"/>
            <a:headEnd/>
            <a:tailEnd/>
          </a:ln>
        </p:spPr>
        <p:txBody>
          <a:bodyPr>
            <a:spAutoFit/>
          </a:bodyPr>
          <a:lstStyle/>
          <a:p>
            <a:pPr algn="ctr"/>
            <a:r>
              <a:rPr lang="ca-ES" sz="800" dirty="0"/>
              <a:t>Mapa 4. </a:t>
            </a:r>
            <a:r>
              <a:rPr lang="ca-ES" sz="800" dirty="0" smtClean="0"/>
              <a:t>Localització de les principals places i espais verds del barri del Centre.</a:t>
            </a:r>
          </a:p>
          <a:p>
            <a:pPr algn="ctr"/>
            <a:r>
              <a:rPr lang="ca-ES" sz="800" dirty="0" smtClean="0"/>
              <a:t>Font</a:t>
            </a:r>
            <a:r>
              <a:rPr lang="ca-ES" sz="800" dirty="0"/>
              <a:t>: Elaboració pròpia a partir </a:t>
            </a:r>
            <a:r>
              <a:rPr lang="ca-ES" sz="800" dirty="0" err="1" smtClean="0"/>
              <a:t>d</a:t>
            </a:r>
            <a:r>
              <a:rPr lang="ca-ES" altLang="es-ES" sz="800" dirty="0" err="1" smtClean="0"/>
              <a:t>’</a:t>
            </a:r>
            <a:r>
              <a:rPr lang="ca-ES" sz="800" dirty="0" err="1" smtClean="0"/>
              <a:t>Arcgis</a:t>
            </a:r>
            <a:r>
              <a:rPr lang="ca-ES" sz="800" dirty="0" smtClean="0"/>
              <a:t>, 2017.</a:t>
            </a:r>
            <a:endParaRPr lang="ca-ES" sz="800" dirty="0"/>
          </a:p>
        </p:txBody>
      </p:sp>
      <p:pic>
        <p:nvPicPr>
          <p:cNvPr id="30745" name="Imagen 1" descr="20170601_125854.jpg"/>
          <p:cNvPicPr>
            <a:picLocks noChangeAspect="1"/>
          </p:cNvPicPr>
          <p:nvPr/>
        </p:nvPicPr>
        <p:blipFill>
          <a:blip r:embed="rId3" cstate="print"/>
          <a:srcRect l="456" t="20651" r="-456" b="19325"/>
          <a:stretch>
            <a:fillRect/>
          </a:stretch>
        </p:blipFill>
        <p:spPr bwMode="auto">
          <a:xfrm>
            <a:off x="1115045" y="4648993"/>
            <a:ext cx="2305050" cy="1038225"/>
          </a:xfrm>
          <a:prstGeom prst="rect">
            <a:avLst/>
          </a:prstGeom>
          <a:noFill/>
          <a:ln w="9525">
            <a:noFill/>
            <a:miter lim="800000"/>
            <a:headEnd/>
            <a:tailEnd/>
          </a:ln>
        </p:spPr>
      </p:pic>
      <p:sp>
        <p:nvSpPr>
          <p:cNvPr id="49" name="Rectangle 48"/>
          <p:cNvSpPr/>
          <p:nvPr/>
        </p:nvSpPr>
        <p:spPr>
          <a:xfrm>
            <a:off x="1691308" y="4471193"/>
            <a:ext cx="1079500" cy="1778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anchor="ctr"/>
          <a:lstStyle/>
          <a:p>
            <a:pPr algn="ctr">
              <a:defRPr/>
            </a:pPr>
            <a:r>
              <a:rPr lang="ca-ES" sz="800" b="1" dirty="0">
                <a:solidFill>
                  <a:schemeClr val="bg1"/>
                </a:solidFill>
                <a:ea typeface="ＭＳ Ｐゴシック" charset="0"/>
                <a:cs typeface="Arial" charset="0"/>
              </a:rPr>
              <a:t>Passeig del Mar</a:t>
            </a:r>
          </a:p>
        </p:txBody>
      </p:sp>
      <p:sp>
        <p:nvSpPr>
          <p:cNvPr id="43" name="Rectangle arrodonit 15"/>
          <p:cNvSpPr/>
          <p:nvPr/>
        </p:nvSpPr>
        <p:spPr>
          <a:xfrm>
            <a:off x="3492203" y="969963"/>
            <a:ext cx="2503983" cy="287337"/>
          </a:xfrm>
          <a:prstGeom prst="roundRect">
            <a:avLst>
              <a:gd name="adj" fmla="val 713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ca-ES" sz="1400" b="1" dirty="0">
                <a:solidFill>
                  <a:schemeClr val="bg1"/>
                </a:solidFill>
                <a:ea typeface="ＭＳ Ｐゴシック" pitchFamily="34" charset="-128"/>
                <a:cs typeface="Arial" charset="0"/>
              </a:rPr>
              <a:t>U</a:t>
            </a:r>
            <a:r>
              <a:rPr lang="ca-ES" sz="1400" b="1" dirty="0" smtClean="0">
                <a:solidFill>
                  <a:schemeClr val="bg1"/>
                </a:solidFill>
                <a:ea typeface="ＭＳ Ｐゴシック" pitchFamily="34" charset="-128"/>
                <a:cs typeface="Arial" charset="0"/>
              </a:rPr>
              <a:t>rbanisme </a:t>
            </a:r>
            <a:r>
              <a:rPr lang="ca-ES" sz="1400" b="1" dirty="0">
                <a:solidFill>
                  <a:schemeClr val="bg1"/>
                </a:solidFill>
                <a:ea typeface="ＭＳ Ｐゴシック" pitchFamily="34" charset="-128"/>
                <a:cs typeface="Arial" charset="0"/>
              </a:rPr>
              <a:t>comercial</a:t>
            </a:r>
            <a:endParaRPr lang="ca-ES" sz="1400" dirty="0">
              <a:solidFill>
                <a:schemeClr val="bg1"/>
              </a:solidFill>
              <a:ea typeface="ＭＳ Ｐゴシック" pitchFamily="34" charset="-128"/>
              <a:cs typeface="Arial" charset="0"/>
            </a:endParaRPr>
          </a:p>
        </p:txBody>
      </p:sp>
      <p:sp>
        <p:nvSpPr>
          <p:cNvPr id="50" name="Rectangle arrodonit 17"/>
          <p:cNvSpPr/>
          <p:nvPr/>
        </p:nvSpPr>
        <p:spPr>
          <a:xfrm>
            <a:off x="3131840" y="969963"/>
            <a:ext cx="287338" cy="287337"/>
          </a:xfrm>
          <a:prstGeom prst="roundRect">
            <a:avLst>
              <a:gd name="adj" fmla="val 1031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a-ES" sz="1600" b="1" dirty="0">
                <a:solidFill>
                  <a:schemeClr val="bg1"/>
                </a:solidFill>
              </a:rPr>
              <a:t>F</a:t>
            </a:r>
            <a:endParaRPr lang="ca-ES" sz="1200" dirty="0">
              <a:solidFill>
                <a:schemeClr val="bg1"/>
              </a:solidFill>
            </a:endParaRPr>
          </a:p>
        </p:txBody>
      </p:sp>
      <p:sp>
        <p:nvSpPr>
          <p:cNvPr id="51" name="QuadreDeText 47"/>
          <p:cNvSpPr txBox="1">
            <a:spLocks noChangeArrowheads="1"/>
          </p:cNvSpPr>
          <p:nvPr/>
        </p:nvSpPr>
        <p:spPr bwMode="auto">
          <a:xfrm>
            <a:off x="5072063" y="260350"/>
            <a:ext cx="36036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3. El teixit comercial de Sant Feliu de Guíxols </a:t>
            </a:r>
            <a:endParaRPr lang="es-ES" sz="1200" b="1" dirty="0">
              <a:solidFill>
                <a:schemeClr val="tx1">
                  <a:lumMod val="75000"/>
                  <a:lumOff val="25000"/>
                </a:schemeClr>
              </a:solidFill>
            </a:endParaRPr>
          </a:p>
        </p:txBody>
      </p:sp>
      <p:sp>
        <p:nvSpPr>
          <p:cNvPr id="52" name="Rectangle 5"/>
          <p:cNvSpPr/>
          <p:nvPr/>
        </p:nvSpPr>
        <p:spPr>
          <a:xfrm flipV="1">
            <a:off x="5072063" y="574675"/>
            <a:ext cx="3527425"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pic>
        <p:nvPicPr>
          <p:cNvPr id="44" name="Picture 26"/>
          <p:cNvPicPr>
            <a:picLocks noChangeAspect="1" noChangeArrowheads="1"/>
          </p:cNvPicPr>
          <p:nvPr/>
        </p:nvPicPr>
        <p:blipFill>
          <a:blip r:embed="rId4" cstate="print"/>
          <a:srcRect/>
          <a:stretch>
            <a:fillRect/>
          </a:stretch>
        </p:blipFill>
        <p:spPr bwMode="auto">
          <a:xfrm>
            <a:off x="1010986" y="2049906"/>
            <a:ext cx="141287" cy="134937"/>
          </a:xfrm>
          <a:prstGeom prst="rect">
            <a:avLst/>
          </a:prstGeom>
          <a:noFill/>
          <a:ln w="9525">
            <a:noFill/>
            <a:miter lim="800000"/>
            <a:headEnd/>
            <a:tailEnd/>
          </a:ln>
        </p:spPr>
      </p:pic>
      <p:pic>
        <p:nvPicPr>
          <p:cNvPr id="45" name="Picture 26"/>
          <p:cNvPicPr>
            <a:picLocks noChangeAspect="1" noChangeArrowheads="1"/>
          </p:cNvPicPr>
          <p:nvPr/>
        </p:nvPicPr>
        <p:blipFill>
          <a:blip r:embed="rId4" cstate="print"/>
          <a:srcRect/>
          <a:stretch>
            <a:fillRect/>
          </a:stretch>
        </p:blipFill>
        <p:spPr bwMode="auto">
          <a:xfrm>
            <a:off x="1021872" y="3326721"/>
            <a:ext cx="141287" cy="134937"/>
          </a:xfrm>
          <a:prstGeom prst="rect">
            <a:avLst/>
          </a:prstGeom>
          <a:noFill/>
          <a:ln w="9525">
            <a:noFill/>
            <a:miter lim="800000"/>
            <a:headEnd/>
            <a:tailEnd/>
          </a:ln>
        </p:spPr>
      </p:pic>
      <p:pic>
        <p:nvPicPr>
          <p:cNvPr id="46" name="Picture 26"/>
          <p:cNvPicPr>
            <a:picLocks noChangeAspect="1" noChangeArrowheads="1"/>
          </p:cNvPicPr>
          <p:nvPr/>
        </p:nvPicPr>
        <p:blipFill>
          <a:blip r:embed="rId4" cstate="print"/>
          <a:srcRect/>
          <a:stretch>
            <a:fillRect/>
          </a:stretch>
        </p:blipFill>
        <p:spPr bwMode="auto">
          <a:xfrm>
            <a:off x="1010986" y="3822023"/>
            <a:ext cx="141287" cy="1349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QuadreDeText 1719"/>
          <p:cNvSpPr txBox="1"/>
          <p:nvPr/>
        </p:nvSpPr>
        <p:spPr>
          <a:xfrm>
            <a:off x="500035" y="1196975"/>
            <a:ext cx="8143932" cy="4824413"/>
          </a:xfrm>
          <a:prstGeom prst="rect">
            <a:avLst/>
          </a:prstGeom>
          <a:solidFill>
            <a:srgbClr val="FFFFFF">
              <a:alpha val="60000"/>
            </a:srgbClr>
          </a:solidFill>
          <a:ln>
            <a:solidFill>
              <a:schemeClr val="tx1">
                <a:lumMod val="50000"/>
                <a:lumOff val="50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itchFamily="34" charset="0"/>
            </a:endParaRPr>
          </a:p>
        </p:txBody>
      </p:sp>
      <p:sp>
        <p:nvSpPr>
          <p:cNvPr id="1720" name="QuadreDeText 1719"/>
          <p:cNvSpPr txBox="1"/>
          <p:nvPr/>
        </p:nvSpPr>
        <p:spPr>
          <a:xfrm>
            <a:off x="827088" y="1638772"/>
            <a:ext cx="7632700" cy="4219120"/>
          </a:xfrm>
          <a:prstGeom prst="rect">
            <a:avLst/>
          </a:prstGeom>
          <a:noFill/>
          <a:ln>
            <a:solidFill>
              <a:schemeClr val="bg1">
                <a:lumMod val="65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itchFamily="34" charset="0"/>
            </a:endParaRPr>
          </a:p>
        </p:txBody>
      </p:sp>
      <p:sp>
        <p:nvSpPr>
          <p:cNvPr id="63" name="Rectangle arrodonit 62"/>
          <p:cNvSpPr/>
          <p:nvPr/>
        </p:nvSpPr>
        <p:spPr>
          <a:xfrm>
            <a:off x="971600" y="2203179"/>
            <a:ext cx="3600971" cy="3011771"/>
          </a:xfrm>
          <a:prstGeom prst="roundRect">
            <a:avLst>
              <a:gd name="adj" fmla="val 2283"/>
            </a:avLst>
          </a:prstGeom>
          <a:solidFill>
            <a:srgbClr val="FFFFFF">
              <a:alpha val="60000"/>
            </a:srgbClr>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31749" name="Contenidor de número de diapositiva 3"/>
          <p:cNvSpPr>
            <a:spLocks noGrp="1"/>
          </p:cNvSpPr>
          <p:nvPr>
            <p:ph type="sldNum" sz="quarter" idx="10"/>
          </p:nvPr>
        </p:nvSpPr>
        <p:spPr bwMode="auto">
          <a:noFill/>
          <a:ln>
            <a:miter lim="800000"/>
            <a:headEnd/>
            <a:tailEnd/>
          </a:ln>
        </p:spPr>
        <p:txBody>
          <a:bodyPr/>
          <a:lstStyle/>
          <a:p>
            <a:fld id="{2E53FEE2-5F61-4CF2-8FB4-8882372D58D0}" type="slidenum">
              <a:rPr lang="es-ES" smtClean="0">
                <a:latin typeface="Arial" charset="0"/>
                <a:cs typeface="Arial" charset="0"/>
              </a:rPr>
              <a:pPr/>
              <a:t>17</a:t>
            </a:fld>
            <a:endParaRPr lang="es-ES" smtClean="0">
              <a:latin typeface="Arial" charset="0"/>
              <a:cs typeface="Arial" charset="0"/>
            </a:endParaRPr>
          </a:p>
        </p:txBody>
      </p:sp>
      <p:sp>
        <p:nvSpPr>
          <p:cNvPr id="62" name="Rectangle arrodonit 61"/>
          <p:cNvSpPr/>
          <p:nvPr/>
        </p:nvSpPr>
        <p:spPr>
          <a:xfrm>
            <a:off x="1214984" y="2313967"/>
            <a:ext cx="3335982" cy="2829545"/>
          </a:xfrm>
          <a:prstGeom prst="roundRect">
            <a:avLst>
              <a:gd name="adj" fmla="val 141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a:spcAft>
                <a:spcPts val="500"/>
              </a:spcAft>
              <a:defRPr/>
            </a:pPr>
            <a:r>
              <a:rPr lang="ca-ES" sz="900" dirty="0">
                <a:solidFill>
                  <a:schemeClr val="tx1"/>
                </a:solidFill>
                <a:ea typeface="ＭＳ Ｐゴシック" pitchFamily="34" charset="-128"/>
                <a:cs typeface="Arial" charset="0"/>
              </a:rPr>
              <a:t>En relació al </a:t>
            </a:r>
            <a:r>
              <a:rPr lang="ca-ES" sz="900" b="1" dirty="0">
                <a:solidFill>
                  <a:schemeClr val="tx1"/>
                </a:solidFill>
                <a:ea typeface="ＭＳ Ｐゴシック" pitchFamily="34" charset="-128"/>
                <a:cs typeface="Arial" charset="0"/>
              </a:rPr>
              <a:t>mobiliari </a:t>
            </a:r>
            <a:r>
              <a:rPr lang="ca-ES" sz="900" b="1" dirty="0" smtClean="0">
                <a:solidFill>
                  <a:schemeClr val="tx1"/>
                </a:solidFill>
                <a:ea typeface="ＭＳ Ｐゴシック" pitchFamily="34" charset="-128"/>
                <a:cs typeface="Arial" charset="0"/>
              </a:rPr>
              <a:t>urbà:</a:t>
            </a:r>
            <a:endParaRPr lang="ca-ES" sz="900" b="1" dirty="0">
              <a:solidFill>
                <a:schemeClr val="tx1"/>
              </a:solidFill>
              <a:ea typeface="ＭＳ Ｐゴシック" pitchFamily="34" charset="-128"/>
              <a:cs typeface="Arial" charset="0"/>
            </a:endParaRPr>
          </a:p>
          <a:p>
            <a:pPr marL="271463" indent="-184150">
              <a:spcAft>
                <a:spcPts val="500"/>
              </a:spcAft>
              <a:buFont typeface="Wingdings" pitchFamily="2" charset="2"/>
              <a:buChar char="§"/>
              <a:defRPr/>
            </a:pPr>
            <a:r>
              <a:rPr lang="ca-ES" sz="900" dirty="0">
                <a:solidFill>
                  <a:schemeClr val="tx1"/>
                </a:solidFill>
                <a:ea typeface="ＭＳ Ｐゴシック" pitchFamily="34" charset="-128"/>
                <a:cs typeface="Arial" charset="0"/>
              </a:rPr>
              <a:t>Els carrers que disposen de més elements de mobiliari urbà (papereres, bancs, jardineres,...) són aquells amb prioritat per als vianants. </a:t>
            </a:r>
          </a:p>
          <a:p>
            <a:pPr marL="271463" indent="-184150">
              <a:spcAft>
                <a:spcPts val="500"/>
              </a:spcAft>
              <a:buFont typeface="Wingdings" pitchFamily="2" charset="2"/>
              <a:buChar char="§"/>
              <a:defRPr/>
            </a:pPr>
            <a:r>
              <a:rPr lang="ca-ES" sz="900" dirty="0">
                <a:solidFill>
                  <a:schemeClr val="tx1"/>
                </a:solidFill>
                <a:ea typeface="ＭＳ Ｐゴシック" pitchFamily="34" charset="-128"/>
                <a:cs typeface="Arial" charset="0"/>
              </a:rPr>
              <a:t>El mobiliari urbà està en </a:t>
            </a:r>
            <a:r>
              <a:rPr lang="ca-ES" sz="900" dirty="0" smtClean="0">
                <a:solidFill>
                  <a:schemeClr val="tx1"/>
                </a:solidFill>
                <a:ea typeface="ＭＳ Ｐゴシック" pitchFamily="34" charset="-128"/>
                <a:cs typeface="Arial" charset="0"/>
              </a:rPr>
              <a:t>força bon </a:t>
            </a:r>
            <a:r>
              <a:rPr lang="ca-ES" sz="900" dirty="0">
                <a:solidFill>
                  <a:schemeClr val="tx1"/>
                </a:solidFill>
                <a:ea typeface="ＭＳ Ｐゴシック" pitchFamily="34" charset="-128"/>
                <a:cs typeface="Arial" charset="0"/>
              </a:rPr>
              <a:t>estat i, en </a:t>
            </a:r>
            <a:r>
              <a:rPr lang="ca-ES" sz="900" dirty="0" smtClean="0">
                <a:solidFill>
                  <a:schemeClr val="tx1"/>
                </a:solidFill>
                <a:ea typeface="ＭＳ Ｐゴシック" pitchFamily="34" charset="-128"/>
                <a:cs typeface="Arial" charset="0"/>
              </a:rPr>
              <a:t>alguns carrers, fins i tot, afavoreix una </a:t>
            </a:r>
            <a:r>
              <a:rPr lang="ca-ES" sz="900" dirty="0">
                <a:solidFill>
                  <a:schemeClr val="tx1"/>
                </a:solidFill>
                <a:ea typeface="ＭＳ Ｐゴシック" pitchFamily="34" charset="-128"/>
                <a:cs typeface="Arial" charset="0"/>
              </a:rPr>
              <a:t>imatge atractiva i singular de l</a:t>
            </a:r>
            <a:r>
              <a:rPr lang="ca-ES" altLang="es-ES" sz="900" dirty="0">
                <a:solidFill>
                  <a:schemeClr val="tx1"/>
                </a:solidFill>
                <a:ea typeface="ＭＳ Ｐゴシック" pitchFamily="34" charset="-128"/>
                <a:cs typeface="Arial" charset="0"/>
              </a:rPr>
              <a:t>’</a:t>
            </a:r>
            <a:r>
              <a:rPr lang="ca-ES" sz="900" dirty="0">
                <a:solidFill>
                  <a:schemeClr val="tx1"/>
                </a:solidFill>
                <a:ea typeface="ＭＳ Ｐゴシック" pitchFamily="34" charset="-128"/>
                <a:cs typeface="Arial" charset="0"/>
              </a:rPr>
              <a:t>espai comercial urbà i el passeig. </a:t>
            </a:r>
          </a:p>
          <a:p>
            <a:pPr marL="271463" indent="-184150">
              <a:spcAft>
                <a:spcPts val="500"/>
              </a:spcAft>
              <a:buFont typeface="Wingdings" pitchFamily="2" charset="2"/>
              <a:buChar char="§"/>
              <a:defRPr/>
            </a:pPr>
            <a:r>
              <a:rPr lang="ca-ES" sz="900" dirty="0">
                <a:solidFill>
                  <a:schemeClr val="tx1"/>
                </a:solidFill>
                <a:ea typeface="ＭＳ Ｐゴシック" pitchFamily="34" charset="-128"/>
                <a:cs typeface="Arial" charset="0"/>
              </a:rPr>
              <a:t>També hi ha algun aparca-bicis i pilones. </a:t>
            </a:r>
          </a:p>
          <a:p>
            <a:pPr marL="271463" indent="-184150">
              <a:spcAft>
                <a:spcPts val="500"/>
              </a:spcAft>
              <a:buFont typeface="Wingdings" pitchFamily="2" charset="2"/>
              <a:buChar char="§"/>
              <a:defRPr/>
            </a:pPr>
            <a:r>
              <a:rPr lang="ca-ES" sz="900" dirty="0">
                <a:solidFill>
                  <a:schemeClr val="tx1"/>
                </a:solidFill>
                <a:ea typeface="ＭＳ Ｐゴシック" pitchFamily="34" charset="-128"/>
                <a:cs typeface="Arial" charset="0"/>
              </a:rPr>
              <a:t>Els carrers més estrets permeten una menor disponibilitat de mobiliari </a:t>
            </a:r>
            <a:r>
              <a:rPr lang="ca-ES" sz="900" dirty="0" smtClean="0">
                <a:solidFill>
                  <a:schemeClr val="tx1"/>
                </a:solidFill>
                <a:ea typeface="ＭＳ Ｐゴシック" pitchFamily="34" charset="-128"/>
                <a:cs typeface="Arial" charset="0"/>
              </a:rPr>
              <a:t>urbà.</a:t>
            </a:r>
            <a:endParaRPr lang="ca-ES" sz="900" dirty="0">
              <a:solidFill>
                <a:schemeClr val="tx1"/>
              </a:solidFill>
              <a:ea typeface="ＭＳ Ｐゴシック" pitchFamily="34" charset="-128"/>
              <a:cs typeface="Arial" charset="0"/>
            </a:endParaRPr>
          </a:p>
          <a:p>
            <a:pPr marL="271463" indent="-184150">
              <a:spcAft>
                <a:spcPts val="500"/>
              </a:spcAft>
              <a:buFont typeface="Wingdings" pitchFamily="2" charset="2"/>
              <a:buChar char="§"/>
              <a:defRPr/>
            </a:pPr>
            <a:r>
              <a:rPr lang="pt-BR" sz="900" dirty="0" err="1" smtClean="0">
                <a:solidFill>
                  <a:schemeClr val="tx1"/>
                </a:solidFill>
                <a:ea typeface="ＭＳ Ｐゴシック" pitchFamily="34" charset="-128"/>
                <a:cs typeface="Arial" charset="0"/>
              </a:rPr>
              <a:t>Hi</a:t>
            </a:r>
            <a:r>
              <a:rPr lang="pt-BR" sz="900" dirty="0" smtClean="0">
                <a:solidFill>
                  <a:schemeClr val="tx1"/>
                </a:solidFill>
                <a:ea typeface="ＭＳ Ｐゴシック" pitchFamily="34" charset="-128"/>
                <a:cs typeface="Arial" charset="0"/>
              </a:rPr>
              <a:t> </a:t>
            </a:r>
            <a:r>
              <a:rPr lang="pt-BR" sz="900" dirty="0">
                <a:solidFill>
                  <a:schemeClr val="tx1"/>
                </a:solidFill>
                <a:ea typeface="ＭＳ Ｐゴシック" pitchFamily="34" charset="-128"/>
                <a:cs typeface="Arial" charset="0"/>
              </a:rPr>
              <a:t>ha </a:t>
            </a:r>
            <a:r>
              <a:rPr lang="pt-BR" sz="900" dirty="0" err="1">
                <a:solidFill>
                  <a:schemeClr val="tx1"/>
                </a:solidFill>
                <a:ea typeface="ＭＳ Ｐゴシック" pitchFamily="34" charset="-128"/>
                <a:cs typeface="Arial" charset="0"/>
              </a:rPr>
              <a:t>contenidors</a:t>
            </a:r>
            <a:r>
              <a:rPr lang="pt-BR" sz="900" dirty="0">
                <a:solidFill>
                  <a:schemeClr val="tx1"/>
                </a:solidFill>
                <a:ea typeface="ＭＳ Ｐゴシック" pitchFamily="34" charset="-128"/>
                <a:cs typeface="Arial" charset="0"/>
              </a:rPr>
              <a:t> de </a:t>
            </a:r>
            <a:r>
              <a:rPr lang="pt-BR" sz="900" dirty="0" err="1">
                <a:solidFill>
                  <a:schemeClr val="tx1"/>
                </a:solidFill>
                <a:ea typeface="ＭＳ Ｐゴシック" pitchFamily="34" charset="-128"/>
                <a:cs typeface="Arial" charset="0"/>
              </a:rPr>
              <a:t>residus</a:t>
            </a:r>
            <a:r>
              <a:rPr lang="pt-BR" sz="900" dirty="0">
                <a:solidFill>
                  <a:schemeClr val="tx1"/>
                </a:solidFill>
                <a:ea typeface="ＭＳ Ｐゴシック" pitchFamily="34" charset="-128"/>
                <a:cs typeface="Arial" charset="0"/>
              </a:rPr>
              <a:t> no </a:t>
            </a:r>
            <a:r>
              <a:rPr lang="pt-BR" sz="900" dirty="0" err="1">
                <a:solidFill>
                  <a:schemeClr val="tx1"/>
                </a:solidFill>
                <a:ea typeface="ＭＳ Ｐゴシック" pitchFamily="34" charset="-128"/>
                <a:cs typeface="Arial" charset="0"/>
              </a:rPr>
              <a:t>soterrats</a:t>
            </a:r>
            <a:r>
              <a:rPr lang="pt-BR" sz="900" dirty="0">
                <a:solidFill>
                  <a:schemeClr val="tx1"/>
                </a:solidFill>
                <a:ea typeface="ＭＳ Ｐゴシック" pitchFamily="34" charset="-128"/>
                <a:cs typeface="Arial" charset="0"/>
              </a:rPr>
              <a:t>. </a:t>
            </a:r>
            <a:r>
              <a:rPr lang="pt-BR" sz="900" dirty="0" err="1">
                <a:solidFill>
                  <a:schemeClr val="tx1"/>
                </a:solidFill>
                <a:ea typeface="ＭＳ Ｐゴシック" pitchFamily="34" charset="-128"/>
                <a:cs typeface="Arial" charset="0"/>
              </a:rPr>
              <a:t>Aquests</a:t>
            </a:r>
            <a:r>
              <a:rPr lang="pt-BR" sz="900" dirty="0">
                <a:solidFill>
                  <a:schemeClr val="tx1"/>
                </a:solidFill>
                <a:ea typeface="ＭＳ Ｐゴシック" pitchFamily="34" charset="-128"/>
                <a:cs typeface="Arial" charset="0"/>
              </a:rPr>
              <a:t> </a:t>
            </a:r>
            <a:r>
              <a:rPr lang="pt-BR" sz="900" dirty="0" err="1" smtClean="0">
                <a:solidFill>
                  <a:schemeClr val="tx1"/>
                </a:solidFill>
                <a:ea typeface="ＭＳ Ｐゴシック" pitchFamily="34" charset="-128"/>
                <a:cs typeface="Arial" charset="0"/>
              </a:rPr>
              <a:t>darrers</a:t>
            </a:r>
            <a:r>
              <a:rPr lang="pt-BR" sz="900" dirty="0" smtClean="0">
                <a:solidFill>
                  <a:schemeClr val="tx1"/>
                </a:solidFill>
                <a:ea typeface="ＭＳ Ｐゴシック" pitchFamily="34" charset="-128"/>
                <a:cs typeface="Arial" charset="0"/>
              </a:rPr>
              <a:t> </a:t>
            </a:r>
            <a:r>
              <a:rPr lang="pt-BR" sz="900" dirty="0" err="1" smtClean="0">
                <a:solidFill>
                  <a:schemeClr val="tx1"/>
                </a:solidFill>
                <a:ea typeface="ＭＳ Ｐゴシック" pitchFamily="34" charset="-128"/>
                <a:cs typeface="Arial" charset="0"/>
              </a:rPr>
              <a:t>resten</a:t>
            </a:r>
            <a:r>
              <a:rPr lang="pt-BR" sz="900" dirty="0" smtClean="0">
                <a:solidFill>
                  <a:schemeClr val="tx1"/>
                </a:solidFill>
                <a:ea typeface="ＭＳ Ｐゴシック" pitchFamily="34" charset="-128"/>
                <a:cs typeface="Arial" charset="0"/>
              </a:rPr>
              <a:t> </a:t>
            </a:r>
            <a:r>
              <a:rPr lang="pt-BR" sz="900" dirty="0" err="1" smtClean="0">
                <a:solidFill>
                  <a:schemeClr val="tx1"/>
                </a:solidFill>
                <a:ea typeface="ＭＳ Ｐゴシック" pitchFamily="34" charset="-128"/>
                <a:cs typeface="Arial" charset="0"/>
              </a:rPr>
              <a:t>atractiu</a:t>
            </a:r>
            <a:r>
              <a:rPr lang="pt-BR" sz="900" dirty="0" smtClean="0">
                <a:solidFill>
                  <a:schemeClr val="tx1"/>
                </a:solidFill>
                <a:ea typeface="ＭＳ Ｐゴシック" pitchFamily="34" charset="-128"/>
                <a:cs typeface="Arial" charset="0"/>
              </a:rPr>
              <a:t> </a:t>
            </a:r>
            <a:r>
              <a:rPr lang="pt-BR" sz="900" dirty="0">
                <a:solidFill>
                  <a:schemeClr val="tx1"/>
                </a:solidFill>
                <a:ea typeface="ＭＳ Ｐゴシック" pitchFamily="34" charset="-128"/>
                <a:cs typeface="Arial" charset="0"/>
              </a:rPr>
              <a:t>a </a:t>
            </a:r>
            <a:r>
              <a:rPr lang="pt-BR" sz="900" dirty="0" err="1">
                <a:solidFill>
                  <a:schemeClr val="tx1"/>
                </a:solidFill>
                <a:ea typeface="ＭＳ Ｐゴシック" pitchFamily="34" charset="-128"/>
                <a:cs typeface="Arial" charset="0"/>
              </a:rPr>
              <a:t>l</a:t>
            </a:r>
            <a:r>
              <a:rPr lang="pt-BR" altLang="es-ES" sz="900" dirty="0" err="1">
                <a:solidFill>
                  <a:schemeClr val="tx1"/>
                </a:solidFill>
                <a:ea typeface="ＭＳ Ｐゴシック" pitchFamily="34" charset="-128"/>
                <a:cs typeface="Arial" charset="0"/>
              </a:rPr>
              <a:t>’</a:t>
            </a:r>
            <a:r>
              <a:rPr lang="pt-BR" sz="900" dirty="0" err="1">
                <a:solidFill>
                  <a:schemeClr val="tx1"/>
                </a:solidFill>
                <a:ea typeface="ＭＳ Ｐゴシック" pitchFamily="34" charset="-128"/>
                <a:cs typeface="Arial" charset="0"/>
              </a:rPr>
              <a:t>espai</a:t>
            </a:r>
            <a:r>
              <a:rPr lang="pt-BR" sz="900" dirty="0">
                <a:solidFill>
                  <a:schemeClr val="tx1"/>
                </a:solidFill>
                <a:ea typeface="ＭＳ Ｐゴシック" pitchFamily="34" charset="-128"/>
                <a:cs typeface="Arial" charset="0"/>
              </a:rPr>
              <a:t> comercial. </a:t>
            </a:r>
          </a:p>
          <a:p>
            <a:pPr marL="271463" indent="-184150">
              <a:spcAft>
                <a:spcPts val="500"/>
              </a:spcAft>
              <a:buFont typeface="Wingdings" pitchFamily="2" charset="2"/>
              <a:buChar char="§"/>
              <a:defRPr/>
            </a:pPr>
            <a:r>
              <a:rPr lang="pt-BR" sz="900" dirty="0" err="1">
                <a:solidFill>
                  <a:schemeClr val="tx1"/>
                </a:solidFill>
                <a:ea typeface="ＭＳ Ｐゴシック" pitchFamily="34" charset="-128"/>
                <a:cs typeface="Arial" charset="0"/>
              </a:rPr>
              <a:t>Algunes</a:t>
            </a:r>
            <a:r>
              <a:rPr lang="pt-BR" sz="900" dirty="0">
                <a:solidFill>
                  <a:schemeClr val="tx1"/>
                </a:solidFill>
                <a:ea typeface="ＭＳ Ｐゴシック" pitchFamily="34" charset="-128"/>
                <a:cs typeface="Arial" charset="0"/>
              </a:rPr>
              <a:t> de </a:t>
            </a:r>
            <a:r>
              <a:rPr lang="pt-BR" sz="900" dirty="0" err="1">
                <a:solidFill>
                  <a:schemeClr val="tx1"/>
                </a:solidFill>
                <a:ea typeface="ＭＳ Ｐゴシック" pitchFamily="34" charset="-128"/>
                <a:cs typeface="Arial" charset="0"/>
              </a:rPr>
              <a:t>les</a:t>
            </a:r>
            <a:r>
              <a:rPr lang="pt-BR" sz="900" dirty="0">
                <a:solidFill>
                  <a:schemeClr val="tx1"/>
                </a:solidFill>
                <a:ea typeface="ＭＳ Ｐゴシック" pitchFamily="34" charset="-128"/>
                <a:cs typeface="Arial" charset="0"/>
              </a:rPr>
              <a:t> </a:t>
            </a:r>
            <a:r>
              <a:rPr lang="pt-BR" sz="900" dirty="0" err="1">
                <a:solidFill>
                  <a:schemeClr val="tx1"/>
                </a:solidFill>
                <a:ea typeface="ＭＳ Ｐゴシック" pitchFamily="34" charset="-128"/>
                <a:cs typeface="Arial" charset="0"/>
              </a:rPr>
              <a:t>places</a:t>
            </a:r>
            <a:r>
              <a:rPr lang="pt-BR" sz="900" dirty="0">
                <a:solidFill>
                  <a:schemeClr val="tx1"/>
                </a:solidFill>
                <a:ea typeface="ＭＳ Ｐゴシック" pitchFamily="34" charset="-128"/>
                <a:cs typeface="Arial" charset="0"/>
              </a:rPr>
              <a:t> </a:t>
            </a:r>
            <a:r>
              <a:rPr lang="pt-BR" sz="900" dirty="0" smtClean="0">
                <a:solidFill>
                  <a:schemeClr val="tx1"/>
                </a:solidFill>
                <a:ea typeface="ＭＳ Ｐゴシック" pitchFamily="34" charset="-128"/>
                <a:cs typeface="Arial" charset="0"/>
              </a:rPr>
              <a:t>i </a:t>
            </a:r>
            <a:r>
              <a:rPr lang="pt-BR" sz="900" dirty="0" err="1" smtClean="0">
                <a:solidFill>
                  <a:schemeClr val="tx1"/>
                </a:solidFill>
                <a:ea typeface="ＭＳ Ｐゴシック" pitchFamily="34" charset="-128"/>
                <a:cs typeface="Arial" charset="0"/>
              </a:rPr>
              <a:t>espais</a:t>
            </a:r>
            <a:r>
              <a:rPr lang="pt-BR" sz="900" dirty="0" smtClean="0">
                <a:solidFill>
                  <a:schemeClr val="tx1"/>
                </a:solidFill>
                <a:ea typeface="ＭＳ Ｐゴシック" pitchFamily="34" charset="-128"/>
                <a:cs typeface="Arial" charset="0"/>
              </a:rPr>
              <a:t> </a:t>
            </a:r>
            <a:r>
              <a:rPr lang="pt-BR" sz="900" dirty="0" err="1" smtClean="0">
                <a:solidFill>
                  <a:schemeClr val="tx1"/>
                </a:solidFill>
                <a:ea typeface="ＭＳ Ｐゴシック" pitchFamily="34" charset="-128"/>
                <a:cs typeface="Arial" charset="0"/>
              </a:rPr>
              <a:t>verds</a:t>
            </a:r>
            <a:r>
              <a:rPr lang="pt-BR" sz="900" dirty="0" smtClean="0">
                <a:solidFill>
                  <a:schemeClr val="tx1"/>
                </a:solidFill>
                <a:ea typeface="ＭＳ Ｐゴシック" pitchFamily="34" charset="-128"/>
                <a:cs typeface="Arial" charset="0"/>
              </a:rPr>
              <a:t> </a:t>
            </a:r>
            <a:r>
              <a:rPr lang="pt-BR" sz="900" dirty="0" err="1" smtClean="0">
                <a:solidFill>
                  <a:schemeClr val="tx1"/>
                </a:solidFill>
                <a:ea typeface="ＭＳ Ｐゴシック" pitchFamily="34" charset="-128"/>
                <a:cs typeface="Arial" charset="0"/>
              </a:rPr>
              <a:t>també</a:t>
            </a:r>
            <a:r>
              <a:rPr lang="pt-BR" sz="900" dirty="0" smtClean="0">
                <a:solidFill>
                  <a:schemeClr val="tx1"/>
                </a:solidFill>
                <a:ea typeface="ＭＳ Ｐゴシック" pitchFamily="34" charset="-128"/>
                <a:cs typeface="Arial" charset="0"/>
              </a:rPr>
              <a:t> </a:t>
            </a:r>
            <a:r>
              <a:rPr lang="pt-BR" sz="900" dirty="0" err="1">
                <a:solidFill>
                  <a:schemeClr val="tx1"/>
                </a:solidFill>
                <a:ea typeface="ＭＳ Ｐゴシック" pitchFamily="34" charset="-128"/>
                <a:cs typeface="Arial" charset="0"/>
              </a:rPr>
              <a:t>disposen</a:t>
            </a:r>
            <a:r>
              <a:rPr lang="pt-BR" sz="900" dirty="0">
                <a:solidFill>
                  <a:schemeClr val="tx1"/>
                </a:solidFill>
                <a:ea typeface="ＭＳ Ｐゴシック" pitchFamily="34" charset="-128"/>
                <a:cs typeface="Arial" charset="0"/>
              </a:rPr>
              <a:t> de </a:t>
            </a:r>
            <a:r>
              <a:rPr lang="pt-BR" sz="900" dirty="0" err="1">
                <a:solidFill>
                  <a:schemeClr val="tx1"/>
                </a:solidFill>
                <a:ea typeface="ＭＳ Ｐゴシック" pitchFamily="34" charset="-128"/>
                <a:cs typeface="Arial" charset="0"/>
              </a:rPr>
              <a:t>fonts</a:t>
            </a:r>
            <a:r>
              <a:rPr lang="pt-BR" sz="900" dirty="0" smtClean="0">
                <a:solidFill>
                  <a:schemeClr val="tx1"/>
                </a:solidFill>
                <a:ea typeface="ＭＳ Ｐゴシック" pitchFamily="34" charset="-128"/>
                <a:cs typeface="Arial" charset="0"/>
              </a:rPr>
              <a:t>.</a:t>
            </a:r>
          </a:p>
        </p:txBody>
      </p:sp>
      <p:sp>
        <p:nvSpPr>
          <p:cNvPr id="29706" name="Rectangle 32"/>
          <p:cNvSpPr>
            <a:spLocks noChangeArrowheads="1"/>
          </p:cNvSpPr>
          <p:nvPr/>
        </p:nvSpPr>
        <p:spPr bwMode="auto">
          <a:xfrm>
            <a:off x="3492500" y="1484784"/>
            <a:ext cx="1866900" cy="306388"/>
          </a:xfrm>
          <a:prstGeom prst="roundRect">
            <a:avLst/>
          </a:prstGeom>
          <a:solidFill>
            <a:schemeClr val="bg1"/>
          </a:solidFill>
          <a:ln w="9525">
            <a:solidFill>
              <a:schemeClr val="bg1">
                <a:lumMod val="65000"/>
              </a:schemeClr>
            </a:solidFill>
            <a:miter lim="800000"/>
            <a:headEnd/>
            <a:tailEnd/>
          </a:ln>
        </p:spPr>
        <p:txBody>
          <a:bodyPr>
            <a:spAutoFit/>
          </a:bodyPr>
          <a:lstStyle/>
          <a:p>
            <a:pPr algn="ctr">
              <a:defRPr/>
            </a:pPr>
            <a:r>
              <a:rPr lang="ca-ES" sz="1200" b="1">
                <a:solidFill>
                  <a:srgbClr val="000000"/>
                </a:solidFill>
                <a:cs typeface="Arial" charset="0"/>
              </a:rPr>
              <a:t>Mobiliari urbà</a:t>
            </a:r>
            <a:endParaRPr lang="ca-ES" sz="1200">
              <a:solidFill>
                <a:srgbClr val="000000"/>
              </a:solidFill>
              <a:cs typeface="Arial" charset="0"/>
            </a:endParaRPr>
          </a:p>
        </p:txBody>
      </p:sp>
      <p:sp>
        <p:nvSpPr>
          <p:cNvPr id="81" name="Rectangle arrodonit 80"/>
          <p:cNvSpPr/>
          <p:nvPr/>
        </p:nvSpPr>
        <p:spPr>
          <a:xfrm>
            <a:off x="4859908" y="1987699"/>
            <a:ext cx="3384550" cy="1657350"/>
          </a:xfrm>
          <a:prstGeom prst="roundRect">
            <a:avLst>
              <a:gd name="adj" fmla="val 817"/>
            </a:avLst>
          </a:prstGeom>
          <a:solidFill>
            <a:srgbClr val="FFFFFF">
              <a:alpha val="60000"/>
            </a:srgb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pic>
        <p:nvPicPr>
          <p:cNvPr id="31754" name="Picture 26"/>
          <p:cNvPicPr>
            <a:picLocks noChangeAspect="1" noChangeArrowheads="1"/>
          </p:cNvPicPr>
          <p:nvPr/>
        </p:nvPicPr>
        <p:blipFill>
          <a:blip r:embed="rId2" cstate="print"/>
          <a:srcRect/>
          <a:stretch>
            <a:fillRect/>
          </a:stretch>
        </p:blipFill>
        <p:spPr bwMode="auto">
          <a:xfrm>
            <a:off x="1072108" y="2357430"/>
            <a:ext cx="141287" cy="134938"/>
          </a:xfrm>
          <a:prstGeom prst="rect">
            <a:avLst/>
          </a:prstGeom>
          <a:noFill/>
          <a:ln w="9525">
            <a:noFill/>
            <a:miter lim="800000"/>
            <a:headEnd/>
            <a:tailEnd/>
          </a:ln>
        </p:spPr>
      </p:pic>
      <p:sp>
        <p:nvSpPr>
          <p:cNvPr id="31757" name="AutoShape 2" descr="https://photos-2.dropbox.com/t/2/AAAzzMvuVA1kBAvwhm7VMhFOhOZ90ha5L2fNIRKWy0pufA/12/422816604/jpeg/32x32/1/_/1/2/20170309_123153.jpg/EK6sqrIDGN8sIAIoAg/AbzDsS4MAIj-ZxF1WDhIrysZnu_8vqyjzN2jbyeYuSA?size=800x600&amp;size_mode=3"/>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31758" name="AutoShape 6" descr="https://photos-5.dropbox.com/t/2/AABbxCnZAwaPc6s_xsOEB1dkEhqpUaXpPqb_pfL_i7X5iQ/12/422816604/jpeg/32x32/1/_/1/2/20170309_132603.jpg/EK6sqrIDGN8sIAIoAg/98mRlha8i4SQu5WjjTckkpYcl3EDQd1rw9YOx8pc63Q?size=800x600&amp;size_mode=3"/>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30" name="Clau d'obertura 29"/>
          <p:cNvSpPr/>
          <p:nvPr/>
        </p:nvSpPr>
        <p:spPr>
          <a:xfrm>
            <a:off x="4717033" y="2853209"/>
            <a:ext cx="71438" cy="2089150"/>
          </a:xfrm>
          <a:prstGeom prst="leftBrac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a-ES"/>
          </a:p>
        </p:txBody>
      </p:sp>
      <p:pic>
        <p:nvPicPr>
          <p:cNvPr id="31768" name="Imagen 1" descr="20170601_133500.jpg"/>
          <p:cNvPicPr>
            <a:picLocks noChangeAspect="1"/>
          </p:cNvPicPr>
          <p:nvPr/>
        </p:nvPicPr>
        <p:blipFill>
          <a:blip r:embed="rId3" cstate="print"/>
          <a:srcRect l="38742" t="61234" r="761" b="2290"/>
          <a:stretch>
            <a:fillRect/>
          </a:stretch>
        </p:blipFill>
        <p:spPr bwMode="auto">
          <a:xfrm>
            <a:off x="4948808" y="2078187"/>
            <a:ext cx="3224213" cy="1457325"/>
          </a:xfrm>
          <a:prstGeom prst="rect">
            <a:avLst/>
          </a:prstGeom>
          <a:noFill/>
          <a:ln w="9525">
            <a:noFill/>
            <a:miter lim="800000"/>
            <a:headEnd/>
            <a:tailEnd/>
          </a:ln>
        </p:spPr>
      </p:pic>
      <p:sp>
        <p:nvSpPr>
          <p:cNvPr id="29" name="Rectangle arrodonit 15"/>
          <p:cNvSpPr/>
          <p:nvPr/>
        </p:nvSpPr>
        <p:spPr>
          <a:xfrm>
            <a:off x="3492203" y="1059075"/>
            <a:ext cx="2503983" cy="287337"/>
          </a:xfrm>
          <a:prstGeom prst="roundRect">
            <a:avLst>
              <a:gd name="adj" fmla="val 713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ca-ES" sz="1400" b="1" dirty="0">
                <a:solidFill>
                  <a:schemeClr val="bg1"/>
                </a:solidFill>
                <a:ea typeface="ＭＳ Ｐゴシック" pitchFamily="34" charset="-128"/>
                <a:cs typeface="Arial" charset="0"/>
              </a:rPr>
              <a:t>U</a:t>
            </a:r>
            <a:r>
              <a:rPr lang="ca-ES" sz="1400" b="1" dirty="0" smtClean="0">
                <a:solidFill>
                  <a:schemeClr val="bg1"/>
                </a:solidFill>
                <a:ea typeface="ＭＳ Ｐゴシック" pitchFamily="34" charset="-128"/>
                <a:cs typeface="Arial" charset="0"/>
              </a:rPr>
              <a:t>rbanisme </a:t>
            </a:r>
            <a:r>
              <a:rPr lang="ca-ES" sz="1400" b="1" dirty="0">
                <a:solidFill>
                  <a:schemeClr val="bg1"/>
                </a:solidFill>
                <a:ea typeface="ＭＳ Ｐゴシック" pitchFamily="34" charset="-128"/>
                <a:cs typeface="Arial" charset="0"/>
              </a:rPr>
              <a:t>comercial</a:t>
            </a:r>
            <a:endParaRPr lang="ca-ES" sz="1400" dirty="0">
              <a:solidFill>
                <a:schemeClr val="bg1"/>
              </a:solidFill>
              <a:ea typeface="ＭＳ Ｐゴシック" pitchFamily="34" charset="-128"/>
              <a:cs typeface="Arial" charset="0"/>
            </a:endParaRPr>
          </a:p>
        </p:txBody>
      </p:sp>
      <p:sp>
        <p:nvSpPr>
          <p:cNvPr id="31" name="Rectangle arrodonit 17"/>
          <p:cNvSpPr/>
          <p:nvPr/>
        </p:nvSpPr>
        <p:spPr>
          <a:xfrm>
            <a:off x="3131840" y="1059075"/>
            <a:ext cx="287338" cy="287337"/>
          </a:xfrm>
          <a:prstGeom prst="roundRect">
            <a:avLst>
              <a:gd name="adj" fmla="val 1031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a-ES" sz="1600" b="1" dirty="0">
                <a:solidFill>
                  <a:schemeClr val="bg1"/>
                </a:solidFill>
              </a:rPr>
              <a:t>F</a:t>
            </a:r>
            <a:endParaRPr lang="ca-ES" sz="1200" dirty="0">
              <a:solidFill>
                <a:schemeClr val="bg1"/>
              </a:solidFill>
            </a:endParaRPr>
          </a:p>
        </p:txBody>
      </p:sp>
      <p:sp>
        <p:nvSpPr>
          <p:cNvPr id="36" name="QuadreDeText 47"/>
          <p:cNvSpPr txBox="1">
            <a:spLocks noChangeArrowheads="1"/>
          </p:cNvSpPr>
          <p:nvPr/>
        </p:nvSpPr>
        <p:spPr bwMode="auto">
          <a:xfrm>
            <a:off x="5072063" y="260350"/>
            <a:ext cx="36036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3. El teixit comercial de Sant Feliu de Guíxols </a:t>
            </a:r>
            <a:endParaRPr lang="es-ES" sz="1200" b="1" dirty="0">
              <a:solidFill>
                <a:schemeClr val="tx1">
                  <a:lumMod val="75000"/>
                  <a:lumOff val="25000"/>
                </a:schemeClr>
              </a:solidFill>
            </a:endParaRPr>
          </a:p>
        </p:txBody>
      </p:sp>
      <p:sp>
        <p:nvSpPr>
          <p:cNvPr id="37" name="Rectangle 5"/>
          <p:cNvSpPr/>
          <p:nvPr/>
        </p:nvSpPr>
        <p:spPr>
          <a:xfrm flipV="1">
            <a:off x="5072063" y="574675"/>
            <a:ext cx="3527425"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38" name="Rectangle arrodonit 80"/>
          <p:cNvSpPr/>
          <p:nvPr/>
        </p:nvSpPr>
        <p:spPr>
          <a:xfrm>
            <a:off x="4859908" y="3859113"/>
            <a:ext cx="3384550" cy="1657350"/>
          </a:xfrm>
          <a:prstGeom prst="roundRect">
            <a:avLst>
              <a:gd name="adj" fmla="val 817"/>
            </a:avLst>
          </a:prstGeom>
          <a:solidFill>
            <a:srgbClr val="FFFFFF">
              <a:alpha val="60000"/>
            </a:srgb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pic>
        <p:nvPicPr>
          <p:cNvPr id="39" name="Imagen 1" descr="20170601_124911.jpg"/>
          <p:cNvPicPr>
            <a:picLocks noChangeAspect="1"/>
          </p:cNvPicPr>
          <p:nvPr/>
        </p:nvPicPr>
        <p:blipFill>
          <a:blip r:embed="rId4" cstate="print"/>
          <a:srcRect l="4375" r="34521"/>
          <a:stretch>
            <a:fillRect/>
          </a:stretch>
        </p:blipFill>
        <p:spPr bwMode="auto">
          <a:xfrm>
            <a:off x="4931346" y="3932138"/>
            <a:ext cx="1643062" cy="1511300"/>
          </a:xfrm>
          <a:prstGeom prst="rect">
            <a:avLst/>
          </a:prstGeom>
          <a:noFill/>
          <a:ln w="9525">
            <a:noFill/>
            <a:miter lim="800000"/>
            <a:headEnd/>
            <a:tailEnd/>
          </a:ln>
        </p:spPr>
      </p:pic>
      <p:pic>
        <p:nvPicPr>
          <p:cNvPr id="40" name="Imagen 2" descr="20170601_125720.jpg"/>
          <p:cNvPicPr>
            <a:picLocks noChangeAspect="1"/>
          </p:cNvPicPr>
          <p:nvPr/>
        </p:nvPicPr>
        <p:blipFill>
          <a:blip r:embed="rId5" cstate="print"/>
          <a:srcRect l="26245" t="778" r="18762" b="-778"/>
          <a:stretch>
            <a:fillRect/>
          </a:stretch>
        </p:blipFill>
        <p:spPr bwMode="auto">
          <a:xfrm>
            <a:off x="6660133" y="3932138"/>
            <a:ext cx="1477963" cy="1511300"/>
          </a:xfrm>
          <a:prstGeom prst="rect">
            <a:avLst/>
          </a:prstGeom>
          <a:noFill/>
          <a:ln w="9525">
            <a:noFill/>
            <a:miter lim="800000"/>
            <a:headEnd/>
            <a:tailEnd/>
          </a:ln>
        </p:spPr>
      </p:pic>
      <p:sp>
        <p:nvSpPr>
          <p:cNvPr id="41" name="Rectangle 83"/>
          <p:cNvSpPr/>
          <p:nvPr/>
        </p:nvSpPr>
        <p:spPr>
          <a:xfrm>
            <a:off x="5580633" y="3716238"/>
            <a:ext cx="1943100" cy="2921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anchor="ctr"/>
          <a:lstStyle/>
          <a:p>
            <a:pPr algn="ctr">
              <a:defRPr/>
            </a:pPr>
            <a:r>
              <a:rPr lang="ca-ES" sz="800" b="1">
                <a:solidFill>
                  <a:schemeClr val="bg1"/>
                </a:solidFill>
                <a:ea typeface="ＭＳ Ｐゴシック" pitchFamily="34" charset="-128"/>
              </a:rPr>
              <a:t>Contenidors (Av. De les Canàries)</a:t>
            </a:r>
          </a:p>
        </p:txBody>
      </p:sp>
      <p:sp>
        <p:nvSpPr>
          <p:cNvPr id="84" name="Rectangle 83"/>
          <p:cNvSpPr/>
          <p:nvPr/>
        </p:nvSpPr>
        <p:spPr>
          <a:xfrm>
            <a:off x="5580633" y="1844824"/>
            <a:ext cx="1943100" cy="2921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anchor="ctr"/>
          <a:lstStyle/>
          <a:p>
            <a:pPr algn="ctr">
              <a:defRPr/>
            </a:pPr>
            <a:r>
              <a:rPr lang="ca-ES" sz="800" b="1" dirty="0">
                <a:solidFill>
                  <a:schemeClr val="bg1"/>
                </a:solidFill>
              </a:rPr>
              <a:t>Jardineres (C/ de la Rutlla)</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QuadreDeText 1719"/>
          <p:cNvSpPr txBox="1"/>
          <p:nvPr/>
        </p:nvSpPr>
        <p:spPr>
          <a:xfrm>
            <a:off x="500034" y="1357313"/>
            <a:ext cx="8143932" cy="4664075"/>
          </a:xfrm>
          <a:prstGeom prst="rect">
            <a:avLst/>
          </a:prstGeom>
          <a:solidFill>
            <a:srgbClr val="FFFFFF">
              <a:alpha val="60000"/>
            </a:srgbClr>
          </a:solidFill>
          <a:ln>
            <a:solidFill>
              <a:schemeClr val="tx1">
                <a:lumMod val="50000"/>
                <a:lumOff val="50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itchFamily="34" charset="0"/>
            </a:endParaRPr>
          </a:p>
        </p:txBody>
      </p:sp>
      <p:sp>
        <p:nvSpPr>
          <p:cNvPr id="32771" name="Contenidor de número de diapositiva 3"/>
          <p:cNvSpPr>
            <a:spLocks noGrp="1"/>
          </p:cNvSpPr>
          <p:nvPr>
            <p:ph type="sldNum" sz="quarter" idx="10"/>
          </p:nvPr>
        </p:nvSpPr>
        <p:spPr bwMode="auto">
          <a:noFill/>
          <a:ln>
            <a:miter lim="800000"/>
            <a:headEnd/>
            <a:tailEnd/>
          </a:ln>
        </p:spPr>
        <p:txBody>
          <a:bodyPr/>
          <a:lstStyle/>
          <a:p>
            <a:fld id="{0896A35C-4A96-4199-B337-E7C91D2A3D66}" type="slidenum">
              <a:rPr lang="es-ES" smtClean="0">
                <a:latin typeface="Arial" charset="0"/>
                <a:cs typeface="Arial" charset="0"/>
              </a:rPr>
              <a:pPr/>
              <a:t>18</a:t>
            </a:fld>
            <a:endParaRPr lang="es-ES" smtClean="0">
              <a:latin typeface="Arial" charset="0"/>
              <a:cs typeface="Arial" charset="0"/>
            </a:endParaRPr>
          </a:p>
        </p:txBody>
      </p:sp>
      <p:sp>
        <p:nvSpPr>
          <p:cNvPr id="61" name="QuadreDeText 1719"/>
          <p:cNvSpPr txBox="1"/>
          <p:nvPr/>
        </p:nvSpPr>
        <p:spPr>
          <a:xfrm>
            <a:off x="747713" y="1917700"/>
            <a:ext cx="7785100" cy="3887788"/>
          </a:xfrm>
          <a:prstGeom prst="rect">
            <a:avLst/>
          </a:prstGeom>
          <a:noFill/>
          <a:ln>
            <a:solidFill>
              <a:schemeClr val="bg1">
                <a:lumMod val="65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itchFamily="34" charset="0"/>
            </a:endParaRPr>
          </a:p>
        </p:txBody>
      </p:sp>
      <p:sp>
        <p:nvSpPr>
          <p:cNvPr id="64" name="Rectangle arrodonit 62"/>
          <p:cNvSpPr/>
          <p:nvPr/>
        </p:nvSpPr>
        <p:spPr>
          <a:xfrm>
            <a:off x="939874" y="2421508"/>
            <a:ext cx="3097733" cy="3095724"/>
          </a:xfrm>
          <a:prstGeom prst="roundRect">
            <a:avLst>
              <a:gd name="adj" fmla="val 2283"/>
            </a:avLst>
          </a:prstGeom>
          <a:solidFill>
            <a:srgbClr val="FFFFFF">
              <a:alpha val="60000"/>
            </a:srgbClr>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67" name="Rectangle arrodonit 61"/>
          <p:cNvSpPr/>
          <p:nvPr/>
        </p:nvSpPr>
        <p:spPr>
          <a:xfrm>
            <a:off x="1227906" y="2494533"/>
            <a:ext cx="2840038" cy="800100"/>
          </a:xfrm>
          <a:prstGeom prst="roundRect">
            <a:avLst>
              <a:gd name="adj" fmla="val 141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a:spcAft>
                <a:spcPts val="700"/>
              </a:spcAft>
              <a:defRPr/>
            </a:pPr>
            <a:r>
              <a:rPr lang="ca-ES" sz="900" dirty="0" smtClean="0">
                <a:solidFill>
                  <a:schemeClr val="tx1"/>
                </a:solidFill>
                <a:ea typeface="ＭＳ Ｐゴシック" pitchFamily="34" charset="-128"/>
                <a:cs typeface="Arial" charset="0"/>
              </a:rPr>
              <a:t>Pel que fa als tipus d’</a:t>
            </a:r>
            <a:r>
              <a:rPr lang="ca-ES" sz="900" b="1" dirty="0" smtClean="0">
                <a:solidFill>
                  <a:schemeClr val="tx1"/>
                </a:solidFill>
                <a:ea typeface="ＭＳ Ｐゴシック" pitchFamily="34" charset="-128"/>
                <a:cs typeface="Arial" charset="0"/>
              </a:rPr>
              <a:t>aparcament propers a l</a:t>
            </a:r>
            <a:r>
              <a:rPr lang="ca-ES" altLang="es-ES" sz="900" b="1" dirty="0" smtClean="0">
                <a:solidFill>
                  <a:schemeClr val="tx1"/>
                </a:solidFill>
                <a:ea typeface="ＭＳ Ｐゴシック" pitchFamily="34" charset="-128"/>
                <a:cs typeface="Arial" charset="0"/>
              </a:rPr>
              <a:t>’</a:t>
            </a:r>
            <a:r>
              <a:rPr lang="ca-ES" sz="900" b="1" dirty="0" smtClean="0">
                <a:solidFill>
                  <a:schemeClr val="tx1"/>
                </a:solidFill>
                <a:ea typeface="ＭＳ Ｐゴシック" pitchFamily="34" charset="-128"/>
                <a:cs typeface="Arial" charset="0"/>
              </a:rPr>
              <a:t>espai </a:t>
            </a:r>
            <a:r>
              <a:rPr lang="ca-ES" sz="900" b="1" dirty="0">
                <a:solidFill>
                  <a:schemeClr val="tx1"/>
                </a:solidFill>
                <a:ea typeface="ＭＳ Ｐゴシック" pitchFamily="34" charset="-128"/>
                <a:cs typeface="Arial" charset="0"/>
              </a:rPr>
              <a:t>comercial urbà</a:t>
            </a:r>
            <a:r>
              <a:rPr lang="ca-ES" sz="900" dirty="0">
                <a:solidFill>
                  <a:schemeClr val="tx1"/>
                </a:solidFill>
                <a:ea typeface="ＭＳ Ｐゴシック" pitchFamily="34" charset="-128"/>
                <a:cs typeface="Arial" charset="0"/>
              </a:rPr>
              <a:t>, en </a:t>
            </a:r>
            <a:r>
              <a:rPr lang="ca-ES" sz="900" dirty="0" smtClean="0">
                <a:solidFill>
                  <a:schemeClr val="tx1"/>
                </a:solidFill>
                <a:ea typeface="ＭＳ Ｐゴシック" pitchFamily="34" charset="-128"/>
                <a:cs typeface="Arial" charset="0"/>
              </a:rPr>
              <a:t>podem distingir els següents </a:t>
            </a:r>
            <a:r>
              <a:rPr lang="ca-ES" sz="900" dirty="0">
                <a:solidFill>
                  <a:schemeClr val="tx1"/>
                </a:solidFill>
                <a:ea typeface="ＭＳ Ｐゴシック" pitchFamily="34" charset="-128"/>
                <a:cs typeface="Arial" charset="0"/>
              </a:rPr>
              <a:t>tipus:</a:t>
            </a:r>
          </a:p>
          <a:p>
            <a:pPr marL="271463" indent="-184150">
              <a:spcAft>
                <a:spcPts val="900"/>
              </a:spcAft>
              <a:buFont typeface="Wingdings" pitchFamily="2" charset="2"/>
              <a:buChar char="§"/>
              <a:defRPr/>
            </a:pPr>
            <a:r>
              <a:rPr lang="ca-ES" sz="900" dirty="0">
                <a:solidFill>
                  <a:schemeClr val="tx1"/>
                </a:solidFill>
                <a:ea typeface="ＭＳ Ｐゴシック" pitchFamily="34" charset="-128"/>
                <a:cs typeface="Arial" charset="0"/>
              </a:rPr>
              <a:t>Pàrquings amb places d</a:t>
            </a:r>
            <a:r>
              <a:rPr lang="ca-ES" altLang="es-ES" sz="900" dirty="0">
                <a:solidFill>
                  <a:schemeClr val="tx1"/>
                </a:solidFill>
                <a:ea typeface="ＭＳ Ｐゴシック" pitchFamily="34" charset="-128"/>
                <a:cs typeface="Arial" charset="0"/>
              </a:rPr>
              <a:t>’</a:t>
            </a:r>
            <a:r>
              <a:rPr lang="ca-ES" sz="900" dirty="0">
                <a:solidFill>
                  <a:schemeClr val="tx1"/>
                </a:solidFill>
                <a:ea typeface="ＭＳ Ｐゴシック" pitchFamily="34" charset="-128"/>
                <a:cs typeface="Arial" charset="0"/>
              </a:rPr>
              <a:t>estacionament lliures de pagament. </a:t>
            </a:r>
          </a:p>
          <a:p>
            <a:pPr marL="271463" indent="-184150">
              <a:spcAft>
                <a:spcPts val="900"/>
              </a:spcAft>
              <a:buFont typeface="Wingdings" pitchFamily="2" charset="2"/>
              <a:buChar char="§"/>
              <a:defRPr/>
            </a:pPr>
            <a:r>
              <a:rPr lang="ca-ES" sz="900" dirty="0">
                <a:solidFill>
                  <a:schemeClr val="tx1"/>
                </a:solidFill>
                <a:ea typeface="ＭＳ Ｐゴシック" pitchFamily="34" charset="-128"/>
                <a:cs typeface="Arial" charset="0"/>
              </a:rPr>
              <a:t>Pàrquings amb places d</a:t>
            </a:r>
            <a:r>
              <a:rPr lang="ca-ES" altLang="es-ES" sz="900" dirty="0">
                <a:solidFill>
                  <a:schemeClr val="tx1"/>
                </a:solidFill>
                <a:ea typeface="ＭＳ Ｐゴシック" pitchFamily="34" charset="-128"/>
                <a:cs typeface="Arial" charset="0"/>
              </a:rPr>
              <a:t>’</a:t>
            </a:r>
            <a:r>
              <a:rPr lang="ca-ES" sz="900" dirty="0">
                <a:solidFill>
                  <a:schemeClr val="tx1"/>
                </a:solidFill>
                <a:ea typeface="ＭＳ Ｐゴシック" pitchFamily="34" charset="-128"/>
                <a:cs typeface="Arial" charset="0"/>
              </a:rPr>
              <a:t>estacionament de pagament.</a:t>
            </a:r>
          </a:p>
          <a:p>
            <a:pPr marL="271463" indent="-184150">
              <a:spcAft>
                <a:spcPts val="900"/>
              </a:spcAft>
              <a:buFont typeface="Wingdings" pitchFamily="2" charset="2"/>
              <a:buChar char="§"/>
              <a:defRPr/>
            </a:pPr>
            <a:r>
              <a:rPr lang="ca-ES" sz="900" dirty="0">
                <a:solidFill>
                  <a:schemeClr val="tx1"/>
                </a:solidFill>
                <a:ea typeface="ＭＳ Ｐゴシック" pitchFamily="34" charset="-128"/>
                <a:cs typeface="Arial" charset="0"/>
              </a:rPr>
              <a:t>Pàrquings amb places d</a:t>
            </a:r>
            <a:r>
              <a:rPr lang="ca-ES" altLang="es-ES" sz="900" dirty="0">
                <a:solidFill>
                  <a:schemeClr val="tx1"/>
                </a:solidFill>
                <a:ea typeface="ＭＳ Ｐゴシック" pitchFamily="34" charset="-128"/>
                <a:cs typeface="Arial" charset="0"/>
              </a:rPr>
              <a:t>’</a:t>
            </a:r>
            <a:r>
              <a:rPr lang="ca-ES" sz="900" dirty="0">
                <a:solidFill>
                  <a:schemeClr val="tx1"/>
                </a:solidFill>
                <a:ea typeface="ＭＳ Ｐゴシック" pitchFamily="34" charset="-128"/>
                <a:cs typeface="Arial" charset="0"/>
              </a:rPr>
              <a:t>estacionament de pagament segons temporada. </a:t>
            </a:r>
          </a:p>
          <a:p>
            <a:pPr marL="271463" indent="-184150">
              <a:spcAft>
                <a:spcPts val="900"/>
              </a:spcAft>
              <a:buFont typeface="Wingdings" pitchFamily="2" charset="2"/>
              <a:buChar char="§"/>
              <a:defRPr/>
            </a:pPr>
            <a:r>
              <a:rPr lang="ca-ES" sz="900" dirty="0">
                <a:solidFill>
                  <a:schemeClr val="tx1"/>
                </a:solidFill>
                <a:ea typeface="ＭＳ Ｐゴシック" pitchFamily="34" charset="-128"/>
                <a:cs typeface="Arial" charset="0"/>
              </a:rPr>
              <a:t>Places d</a:t>
            </a:r>
            <a:r>
              <a:rPr lang="ca-ES" altLang="es-ES" sz="900" dirty="0">
                <a:solidFill>
                  <a:schemeClr val="tx1"/>
                </a:solidFill>
                <a:ea typeface="ＭＳ Ｐゴシック" pitchFamily="34" charset="-128"/>
                <a:cs typeface="Arial" charset="0"/>
              </a:rPr>
              <a:t>’</a:t>
            </a:r>
            <a:r>
              <a:rPr lang="ca-ES" sz="900" dirty="0">
                <a:solidFill>
                  <a:schemeClr val="tx1"/>
                </a:solidFill>
                <a:ea typeface="ＭＳ Ｐゴシック" pitchFamily="34" charset="-128"/>
                <a:cs typeface="Arial" charset="0"/>
              </a:rPr>
              <a:t>estacionament en calçada de pagament.  </a:t>
            </a:r>
          </a:p>
          <a:p>
            <a:pPr marL="271463" indent="-184150">
              <a:spcAft>
                <a:spcPts val="900"/>
              </a:spcAft>
              <a:buFont typeface="Wingdings" pitchFamily="2" charset="2"/>
              <a:buChar char="§"/>
              <a:defRPr/>
            </a:pPr>
            <a:r>
              <a:rPr lang="ca-ES" sz="900" dirty="0" smtClean="0">
                <a:solidFill>
                  <a:schemeClr val="tx1"/>
                </a:solidFill>
                <a:ea typeface="ＭＳ Ｐゴシック" pitchFamily="34" charset="-128"/>
                <a:cs typeface="Arial" charset="0"/>
              </a:rPr>
              <a:t>Zones </a:t>
            </a:r>
            <a:r>
              <a:rPr lang="ca-ES" sz="900" dirty="0">
                <a:solidFill>
                  <a:schemeClr val="tx1"/>
                </a:solidFill>
                <a:ea typeface="ＭＳ Ｐゴシック" pitchFamily="34" charset="-128"/>
                <a:cs typeface="Arial" charset="0"/>
              </a:rPr>
              <a:t>de càrrega i descàrrega. </a:t>
            </a:r>
            <a:endParaRPr lang="ca-ES" sz="900" dirty="0" smtClean="0">
              <a:solidFill>
                <a:schemeClr val="tx1"/>
              </a:solidFill>
              <a:ea typeface="ＭＳ Ｐゴシック" pitchFamily="34" charset="-128"/>
              <a:cs typeface="Arial" charset="0"/>
            </a:endParaRPr>
          </a:p>
          <a:p>
            <a:pPr>
              <a:spcAft>
                <a:spcPts val="900"/>
              </a:spcAft>
              <a:defRPr/>
            </a:pPr>
            <a:r>
              <a:rPr lang="ca-ES" sz="900" dirty="0" smtClean="0">
                <a:solidFill>
                  <a:schemeClr val="tx1"/>
                </a:solidFill>
                <a:ea typeface="ＭＳ Ｐゴシック" pitchFamily="34" charset="-128"/>
                <a:cs typeface="Arial" charset="0"/>
              </a:rPr>
              <a:t>A la zona de </a:t>
            </a:r>
            <a:r>
              <a:rPr lang="ca-ES" sz="900" dirty="0" err="1" smtClean="0">
                <a:solidFill>
                  <a:schemeClr val="tx1"/>
                </a:solidFill>
                <a:ea typeface="ＭＳ Ｐゴシック" pitchFamily="34" charset="-128"/>
                <a:cs typeface="Arial" charset="0"/>
              </a:rPr>
              <a:t>Vilartagues</a:t>
            </a:r>
            <a:r>
              <a:rPr lang="ca-ES" sz="900" dirty="0" smtClean="0">
                <a:solidFill>
                  <a:schemeClr val="tx1"/>
                </a:solidFill>
                <a:ea typeface="ＭＳ Ｐゴシック" pitchFamily="34" charset="-128"/>
                <a:cs typeface="Arial" charset="0"/>
              </a:rPr>
              <a:t>, en canvi, hi predominen les places d’estacionament en calçada lliures de pagament.</a:t>
            </a:r>
            <a:endParaRPr lang="ca-ES" sz="900" dirty="0">
              <a:solidFill>
                <a:schemeClr val="tx1"/>
              </a:solidFill>
              <a:ea typeface="ＭＳ Ｐゴシック" pitchFamily="34" charset="-128"/>
              <a:cs typeface="Arial" charset="0"/>
            </a:endParaRPr>
          </a:p>
        </p:txBody>
      </p:sp>
      <p:sp>
        <p:nvSpPr>
          <p:cNvPr id="68" name="Rectangle 32"/>
          <p:cNvSpPr>
            <a:spLocks noChangeArrowheads="1"/>
          </p:cNvSpPr>
          <p:nvPr/>
        </p:nvSpPr>
        <p:spPr bwMode="auto">
          <a:xfrm>
            <a:off x="3895973" y="1765300"/>
            <a:ext cx="1108075" cy="306388"/>
          </a:xfrm>
          <a:prstGeom prst="roundRect">
            <a:avLst/>
          </a:prstGeom>
          <a:solidFill>
            <a:schemeClr val="bg1"/>
          </a:solidFill>
          <a:ln w="9525">
            <a:solidFill>
              <a:schemeClr val="bg1">
                <a:lumMod val="65000"/>
              </a:schemeClr>
            </a:solidFill>
            <a:miter lim="800000"/>
            <a:headEnd/>
            <a:tailEnd/>
          </a:ln>
        </p:spPr>
        <p:txBody>
          <a:bodyPr wrap="none">
            <a:spAutoFit/>
          </a:bodyPr>
          <a:lstStyle/>
          <a:p>
            <a:pPr>
              <a:defRPr/>
            </a:pPr>
            <a:r>
              <a:rPr lang="ca-ES" sz="1200" b="1" dirty="0">
                <a:solidFill>
                  <a:srgbClr val="000000"/>
                </a:solidFill>
                <a:ea typeface="+mn-ea"/>
                <a:cs typeface="Arial" charset="0"/>
              </a:rPr>
              <a:t>Aparcament</a:t>
            </a:r>
            <a:endParaRPr lang="ca-ES" sz="1200" dirty="0">
              <a:solidFill>
                <a:srgbClr val="000000"/>
              </a:solidFill>
              <a:ea typeface="+mn-ea"/>
              <a:cs typeface="Arial" charset="0"/>
            </a:endParaRPr>
          </a:p>
        </p:txBody>
      </p:sp>
      <p:pic>
        <p:nvPicPr>
          <p:cNvPr id="32778" name="Picture 26"/>
          <p:cNvPicPr>
            <a:picLocks noChangeAspect="1" noChangeArrowheads="1"/>
          </p:cNvPicPr>
          <p:nvPr/>
        </p:nvPicPr>
        <p:blipFill>
          <a:blip r:embed="rId2" cstate="print"/>
          <a:srcRect/>
          <a:stretch>
            <a:fillRect/>
          </a:stretch>
        </p:blipFill>
        <p:spPr bwMode="auto">
          <a:xfrm>
            <a:off x="1083890" y="2549972"/>
            <a:ext cx="141288" cy="134938"/>
          </a:xfrm>
          <a:prstGeom prst="rect">
            <a:avLst/>
          </a:prstGeom>
          <a:noFill/>
          <a:ln w="9525">
            <a:noFill/>
            <a:miter lim="800000"/>
            <a:headEnd/>
            <a:tailEnd/>
          </a:ln>
        </p:spPr>
      </p:pic>
      <p:sp>
        <p:nvSpPr>
          <p:cNvPr id="95" name="Rectangle arrodonit 61"/>
          <p:cNvSpPr/>
          <p:nvPr/>
        </p:nvSpPr>
        <p:spPr>
          <a:xfrm>
            <a:off x="4283968" y="4797152"/>
            <a:ext cx="4032448" cy="377825"/>
          </a:xfrm>
          <a:prstGeom prst="roundRect">
            <a:avLst>
              <a:gd name="adj" fmla="val 141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a:spcAft>
                <a:spcPts val="700"/>
              </a:spcAft>
              <a:defRPr/>
            </a:pPr>
            <a:r>
              <a:rPr lang="ca-ES" sz="900" dirty="0" smtClean="0">
                <a:solidFill>
                  <a:srgbClr val="000000"/>
                </a:solidFill>
                <a:ea typeface="ＭＳ Ｐゴシック" pitchFamily="34" charset="-128"/>
                <a:cs typeface="Arial" charset="0"/>
              </a:rPr>
              <a:t>A la pàgina següent es </a:t>
            </a:r>
            <a:r>
              <a:rPr lang="ca-ES" sz="900" dirty="0">
                <a:solidFill>
                  <a:srgbClr val="000000"/>
                </a:solidFill>
                <a:ea typeface="ＭＳ Ｐゴシック" pitchFamily="34" charset="-128"/>
                <a:cs typeface="Arial" charset="0"/>
              </a:rPr>
              <a:t>mostra un mapa amb les diverses zones d</a:t>
            </a:r>
            <a:r>
              <a:rPr lang="ca-ES" altLang="es-ES" sz="900" dirty="0">
                <a:solidFill>
                  <a:srgbClr val="000000"/>
                </a:solidFill>
                <a:ea typeface="ＭＳ Ｐゴシック" pitchFamily="34" charset="-128"/>
                <a:cs typeface="Arial" charset="0"/>
              </a:rPr>
              <a:t>’</a:t>
            </a:r>
            <a:r>
              <a:rPr lang="ca-ES" sz="900" dirty="0">
                <a:solidFill>
                  <a:srgbClr val="000000"/>
                </a:solidFill>
                <a:ea typeface="ＭＳ Ｐゴシック" pitchFamily="34" charset="-128"/>
                <a:cs typeface="Arial" charset="0"/>
              </a:rPr>
              <a:t>aparcament i les seves tipologies. </a:t>
            </a:r>
          </a:p>
        </p:txBody>
      </p:sp>
      <p:sp>
        <p:nvSpPr>
          <p:cNvPr id="32782" name="AutoShape 37" descr="https://photos-3.dropbox.com/t/2/AAD_WhUAWBx7H_ud7c-wyZMR9dOkUmGjeR0Q0uS2zuS94w/12/422816604/jpeg/32x32/1/_/1/2/20170309_105756.jpg/EK6sqrIDGNwsIAIoAg/BERJl7yrXRLFCAteqpUxRrMnvYXRaKdf26rFm-KLj04?size=800x600&amp;size_mode=3"/>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32783" name="AutoShape 44" descr="https://photos-5.dropbox.com/t/2/AADzZBbMqkUdrVti_VhhU3X8tN8uEaCzh3NQdc4MsVAomQ/12/422816604/jpeg/32x32/1/_/1/2/20170309_110041.jpg/EK6sqrIDGN8sIAIoAg/VZgj2eD_Va9V4mA_hujQ0RHMSJps8uPl8CHCMZBjNHM?size=800x600&amp;size_mode=3"/>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45" name="Rectangle arrodonit 80"/>
          <p:cNvSpPr/>
          <p:nvPr/>
        </p:nvSpPr>
        <p:spPr>
          <a:xfrm>
            <a:off x="6372225" y="2909317"/>
            <a:ext cx="1944688" cy="1698625"/>
          </a:xfrm>
          <a:prstGeom prst="roundRect">
            <a:avLst>
              <a:gd name="adj" fmla="val 817"/>
            </a:avLst>
          </a:prstGeom>
          <a:solidFill>
            <a:srgbClr val="FFFFFF">
              <a:alpha val="60000"/>
            </a:srgb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pic>
        <p:nvPicPr>
          <p:cNvPr id="32788" name="Imagen 1" descr="20170601_130741.jpg"/>
          <p:cNvPicPr>
            <a:picLocks noChangeAspect="1"/>
          </p:cNvPicPr>
          <p:nvPr/>
        </p:nvPicPr>
        <p:blipFill>
          <a:blip r:embed="rId3" cstate="print"/>
          <a:srcRect l="11963" t="1840" r="6265" b="4953"/>
          <a:stretch>
            <a:fillRect/>
          </a:stretch>
        </p:blipFill>
        <p:spPr bwMode="auto">
          <a:xfrm>
            <a:off x="6443663" y="2996630"/>
            <a:ext cx="1806575" cy="1544637"/>
          </a:xfrm>
          <a:prstGeom prst="rect">
            <a:avLst/>
          </a:prstGeom>
          <a:noFill/>
          <a:ln w="9525">
            <a:noFill/>
            <a:miter lim="800000"/>
            <a:headEnd/>
            <a:tailEnd/>
          </a:ln>
        </p:spPr>
      </p:pic>
      <p:sp>
        <p:nvSpPr>
          <p:cNvPr id="46" name="Rectangle 45"/>
          <p:cNvSpPr/>
          <p:nvPr/>
        </p:nvSpPr>
        <p:spPr>
          <a:xfrm>
            <a:off x="6435725" y="2663255"/>
            <a:ext cx="1736725" cy="403225"/>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anchor="ctr"/>
          <a:lstStyle/>
          <a:p>
            <a:pPr algn="ctr">
              <a:defRPr/>
            </a:pPr>
            <a:r>
              <a:rPr lang="ca-ES" sz="800" b="1">
                <a:solidFill>
                  <a:schemeClr val="bg1"/>
                </a:solidFill>
                <a:ea typeface="ＭＳ Ｐゴシック" pitchFamily="34" charset="-128"/>
                <a:cs typeface="Arial" charset="0"/>
              </a:rPr>
              <a:t>Places d</a:t>
            </a:r>
            <a:r>
              <a:rPr lang="ca-ES" altLang="es-ES" sz="800" b="1">
                <a:solidFill>
                  <a:schemeClr val="bg1"/>
                </a:solidFill>
                <a:ea typeface="ＭＳ Ｐゴシック" pitchFamily="34" charset="-128"/>
                <a:cs typeface="Arial" charset="0"/>
              </a:rPr>
              <a:t>’</a:t>
            </a:r>
            <a:r>
              <a:rPr lang="ca-ES" sz="800" b="1">
                <a:solidFill>
                  <a:schemeClr val="bg1"/>
                </a:solidFill>
                <a:ea typeface="ＭＳ Ｐゴシック" pitchFamily="34" charset="-128"/>
                <a:cs typeface="Arial" charset="0"/>
              </a:rPr>
              <a:t>estacionament en calçada de pagament  </a:t>
            </a:r>
          </a:p>
          <a:p>
            <a:pPr algn="ctr">
              <a:defRPr/>
            </a:pPr>
            <a:r>
              <a:rPr lang="ca-ES" sz="800" b="1">
                <a:solidFill>
                  <a:schemeClr val="bg1"/>
                </a:solidFill>
                <a:ea typeface="ＭＳ Ｐゴシック" pitchFamily="34" charset="-128"/>
                <a:cs typeface="Arial" charset="0"/>
              </a:rPr>
              <a:t>(C/ de Cristòfol Colom)</a:t>
            </a:r>
          </a:p>
        </p:txBody>
      </p:sp>
      <p:sp>
        <p:nvSpPr>
          <p:cNvPr id="27" name="Rectangle arrodonit 15"/>
          <p:cNvSpPr/>
          <p:nvPr/>
        </p:nvSpPr>
        <p:spPr>
          <a:xfrm>
            <a:off x="3796209" y="1212850"/>
            <a:ext cx="1711895" cy="287338"/>
          </a:xfrm>
          <a:prstGeom prst="roundRect">
            <a:avLst>
              <a:gd name="adj" fmla="val 713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ca-ES" sz="1400" b="1" dirty="0">
                <a:solidFill>
                  <a:srgbClr val="FFFFFF"/>
                </a:solidFill>
                <a:ea typeface="ＭＳ Ｐゴシック" pitchFamily="34" charset="-128"/>
                <a:cs typeface="Arial" charset="0"/>
              </a:rPr>
              <a:t>A</a:t>
            </a:r>
            <a:r>
              <a:rPr lang="ca-ES" sz="1400" b="1" dirty="0" smtClean="0">
                <a:solidFill>
                  <a:srgbClr val="FFFFFF"/>
                </a:solidFill>
                <a:ea typeface="ＭＳ Ｐゴシック" pitchFamily="34" charset="-128"/>
                <a:cs typeface="Arial" charset="0"/>
              </a:rPr>
              <a:t>p</a:t>
            </a:r>
            <a:r>
              <a:rPr lang="ca-ES" sz="1400" b="1" dirty="0" smtClean="0">
                <a:solidFill>
                  <a:schemeClr val="bg1"/>
                </a:solidFill>
                <a:ea typeface="ＭＳ Ｐゴシック" pitchFamily="34" charset="-128"/>
                <a:cs typeface="Arial" charset="0"/>
              </a:rPr>
              <a:t>arcament</a:t>
            </a:r>
            <a:endParaRPr lang="ca-ES" sz="1400" dirty="0">
              <a:solidFill>
                <a:schemeClr val="bg1"/>
              </a:solidFill>
              <a:ea typeface="ＭＳ Ｐゴシック" pitchFamily="34" charset="-128"/>
              <a:cs typeface="Arial" charset="0"/>
            </a:endParaRPr>
          </a:p>
        </p:txBody>
      </p:sp>
      <p:sp>
        <p:nvSpPr>
          <p:cNvPr id="28" name="Rectangle arrodonit 17"/>
          <p:cNvSpPr/>
          <p:nvPr/>
        </p:nvSpPr>
        <p:spPr>
          <a:xfrm>
            <a:off x="3435846" y="1212850"/>
            <a:ext cx="287338" cy="287338"/>
          </a:xfrm>
          <a:prstGeom prst="roundRect">
            <a:avLst>
              <a:gd name="adj" fmla="val 1031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a-ES" sz="1600" b="1" dirty="0">
                <a:solidFill>
                  <a:schemeClr val="bg1"/>
                </a:solidFill>
              </a:rPr>
              <a:t>G</a:t>
            </a:r>
            <a:endParaRPr lang="ca-ES" sz="1200" dirty="0">
              <a:solidFill>
                <a:schemeClr val="bg1"/>
              </a:solidFill>
            </a:endParaRPr>
          </a:p>
        </p:txBody>
      </p:sp>
      <p:sp>
        <p:nvSpPr>
          <p:cNvPr id="26" name="QuadreDeText 47"/>
          <p:cNvSpPr txBox="1">
            <a:spLocks noChangeArrowheads="1"/>
          </p:cNvSpPr>
          <p:nvPr/>
        </p:nvSpPr>
        <p:spPr bwMode="auto">
          <a:xfrm>
            <a:off x="5072063" y="260350"/>
            <a:ext cx="36036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3. El teixit comercial de Sant Feliu de Guíxols </a:t>
            </a:r>
            <a:endParaRPr lang="es-ES" sz="1200" b="1" dirty="0">
              <a:solidFill>
                <a:schemeClr val="tx1">
                  <a:lumMod val="75000"/>
                  <a:lumOff val="25000"/>
                </a:schemeClr>
              </a:solidFill>
            </a:endParaRPr>
          </a:p>
        </p:txBody>
      </p:sp>
      <p:sp>
        <p:nvSpPr>
          <p:cNvPr id="31" name="Rectangle 5"/>
          <p:cNvSpPr/>
          <p:nvPr/>
        </p:nvSpPr>
        <p:spPr>
          <a:xfrm flipV="1">
            <a:off x="5072063" y="574675"/>
            <a:ext cx="3527425"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32" name="Rectangle arrodonit 80"/>
          <p:cNvSpPr/>
          <p:nvPr/>
        </p:nvSpPr>
        <p:spPr>
          <a:xfrm>
            <a:off x="4292476" y="2882975"/>
            <a:ext cx="1944688" cy="1698154"/>
          </a:xfrm>
          <a:prstGeom prst="roundRect">
            <a:avLst>
              <a:gd name="adj" fmla="val 817"/>
            </a:avLst>
          </a:prstGeom>
          <a:solidFill>
            <a:srgbClr val="FFFFFF">
              <a:alpha val="60000"/>
            </a:srgb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pic>
        <p:nvPicPr>
          <p:cNvPr id="33" name="Imagen 1" descr="20170601_130650.jpg"/>
          <p:cNvPicPr>
            <a:picLocks noChangeAspect="1"/>
          </p:cNvPicPr>
          <p:nvPr/>
        </p:nvPicPr>
        <p:blipFill>
          <a:blip r:embed="rId4" cstate="print"/>
          <a:srcRect r="36548"/>
          <a:stretch>
            <a:fillRect/>
          </a:stretch>
        </p:blipFill>
        <p:spPr bwMode="auto">
          <a:xfrm>
            <a:off x="4363914" y="2898849"/>
            <a:ext cx="1787525" cy="1584325"/>
          </a:xfrm>
          <a:prstGeom prst="rect">
            <a:avLst/>
          </a:prstGeom>
          <a:noFill/>
          <a:ln w="9525">
            <a:noFill/>
            <a:miter lim="800000"/>
            <a:headEnd/>
            <a:tailEnd/>
          </a:ln>
        </p:spPr>
      </p:pic>
      <p:sp>
        <p:nvSpPr>
          <p:cNvPr id="34" name="Rectangle 45"/>
          <p:cNvSpPr/>
          <p:nvPr/>
        </p:nvSpPr>
        <p:spPr>
          <a:xfrm>
            <a:off x="4355976" y="2636912"/>
            <a:ext cx="1736725" cy="403225"/>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anchor="ctr"/>
          <a:lstStyle/>
          <a:p>
            <a:pPr algn="ctr">
              <a:defRPr/>
            </a:pPr>
            <a:r>
              <a:rPr lang="ca-ES" sz="800" b="1">
                <a:solidFill>
                  <a:schemeClr val="bg1"/>
                </a:solidFill>
                <a:ea typeface="ＭＳ Ｐゴシック" pitchFamily="34" charset="-128"/>
                <a:cs typeface="Arial" charset="0"/>
              </a:rPr>
              <a:t>Places d</a:t>
            </a:r>
            <a:r>
              <a:rPr lang="ca-ES" altLang="es-ES" sz="800" b="1">
                <a:solidFill>
                  <a:schemeClr val="bg1"/>
                </a:solidFill>
                <a:ea typeface="ＭＳ Ｐゴシック" pitchFamily="34" charset="-128"/>
                <a:cs typeface="Arial" charset="0"/>
              </a:rPr>
              <a:t>’</a:t>
            </a:r>
            <a:r>
              <a:rPr lang="ca-ES" sz="800" b="1">
                <a:solidFill>
                  <a:schemeClr val="bg1"/>
                </a:solidFill>
                <a:ea typeface="ＭＳ Ｐゴシック" pitchFamily="34" charset="-128"/>
                <a:cs typeface="Arial" charset="0"/>
              </a:rPr>
              <a:t>estacionament en calçada gratuïtes </a:t>
            </a:r>
          </a:p>
          <a:p>
            <a:pPr algn="ctr">
              <a:defRPr/>
            </a:pPr>
            <a:r>
              <a:rPr lang="ca-ES" sz="800" b="1">
                <a:solidFill>
                  <a:schemeClr val="bg1"/>
                </a:solidFill>
                <a:ea typeface="ＭＳ Ｐゴシック" pitchFamily="34" charset="-128"/>
                <a:cs typeface="Arial" charset="0"/>
              </a:rPr>
              <a:t>(Av. De Saragossa)</a:t>
            </a:r>
          </a:p>
        </p:txBody>
      </p:sp>
      <p:pic>
        <p:nvPicPr>
          <p:cNvPr id="22" name="Picture 26"/>
          <p:cNvPicPr>
            <a:picLocks noChangeAspect="1" noChangeArrowheads="1"/>
          </p:cNvPicPr>
          <p:nvPr/>
        </p:nvPicPr>
        <p:blipFill>
          <a:blip r:embed="rId2" cstate="print"/>
          <a:srcRect/>
          <a:stretch>
            <a:fillRect/>
          </a:stretch>
        </p:blipFill>
        <p:spPr bwMode="auto">
          <a:xfrm>
            <a:off x="1083890" y="4857760"/>
            <a:ext cx="141287" cy="1349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 name="QuadreDeText 1719"/>
          <p:cNvSpPr txBox="1"/>
          <p:nvPr/>
        </p:nvSpPr>
        <p:spPr>
          <a:xfrm>
            <a:off x="500034" y="1357298"/>
            <a:ext cx="8143932" cy="4808552"/>
          </a:xfrm>
          <a:prstGeom prst="rect">
            <a:avLst/>
          </a:prstGeom>
          <a:solidFill>
            <a:srgbClr val="FFFFFF">
              <a:alpha val="60000"/>
            </a:srgbClr>
          </a:solidFill>
          <a:ln>
            <a:solidFill>
              <a:schemeClr val="tx1">
                <a:lumMod val="50000"/>
                <a:lumOff val="50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itchFamily="34" charset="0"/>
            </a:endParaRPr>
          </a:p>
        </p:txBody>
      </p:sp>
      <p:pic>
        <p:nvPicPr>
          <p:cNvPr id="33795" name="Imagen 2" descr="Captura de pantalla 2017-07-20 a las 8.48.10.png"/>
          <p:cNvPicPr>
            <a:picLocks noChangeAspect="1"/>
          </p:cNvPicPr>
          <p:nvPr/>
        </p:nvPicPr>
        <p:blipFill>
          <a:blip r:embed="rId2" cstate="print"/>
          <a:srcRect/>
          <a:stretch>
            <a:fillRect/>
          </a:stretch>
        </p:blipFill>
        <p:spPr bwMode="auto">
          <a:xfrm>
            <a:off x="3060700" y="2276475"/>
            <a:ext cx="5256213" cy="3233738"/>
          </a:xfrm>
          <a:prstGeom prst="rect">
            <a:avLst/>
          </a:prstGeom>
          <a:noFill/>
          <a:ln w="9525">
            <a:noFill/>
            <a:miter lim="800000"/>
            <a:headEnd/>
            <a:tailEnd/>
          </a:ln>
        </p:spPr>
      </p:pic>
      <p:sp>
        <p:nvSpPr>
          <p:cNvPr id="33796" name="Contenidor de número de diapositiva 3"/>
          <p:cNvSpPr>
            <a:spLocks noGrp="1"/>
          </p:cNvSpPr>
          <p:nvPr>
            <p:ph type="sldNum" sz="quarter" idx="10"/>
          </p:nvPr>
        </p:nvSpPr>
        <p:spPr bwMode="auto">
          <a:noFill/>
          <a:ln>
            <a:miter lim="800000"/>
            <a:headEnd/>
            <a:tailEnd/>
          </a:ln>
        </p:spPr>
        <p:txBody>
          <a:bodyPr/>
          <a:lstStyle/>
          <a:p>
            <a:fld id="{9CEA642B-B2C2-452D-8434-7AAADDF16A97}" type="slidenum">
              <a:rPr lang="es-ES" smtClean="0">
                <a:latin typeface="Arial" charset="0"/>
                <a:cs typeface="Arial" charset="0"/>
              </a:rPr>
              <a:pPr/>
              <a:t>19</a:t>
            </a:fld>
            <a:endParaRPr lang="es-ES" smtClean="0">
              <a:latin typeface="Arial" charset="0"/>
              <a:cs typeface="Arial" charset="0"/>
            </a:endParaRPr>
          </a:p>
        </p:txBody>
      </p:sp>
      <p:sp>
        <p:nvSpPr>
          <p:cNvPr id="58" name="Text Box 8"/>
          <p:cNvSpPr txBox="1">
            <a:spLocks noChangeArrowheads="1"/>
          </p:cNvSpPr>
          <p:nvPr/>
        </p:nvSpPr>
        <p:spPr bwMode="auto">
          <a:xfrm>
            <a:off x="3059113" y="2276475"/>
            <a:ext cx="1728787" cy="652459"/>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43200" anchor="ctr"/>
          <a:lstStyle/>
          <a:p>
            <a:pPr marL="268288" indent="-1588">
              <a:spcAft>
                <a:spcPts val="500"/>
              </a:spcAft>
              <a:tabLst>
                <a:tab pos="180975" algn="l"/>
              </a:tabLst>
              <a:defRPr/>
            </a:pPr>
            <a:r>
              <a:rPr lang="ca-ES" sz="700" dirty="0" smtClean="0">
                <a:solidFill>
                  <a:schemeClr val="tx1"/>
                </a:solidFill>
                <a:ea typeface="ＭＳ Ｐゴシック" pitchFamily="34" charset="-128"/>
                <a:cs typeface="Arial" charset="0"/>
              </a:rPr>
              <a:t>Pàrquings gratuïts</a:t>
            </a:r>
          </a:p>
          <a:p>
            <a:pPr marL="268288" indent="-1588">
              <a:spcAft>
                <a:spcPts val="500"/>
              </a:spcAft>
              <a:tabLst>
                <a:tab pos="180975" algn="l"/>
              </a:tabLst>
              <a:defRPr/>
            </a:pPr>
            <a:r>
              <a:rPr lang="ca-ES" sz="700" dirty="0" smtClean="0">
                <a:solidFill>
                  <a:schemeClr val="tx1"/>
                </a:solidFill>
                <a:ea typeface="ＭＳ Ｐゴシック" pitchFamily="34" charset="-128"/>
                <a:cs typeface="Arial" charset="0"/>
              </a:rPr>
              <a:t>Pàrquings de pagament segons temporada (del 15/6 al 15/9)</a:t>
            </a:r>
          </a:p>
          <a:p>
            <a:pPr marL="268288" indent="-1588">
              <a:spcAft>
                <a:spcPts val="500"/>
              </a:spcAft>
              <a:tabLst>
                <a:tab pos="180975" algn="l"/>
              </a:tabLst>
              <a:defRPr/>
            </a:pPr>
            <a:r>
              <a:rPr lang="ca-ES" sz="700" dirty="0" smtClean="0">
                <a:solidFill>
                  <a:schemeClr val="tx1"/>
                </a:solidFill>
                <a:ea typeface="ＭＳ Ｐゴシック" pitchFamily="34" charset="-128"/>
                <a:cs typeface="Arial" charset="0"/>
              </a:rPr>
              <a:t>Pàrquings </a:t>
            </a:r>
            <a:r>
              <a:rPr lang="ca-ES" sz="700" dirty="0">
                <a:solidFill>
                  <a:schemeClr val="tx1"/>
                </a:solidFill>
                <a:ea typeface="ＭＳ Ｐゴシック" pitchFamily="34" charset="-128"/>
                <a:cs typeface="Arial" charset="0"/>
              </a:rPr>
              <a:t>de pagament tot l</a:t>
            </a:r>
            <a:r>
              <a:rPr lang="ca-ES" altLang="es-ES" sz="700" dirty="0">
                <a:solidFill>
                  <a:schemeClr val="tx1"/>
                </a:solidFill>
                <a:ea typeface="ＭＳ Ｐゴシック" pitchFamily="34" charset="-128"/>
                <a:cs typeface="Arial" charset="0"/>
              </a:rPr>
              <a:t>’</a:t>
            </a:r>
            <a:r>
              <a:rPr lang="ca-ES" sz="700" dirty="0">
                <a:solidFill>
                  <a:schemeClr val="tx1"/>
                </a:solidFill>
                <a:ea typeface="ＭＳ Ｐゴシック" pitchFamily="34" charset="-128"/>
                <a:cs typeface="Arial" charset="0"/>
              </a:rPr>
              <a:t>any </a:t>
            </a:r>
          </a:p>
        </p:txBody>
      </p:sp>
      <p:sp>
        <p:nvSpPr>
          <p:cNvPr id="113" name="Oval 112"/>
          <p:cNvSpPr/>
          <p:nvPr/>
        </p:nvSpPr>
        <p:spPr>
          <a:xfrm>
            <a:off x="3214678" y="2781294"/>
            <a:ext cx="73025" cy="71438"/>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dirty="0">
              <a:solidFill>
                <a:schemeClr val="tx1"/>
              </a:solidFill>
            </a:endParaRPr>
          </a:p>
        </p:txBody>
      </p:sp>
      <p:sp>
        <p:nvSpPr>
          <p:cNvPr id="81" name="Rectangle arrodonit 80"/>
          <p:cNvSpPr/>
          <p:nvPr/>
        </p:nvSpPr>
        <p:spPr>
          <a:xfrm>
            <a:off x="3071802" y="1773238"/>
            <a:ext cx="5214974" cy="358775"/>
          </a:xfrm>
          <a:prstGeom prst="roundRect">
            <a:avLst>
              <a:gd name="adj" fmla="val 141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pPr>
              <a:spcAft>
                <a:spcPts val="500"/>
              </a:spcAft>
              <a:defRPr/>
            </a:pPr>
            <a:r>
              <a:rPr lang="ca-ES" sz="900" dirty="0">
                <a:solidFill>
                  <a:schemeClr val="tx1"/>
                </a:solidFill>
                <a:ea typeface="ＭＳ Ｐゴシック" pitchFamily="34" charset="-128"/>
                <a:cs typeface="Arial" charset="0"/>
              </a:rPr>
              <a:t>En el </a:t>
            </a:r>
            <a:r>
              <a:rPr lang="ca-ES" sz="900" dirty="0" smtClean="0">
                <a:solidFill>
                  <a:schemeClr val="tx1"/>
                </a:solidFill>
                <a:ea typeface="ＭＳ Ｐゴシック" pitchFamily="34" charset="-128"/>
                <a:cs typeface="Arial" charset="0"/>
              </a:rPr>
              <a:t>següent mapa es mostren les diverses zones </a:t>
            </a:r>
            <a:r>
              <a:rPr lang="ca-ES" sz="900" dirty="0">
                <a:solidFill>
                  <a:schemeClr val="tx1"/>
                </a:solidFill>
                <a:ea typeface="ＭＳ Ｐゴシック" pitchFamily="34" charset="-128"/>
                <a:cs typeface="Arial" charset="0"/>
              </a:rPr>
              <a:t>d</a:t>
            </a:r>
            <a:r>
              <a:rPr lang="ca-ES" altLang="es-ES" sz="900" dirty="0">
                <a:solidFill>
                  <a:schemeClr val="tx1"/>
                </a:solidFill>
                <a:ea typeface="ＭＳ Ｐゴシック" pitchFamily="34" charset="-128"/>
                <a:cs typeface="Arial" charset="0"/>
              </a:rPr>
              <a:t>’</a:t>
            </a:r>
            <a:r>
              <a:rPr lang="ca-ES" sz="900" dirty="0">
                <a:solidFill>
                  <a:schemeClr val="tx1"/>
                </a:solidFill>
                <a:ea typeface="ＭＳ Ｐゴシック" pitchFamily="34" charset="-128"/>
                <a:cs typeface="Arial" charset="0"/>
              </a:rPr>
              <a:t>aparcament </a:t>
            </a:r>
            <a:r>
              <a:rPr lang="ca-ES" sz="900" dirty="0" smtClean="0">
                <a:solidFill>
                  <a:schemeClr val="tx1"/>
                </a:solidFill>
                <a:ea typeface="ＭＳ Ｐゴシック" pitchFamily="34" charset="-128"/>
                <a:cs typeface="Arial" charset="0"/>
              </a:rPr>
              <a:t>més properes a l’espai comercial urbà </a:t>
            </a:r>
            <a:r>
              <a:rPr lang="ca-ES" sz="900" dirty="0">
                <a:solidFill>
                  <a:schemeClr val="tx1"/>
                </a:solidFill>
                <a:ea typeface="ＭＳ Ｐゴシック" pitchFamily="34" charset="-128"/>
                <a:cs typeface="Arial" charset="0"/>
              </a:rPr>
              <a:t>de Sant Feliu de </a:t>
            </a:r>
            <a:r>
              <a:rPr lang="ca-ES" sz="900" dirty="0" smtClean="0">
                <a:solidFill>
                  <a:schemeClr val="tx1"/>
                </a:solidFill>
                <a:ea typeface="ＭＳ Ｐゴシック" pitchFamily="34" charset="-128"/>
                <a:cs typeface="Arial" charset="0"/>
              </a:rPr>
              <a:t>Guíxols: </a:t>
            </a:r>
            <a:endParaRPr lang="ca-ES" sz="900" dirty="0">
              <a:solidFill>
                <a:schemeClr val="tx1"/>
              </a:solidFill>
              <a:ea typeface="ＭＳ Ｐゴシック" pitchFamily="34" charset="-128"/>
              <a:cs typeface="Arial" charset="0"/>
            </a:endParaRPr>
          </a:p>
        </p:txBody>
      </p:sp>
      <p:pic>
        <p:nvPicPr>
          <p:cNvPr id="33800" name="Picture 26"/>
          <p:cNvPicPr>
            <a:picLocks noChangeAspect="1" noChangeArrowheads="1"/>
          </p:cNvPicPr>
          <p:nvPr/>
        </p:nvPicPr>
        <p:blipFill>
          <a:blip r:embed="rId3" cstate="print"/>
          <a:srcRect/>
          <a:stretch>
            <a:fillRect/>
          </a:stretch>
        </p:blipFill>
        <p:spPr bwMode="auto">
          <a:xfrm>
            <a:off x="2967936" y="1827668"/>
            <a:ext cx="141288" cy="134937"/>
          </a:xfrm>
          <a:prstGeom prst="rect">
            <a:avLst/>
          </a:prstGeom>
          <a:noFill/>
          <a:ln w="9525">
            <a:noFill/>
            <a:miter lim="800000"/>
            <a:headEnd/>
            <a:tailEnd/>
          </a:ln>
        </p:spPr>
      </p:pic>
      <p:sp>
        <p:nvSpPr>
          <p:cNvPr id="138" name="Rectangle 62"/>
          <p:cNvSpPr/>
          <p:nvPr/>
        </p:nvSpPr>
        <p:spPr>
          <a:xfrm>
            <a:off x="7019925" y="3660775"/>
            <a:ext cx="431800" cy="288925"/>
          </a:xfrm>
          <a:prstGeom prst="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45" name="Rectangle arrodonit 80"/>
          <p:cNvSpPr/>
          <p:nvPr/>
        </p:nvSpPr>
        <p:spPr>
          <a:xfrm>
            <a:off x="827112" y="4078288"/>
            <a:ext cx="1944688" cy="1727200"/>
          </a:xfrm>
          <a:prstGeom prst="roundRect">
            <a:avLst>
              <a:gd name="adj" fmla="val 817"/>
            </a:avLst>
          </a:prstGeom>
          <a:solidFill>
            <a:srgbClr val="FFFFFF">
              <a:alpha val="60000"/>
            </a:srgb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52" name="Rectangle 70"/>
          <p:cNvSpPr/>
          <p:nvPr/>
        </p:nvSpPr>
        <p:spPr>
          <a:xfrm>
            <a:off x="971575" y="3832225"/>
            <a:ext cx="1655762" cy="38893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anchor="ctr"/>
          <a:lstStyle/>
          <a:p>
            <a:pPr algn="ctr">
              <a:defRPr/>
            </a:pPr>
            <a:r>
              <a:rPr lang="ca-ES" sz="800" b="1" dirty="0">
                <a:solidFill>
                  <a:schemeClr val="bg1"/>
                </a:solidFill>
                <a:ea typeface="ＭＳ Ｐゴシック" pitchFamily="34" charset="-128"/>
                <a:cs typeface="Arial" charset="0"/>
              </a:rPr>
              <a:t>Aparcament gratuït</a:t>
            </a:r>
          </a:p>
          <a:p>
            <a:pPr algn="ctr">
              <a:defRPr/>
            </a:pPr>
            <a:r>
              <a:rPr lang="ca-ES" sz="800" b="1" dirty="0">
                <a:solidFill>
                  <a:schemeClr val="bg1"/>
                </a:solidFill>
                <a:ea typeface="ＭＳ Ｐゴシック" pitchFamily="34" charset="-128"/>
                <a:cs typeface="Arial" charset="0"/>
              </a:rPr>
              <a:t>(C/ de </a:t>
            </a:r>
            <a:r>
              <a:rPr lang="ca-ES" sz="800" b="1" dirty="0" err="1" smtClean="0">
                <a:solidFill>
                  <a:schemeClr val="bg1"/>
                </a:solidFill>
                <a:ea typeface="ＭＳ Ｐゴシック" pitchFamily="34" charset="-128"/>
                <a:cs typeface="Arial" charset="0"/>
              </a:rPr>
              <a:t>Pecher</a:t>
            </a:r>
            <a:r>
              <a:rPr lang="ca-ES" sz="800" b="1" dirty="0" smtClean="0">
                <a:solidFill>
                  <a:schemeClr val="bg1"/>
                </a:solidFill>
                <a:ea typeface="ＭＳ Ｐゴシック" pitchFamily="34" charset="-128"/>
                <a:cs typeface="Arial" charset="0"/>
              </a:rPr>
              <a:t>)</a:t>
            </a:r>
            <a:endParaRPr lang="ca-ES" sz="800" b="1" dirty="0">
              <a:solidFill>
                <a:schemeClr val="bg1"/>
              </a:solidFill>
              <a:ea typeface="ＭＳ Ｐゴシック" pitchFamily="34" charset="-128"/>
              <a:cs typeface="Arial" charset="0"/>
            </a:endParaRPr>
          </a:p>
        </p:txBody>
      </p:sp>
      <p:sp>
        <p:nvSpPr>
          <p:cNvPr id="59" name="Rectangle arrodonit 80"/>
          <p:cNvSpPr/>
          <p:nvPr/>
        </p:nvSpPr>
        <p:spPr>
          <a:xfrm>
            <a:off x="827112" y="1947863"/>
            <a:ext cx="1944688" cy="1727200"/>
          </a:xfrm>
          <a:prstGeom prst="roundRect">
            <a:avLst>
              <a:gd name="adj" fmla="val 817"/>
            </a:avLst>
          </a:prstGeom>
          <a:solidFill>
            <a:srgbClr val="FFFFFF">
              <a:alpha val="60000"/>
            </a:srgb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60" name="Rectangle 70"/>
          <p:cNvSpPr/>
          <p:nvPr/>
        </p:nvSpPr>
        <p:spPr>
          <a:xfrm>
            <a:off x="971575" y="1701800"/>
            <a:ext cx="1655762" cy="38893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anchor="ctr"/>
          <a:lstStyle/>
          <a:p>
            <a:pPr algn="ctr">
              <a:defRPr/>
            </a:pPr>
            <a:r>
              <a:rPr lang="ca-ES" sz="800" b="1" dirty="0">
                <a:solidFill>
                  <a:schemeClr val="bg1"/>
                </a:solidFill>
                <a:ea typeface="ＭＳ Ｐゴシック" charset="0"/>
                <a:cs typeface="Arial" charset="0"/>
              </a:rPr>
              <a:t>Aparcament de pagament</a:t>
            </a:r>
          </a:p>
          <a:p>
            <a:pPr algn="ctr">
              <a:defRPr/>
            </a:pPr>
            <a:r>
              <a:rPr lang="ca-ES" sz="800" b="1" dirty="0" smtClean="0">
                <a:solidFill>
                  <a:schemeClr val="bg1"/>
                </a:solidFill>
                <a:ea typeface="ＭＳ Ｐゴシック" charset="0"/>
                <a:cs typeface="Arial" charset="0"/>
              </a:rPr>
              <a:t>(Pl. del Mercat)</a:t>
            </a:r>
            <a:endParaRPr lang="ca-ES" sz="800" b="1" dirty="0">
              <a:solidFill>
                <a:schemeClr val="bg1"/>
              </a:solidFill>
              <a:ea typeface="ＭＳ Ｐゴシック" charset="0"/>
              <a:cs typeface="Arial" charset="0"/>
            </a:endParaRPr>
          </a:p>
        </p:txBody>
      </p:sp>
      <p:sp>
        <p:nvSpPr>
          <p:cNvPr id="62" name="Oval 112"/>
          <p:cNvSpPr/>
          <p:nvPr/>
        </p:nvSpPr>
        <p:spPr>
          <a:xfrm>
            <a:off x="6948488" y="4292600"/>
            <a:ext cx="73025" cy="71438"/>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dirty="0">
              <a:solidFill>
                <a:schemeClr val="tx1"/>
              </a:solidFill>
            </a:endParaRPr>
          </a:p>
        </p:txBody>
      </p:sp>
      <p:sp>
        <p:nvSpPr>
          <p:cNvPr id="63" name="Oval 112"/>
          <p:cNvSpPr/>
          <p:nvPr/>
        </p:nvSpPr>
        <p:spPr>
          <a:xfrm>
            <a:off x="7164388" y="4149725"/>
            <a:ext cx="73025" cy="71438"/>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dirty="0">
              <a:solidFill>
                <a:schemeClr val="tx1"/>
              </a:solidFill>
            </a:endParaRPr>
          </a:p>
        </p:txBody>
      </p:sp>
      <p:sp>
        <p:nvSpPr>
          <p:cNvPr id="64" name="Oval 112"/>
          <p:cNvSpPr/>
          <p:nvPr/>
        </p:nvSpPr>
        <p:spPr>
          <a:xfrm>
            <a:off x="7667625" y="4365625"/>
            <a:ext cx="73025" cy="71438"/>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dirty="0">
              <a:solidFill>
                <a:schemeClr val="tx1"/>
              </a:solidFill>
            </a:endParaRPr>
          </a:p>
        </p:txBody>
      </p:sp>
      <p:sp>
        <p:nvSpPr>
          <p:cNvPr id="65" name="Oval 112"/>
          <p:cNvSpPr/>
          <p:nvPr/>
        </p:nvSpPr>
        <p:spPr>
          <a:xfrm>
            <a:off x="8101013" y="4797425"/>
            <a:ext cx="73025" cy="71438"/>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dirty="0">
              <a:solidFill>
                <a:schemeClr val="tx1"/>
              </a:solidFill>
            </a:endParaRPr>
          </a:p>
        </p:txBody>
      </p:sp>
      <p:sp>
        <p:nvSpPr>
          <p:cNvPr id="66" name="Oval 112"/>
          <p:cNvSpPr/>
          <p:nvPr/>
        </p:nvSpPr>
        <p:spPr>
          <a:xfrm>
            <a:off x="7524750" y="4076700"/>
            <a:ext cx="73025" cy="71438"/>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dirty="0">
              <a:solidFill>
                <a:schemeClr val="tx1"/>
              </a:solidFill>
            </a:endParaRPr>
          </a:p>
        </p:txBody>
      </p:sp>
      <p:sp>
        <p:nvSpPr>
          <p:cNvPr id="67" name="Oval 112"/>
          <p:cNvSpPr/>
          <p:nvPr/>
        </p:nvSpPr>
        <p:spPr>
          <a:xfrm>
            <a:off x="7524750" y="3357563"/>
            <a:ext cx="73025" cy="71437"/>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dirty="0">
              <a:solidFill>
                <a:schemeClr val="tx1"/>
              </a:solidFill>
            </a:endParaRPr>
          </a:p>
        </p:txBody>
      </p:sp>
      <p:sp>
        <p:nvSpPr>
          <p:cNvPr id="68" name="Oval 112"/>
          <p:cNvSpPr/>
          <p:nvPr/>
        </p:nvSpPr>
        <p:spPr>
          <a:xfrm>
            <a:off x="3203575" y="2341559"/>
            <a:ext cx="73025" cy="71437"/>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dirty="0">
              <a:solidFill>
                <a:schemeClr val="tx1"/>
              </a:solidFill>
            </a:endParaRPr>
          </a:p>
        </p:txBody>
      </p:sp>
      <p:sp>
        <p:nvSpPr>
          <p:cNvPr id="69" name="Oval 112"/>
          <p:cNvSpPr/>
          <p:nvPr/>
        </p:nvSpPr>
        <p:spPr>
          <a:xfrm>
            <a:off x="6875463" y="2852738"/>
            <a:ext cx="73025" cy="71437"/>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dirty="0">
              <a:solidFill>
                <a:schemeClr val="tx1"/>
              </a:solidFill>
            </a:endParaRPr>
          </a:p>
        </p:txBody>
      </p:sp>
      <p:sp>
        <p:nvSpPr>
          <p:cNvPr id="70" name="Oval 112"/>
          <p:cNvSpPr/>
          <p:nvPr/>
        </p:nvSpPr>
        <p:spPr>
          <a:xfrm>
            <a:off x="6659563" y="2493963"/>
            <a:ext cx="73025" cy="71437"/>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dirty="0">
              <a:solidFill>
                <a:schemeClr val="tx1"/>
              </a:solidFill>
            </a:endParaRPr>
          </a:p>
        </p:txBody>
      </p:sp>
      <p:sp>
        <p:nvSpPr>
          <p:cNvPr id="71" name="Oval 112"/>
          <p:cNvSpPr/>
          <p:nvPr/>
        </p:nvSpPr>
        <p:spPr>
          <a:xfrm>
            <a:off x="3203575" y="2560636"/>
            <a:ext cx="73025" cy="71437"/>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dirty="0">
              <a:solidFill>
                <a:schemeClr val="tx1"/>
              </a:solidFill>
            </a:endParaRPr>
          </a:p>
        </p:txBody>
      </p:sp>
      <p:sp>
        <p:nvSpPr>
          <p:cNvPr id="75" name="Oval 112"/>
          <p:cNvSpPr/>
          <p:nvPr/>
        </p:nvSpPr>
        <p:spPr>
          <a:xfrm>
            <a:off x="4500563" y="4437063"/>
            <a:ext cx="73025" cy="71437"/>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dirty="0">
              <a:solidFill>
                <a:schemeClr val="tx1"/>
              </a:solidFill>
            </a:endParaRPr>
          </a:p>
        </p:txBody>
      </p:sp>
      <p:sp>
        <p:nvSpPr>
          <p:cNvPr id="76" name="Oval 112"/>
          <p:cNvSpPr/>
          <p:nvPr/>
        </p:nvSpPr>
        <p:spPr>
          <a:xfrm>
            <a:off x="3779838" y="4724400"/>
            <a:ext cx="73025" cy="71438"/>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dirty="0">
              <a:solidFill>
                <a:schemeClr val="tx1"/>
              </a:solidFill>
            </a:endParaRPr>
          </a:p>
        </p:txBody>
      </p:sp>
      <p:sp>
        <p:nvSpPr>
          <p:cNvPr id="77" name="Oval 112"/>
          <p:cNvSpPr/>
          <p:nvPr/>
        </p:nvSpPr>
        <p:spPr>
          <a:xfrm>
            <a:off x="3635375" y="4437063"/>
            <a:ext cx="73025" cy="71437"/>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dirty="0">
              <a:solidFill>
                <a:schemeClr val="tx1"/>
              </a:solidFill>
            </a:endParaRPr>
          </a:p>
        </p:txBody>
      </p:sp>
      <p:sp>
        <p:nvSpPr>
          <p:cNvPr id="78" name="Oval 112"/>
          <p:cNvSpPr/>
          <p:nvPr/>
        </p:nvSpPr>
        <p:spPr>
          <a:xfrm>
            <a:off x="3924300" y="4149725"/>
            <a:ext cx="73025" cy="71438"/>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dirty="0">
              <a:solidFill>
                <a:schemeClr val="tx1"/>
              </a:solidFill>
            </a:endParaRPr>
          </a:p>
        </p:txBody>
      </p:sp>
      <p:sp>
        <p:nvSpPr>
          <p:cNvPr id="79" name="Oval 112"/>
          <p:cNvSpPr/>
          <p:nvPr/>
        </p:nvSpPr>
        <p:spPr>
          <a:xfrm>
            <a:off x="4067175" y="3860800"/>
            <a:ext cx="73025" cy="71438"/>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dirty="0">
              <a:solidFill>
                <a:schemeClr val="tx1"/>
              </a:solidFill>
            </a:endParaRPr>
          </a:p>
        </p:txBody>
      </p:sp>
      <p:sp>
        <p:nvSpPr>
          <p:cNvPr id="80" name="Oval 112"/>
          <p:cNvSpPr/>
          <p:nvPr/>
        </p:nvSpPr>
        <p:spPr>
          <a:xfrm>
            <a:off x="3203575" y="3716338"/>
            <a:ext cx="73025" cy="71437"/>
          </a:xfrm>
          <a:prstGeom prst="ellipse">
            <a:avLst/>
          </a:prstGeom>
          <a:solidFill>
            <a:srgbClr val="00B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dirty="0">
              <a:solidFill>
                <a:schemeClr val="tx1"/>
              </a:solidFill>
            </a:endParaRPr>
          </a:p>
        </p:txBody>
      </p:sp>
      <p:sp>
        <p:nvSpPr>
          <p:cNvPr id="82" name="Oval 112"/>
          <p:cNvSpPr/>
          <p:nvPr/>
        </p:nvSpPr>
        <p:spPr>
          <a:xfrm>
            <a:off x="3851275" y="3141663"/>
            <a:ext cx="73025" cy="71437"/>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dirty="0">
              <a:solidFill>
                <a:schemeClr val="tx1"/>
              </a:solidFill>
            </a:endParaRPr>
          </a:p>
        </p:txBody>
      </p:sp>
      <p:sp>
        <p:nvSpPr>
          <p:cNvPr id="33825" name="Rectangle 30"/>
          <p:cNvSpPr>
            <a:spLocks noChangeArrowheads="1"/>
          </p:cNvSpPr>
          <p:nvPr/>
        </p:nvSpPr>
        <p:spPr bwMode="auto">
          <a:xfrm>
            <a:off x="3059832" y="5589588"/>
            <a:ext cx="5256584" cy="338554"/>
          </a:xfrm>
          <a:prstGeom prst="rect">
            <a:avLst/>
          </a:prstGeom>
          <a:noFill/>
          <a:ln w="9525">
            <a:noFill/>
            <a:miter lim="800000"/>
            <a:headEnd/>
            <a:tailEnd/>
          </a:ln>
        </p:spPr>
        <p:txBody>
          <a:bodyPr wrap="square">
            <a:spAutoFit/>
          </a:bodyPr>
          <a:lstStyle/>
          <a:p>
            <a:pPr algn="ctr"/>
            <a:r>
              <a:rPr lang="ca-ES" sz="800" dirty="0"/>
              <a:t>Mapa 5. </a:t>
            </a:r>
            <a:r>
              <a:rPr lang="ca-ES" sz="800" dirty="0" smtClean="0"/>
              <a:t>Localització de pàrquings propers a l’espai comercial urbà. Font</a:t>
            </a:r>
            <a:r>
              <a:rPr lang="ca-ES" sz="800" dirty="0"/>
              <a:t>: Elaboració pròpia a partir </a:t>
            </a:r>
            <a:r>
              <a:rPr lang="ca-ES" sz="800" dirty="0" err="1" smtClean="0"/>
              <a:t>d</a:t>
            </a:r>
            <a:r>
              <a:rPr lang="ca-ES" altLang="es-ES" sz="800" dirty="0" err="1" smtClean="0"/>
              <a:t>’</a:t>
            </a:r>
            <a:r>
              <a:rPr lang="ca-ES" sz="800" dirty="0" err="1" smtClean="0"/>
              <a:t>Arcgis</a:t>
            </a:r>
            <a:r>
              <a:rPr lang="ca-ES" sz="800" dirty="0" smtClean="0"/>
              <a:t>, 2017.</a:t>
            </a:r>
            <a:endParaRPr lang="ca-ES" sz="800" dirty="0"/>
          </a:p>
        </p:txBody>
      </p:sp>
      <p:sp>
        <p:nvSpPr>
          <p:cNvPr id="38" name="Forma libre 37"/>
          <p:cNvSpPr>
            <a:spLocks/>
          </p:cNvSpPr>
          <p:nvPr/>
        </p:nvSpPr>
        <p:spPr bwMode="auto">
          <a:xfrm>
            <a:off x="5076825" y="3644900"/>
            <a:ext cx="1295400" cy="1212850"/>
          </a:xfrm>
          <a:custGeom>
            <a:avLst/>
            <a:gdLst>
              <a:gd name="T0" fmla="*/ 267048 w 1508404"/>
              <a:gd name="T1" fmla="*/ 1194715 h 1411463"/>
              <a:gd name="T2" fmla="*/ 1265071 w 1508404"/>
              <a:gd name="T3" fmla="*/ 466157 h 1411463"/>
              <a:gd name="T4" fmla="*/ 950814 w 1508404"/>
              <a:gd name="T5" fmla="*/ 19 h 1411463"/>
              <a:gd name="T6" fmla="*/ 21859 w 1508404"/>
              <a:gd name="T7" fmla="*/ 448893 h 1411463"/>
              <a:gd name="T8" fmla="*/ 273954 w 1508404"/>
              <a:gd name="T9" fmla="*/ 801086 h 1411463"/>
              <a:gd name="T10" fmla="*/ 49486 w 1508404"/>
              <a:gd name="T11" fmla="*/ 973731 h 1411463"/>
              <a:gd name="T12" fmla="*/ 267048 w 1508404"/>
              <a:gd name="T13" fmla="*/ 1194715 h 14114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8404" h="1411463">
                <a:moveTo>
                  <a:pt x="310780" y="1390612"/>
                </a:moveTo>
                <a:cubicBezTo>
                  <a:pt x="546555" y="1292145"/>
                  <a:pt x="1339618" y="774358"/>
                  <a:pt x="1472242" y="542593"/>
                </a:cubicBezTo>
                <a:cubicBezTo>
                  <a:pt x="1604866" y="310828"/>
                  <a:pt x="1347656" y="3371"/>
                  <a:pt x="1106522" y="22"/>
                </a:cubicBezTo>
                <a:cubicBezTo>
                  <a:pt x="865388" y="-3327"/>
                  <a:pt x="156723" y="367095"/>
                  <a:pt x="25439" y="522498"/>
                </a:cubicBezTo>
                <a:cubicBezTo>
                  <a:pt x="-105845" y="677901"/>
                  <a:pt x="313460" y="830624"/>
                  <a:pt x="318818" y="932440"/>
                </a:cubicBezTo>
                <a:cubicBezTo>
                  <a:pt x="324177" y="1034256"/>
                  <a:pt x="57590" y="1055691"/>
                  <a:pt x="57590" y="1133393"/>
                </a:cubicBezTo>
                <a:cubicBezTo>
                  <a:pt x="57590" y="1211095"/>
                  <a:pt x="75005" y="1489079"/>
                  <a:pt x="310780" y="1390612"/>
                </a:cubicBezTo>
                <a:close/>
              </a:path>
            </a:pathLst>
          </a:custGeom>
          <a:solidFill>
            <a:srgbClr val="FFC000">
              <a:alpha val="34901"/>
            </a:srgbClr>
          </a:solidFill>
          <a:ln w="9525" cap="flat" cmpd="sng">
            <a:solidFill>
              <a:schemeClr val="tx1"/>
            </a:solidFill>
            <a:prstDash val="sysDash"/>
            <a:round/>
            <a:headEnd/>
            <a:tailEnd/>
          </a:ln>
          <a:effectLst>
            <a:outerShdw dist="23000" dir="5400000" rotWithShape="0">
              <a:srgbClr val="000000">
                <a:alpha val="34999"/>
              </a:srgbClr>
            </a:outerShdw>
          </a:effectLst>
        </p:spPr>
        <p:txBody>
          <a:bodyPr anchor="ctr"/>
          <a:lstStyle/>
          <a:p>
            <a:pPr>
              <a:defRPr/>
            </a:pPr>
            <a:endParaRPr lang="ca-ES"/>
          </a:p>
        </p:txBody>
      </p:sp>
      <p:sp>
        <p:nvSpPr>
          <p:cNvPr id="72" name="Oval 112"/>
          <p:cNvSpPr/>
          <p:nvPr/>
        </p:nvSpPr>
        <p:spPr>
          <a:xfrm>
            <a:off x="5364163" y="4581525"/>
            <a:ext cx="73025" cy="71438"/>
          </a:xfrm>
          <a:prstGeom prst="ellipse">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dirty="0">
              <a:solidFill>
                <a:schemeClr val="tx1"/>
              </a:solidFill>
            </a:endParaRPr>
          </a:p>
        </p:txBody>
      </p:sp>
      <p:sp>
        <p:nvSpPr>
          <p:cNvPr id="33828" name="TextBox 43"/>
          <p:cNvSpPr txBox="1">
            <a:spLocks noChangeArrowheads="1"/>
          </p:cNvSpPr>
          <p:nvPr/>
        </p:nvSpPr>
        <p:spPr bwMode="auto">
          <a:xfrm rot="-2279445">
            <a:off x="5278438" y="4281488"/>
            <a:ext cx="1331912" cy="184150"/>
          </a:xfrm>
          <a:prstGeom prst="rect">
            <a:avLst/>
          </a:prstGeom>
          <a:noFill/>
          <a:ln w="9525">
            <a:noFill/>
            <a:miter lim="800000"/>
            <a:headEnd/>
            <a:tailEnd/>
          </a:ln>
        </p:spPr>
        <p:txBody>
          <a:bodyPr>
            <a:spAutoFit/>
          </a:bodyPr>
          <a:lstStyle/>
          <a:p>
            <a:pPr algn="ctr"/>
            <a:r>
              <a:rPr lang="ca-ES" sz="600" b="1"/>
              <a:t>Passeig del Mar</a:t>
            </a:r>
          </a:p>
        </p:txBody>
      </p:sp>
      <p:sp>
        <p:nvSpPr>
          <p:cNvPr id="33829" name="TextBox 43"/>
          <p:cNvSpPr txBox="1">
            <a:spLocks noChangeArrowheads="1"/>
          </p:cNvSpPr>
          <p:nvPr/>
        </p:nvSpPr>
        <p:spPr bwMode="auto">
          <a:xfrm rot="-2279445">
            <a:off x="5280025" y="3963988"/>
            <a:ext cx="1331913" cy="184150"/>
          </a:xfrm>
          <a:prstGeom prst="rect">
            <a:avLst/>
          </a:prstGeom>
          <a:noFill/>
          <a:ln w="9525">
            <a:noFill/>
            <a:miter lim="800000"/>
            <a:headEnd/>
            <a:tailEnd/>
          </a:ln>
        </p:spPr>
        <p:txBody>
          <a:bodyPr>
            <a:spAutoFit/>
          </a:bodyPr>
          <a:lstStyle/>
          <a:p>
            <a:pPr algn="ctr"/>
            <a:r>
              <a:rPr lang="ca-ES" sz="600" b="1"/>
              <a:t>c/ Major</a:t>
            </a:r>
          </a:p>
        </p:txBody>
      </p:sp>
      <p:sp>
        <p:nvSpPr>
          <p:cNvPr id="42" name="Rectangle arrodonit 15"/>
          <p:cNvSpPr/>
          <p:nvPr/>
        </p:nvSpPr>
        <p:spPr>
          <a:xfrm>
            <a:off x="3796209" y="1212850"/>
            <a:ext cx="1711895" cy="287338"/>
          </a:xfrm>
          <a:prstGeom prst="roundRect">
            <a:avLst>
              <a:gd name="adj" fmla="val 713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ca-ES" sz="1400" b="1" dirty="0">
                <a:solidFill>
                  <a:srgbClr val="FFFFFF"/>
                </a:solidFill>
                <a:ea typeface="ＭＳ Ｐゴシック" pitchFamily="34" charset="-128"/>
                <a:cs typeface="Arial" charset="0"/>
              </a:rPr>
              <a:t>A</a:t>
            </a:r>
            <a:r>
              <a:rPr lang="ca-ES" sz="1400" b="1" dirty="0" smtClean="0">
                <a:solidFill>
                  <a:srgbClr val="FFFFFF"/>
                </a:solidFill>
                <a:ea typeface="ＭＳ Ｐゴシック" pitchFamily="34" charset="-128"/>
                <a:cs typeface="Arial" charset="0"/>
              </a:rPr>
              <a:t>p</a:t>
            </a:r>
            <a:r>
              <a:rPr lang="ca-ES" sz="1400" b="1" dirty="0" smtClean="0">
                <a:solidFill>
                  <a:schemeClr val="bg1"/>
                </a:solidFill>
                <a:ea typeface="ＭＳ Ｐゴシック" pitchFamily="34" charset="-128"/>
                <a:cs typeface="Arial" charset="0"/>
              </a:rPr>
              <a:t>arcament</a:t>
            </a:r>
            <a:endParaRPr lang="ca-ES" sz="1400" dirty="0">
              <a:solidFill>
                <a:schemeClr val="bg1"/>
              </a:solidFill>
              <a:ea typeface="ＭＳ Ｐゴシック" pitchFamily="34" charset="-128"/>
              <a:cs typeface="Arial" charset="0"/>
            </a:endParaRPr>
          </a:p>
        </p:txBody>
      </p:sp>
      <p:sp>
        <p:nvSpPr>
          <p:cNvPr id="49" name="Rectangle arrodonit 17"/>
          <p:cNvSpPr/>
          <p:nvPr/>
        </p:nvSpPr>
        <p:spPr>
          <a:xfrm>
            <a:off x="3435846" y="1212850"/>
            <a:ext cx="287338" cy="287338"/>
          </a:xfrm>
          <a:prstGeom prst="roundRect">
            <a:avLst>
              <a:gd name="adj" fmla="val 1031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a-ES" sz="1600" b="1" dirty="0">
                <a:solidFill>
                  <a:schemeClr val="bg1"/>
                </a:solidFill>
              </a:rPr>
              <a:t>G</a:t>
            </a:r>
            <a:endParaRPr lang="ca-ES" sz="1200" dirty="0">
              <a:solidFill>
                <a:schemeClr val="bg1"/>
              </a:solidFill>
            </a:endParaRPr>
          </a:p>
        </p:txBody>
      </p:sp>
      <p:sp>
        <p:nvSpPr>
          <p:cNvPr id="50" name="QuadreDeText 47"/>
          <p:cNvSpPr txBox="1">
            <a:spLocks noChangeArrowheads="1"/>
          </p:cNvSpPr>
          <p:nvPr/>
        </p:nvSpPr>
        <p:spPr bwMode="auto">
          <a:xfrm>
            <a:off x="5072063" y="260350"/>
            <a:ext cx="36036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3. El teixit comercial de Sant Feliu de Guíxols </a:t>
            </a:r>
            <a:endParaRPr lang="es-ES" sz="1200" b="1" dirty="0">
              <a:solidFill>
                <a:schemeClr val="tx1">
                  <a:lumMod val="75000"/>
                  <a:lumOff val="25000"/>
                </a:schemeClr>
              </a:solidFill>
            </a:endParaRPr>
          </a:p>
        </p:txBody>
      </p:sp>
      <p:sp>
        <p:nvSpPr>
          <p:cNvPr id="51" name="Rectangle 5"/>
          <p:cNvSpPr/>
          <p:nvPr/>
        </p:nvSpPr>
        <p:spPr>
          <a:xfrm flipV="1">
            <a:off x="5072063" y="574675"/>
            <a:ext cx="3527425"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pic>
        <p:nvPicPr>
          <p:cNvPr id="1027" name="Picture 3"/>
          <p:cNvPicPr>
            <a:picLocks noChangeAspect="1" noChangeArrowheads="1"/>
          </p:cNvPicPr>
          <p:nvPr/>
        </p:nvPicPr>
        <p:blipFill>
          <a:blip r:embed="rId4" cstate="print"/>
          <a:srcRect/>
          <a:stretch>
            <a:fillRect/>
          </a:stretch>
        </p:blipFill>
        <p:spPr bwMode="auto">
          <a:xfrm>
            <a:off x="956555" y="2214554"/>
            <a:ext cx="1713743" cy="1285884"/>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cstate="print"/>
          <a:srcRect r="23625"/>
          <a:stretch>
            <a:fillRect/>
          </a:stretch>
        </p:blipFill>
        <p:spPr bwMode="auto">
          <a:xfrm>
            <a:off x="1000100" y="4357694"/>
            <a:ext cx="1571636" cy="128588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idor de número de diapositiva 3"/>
          <p:cNvSpPr>
            <a:spLocks noGrp="1"/>
          </p:cNvSpPr>
          <p:nvPr>
            <p:ph type="sldNum" sz="quarter" idx="10"/>
          </p:nvPr>
        </p:nvSpPr>
        <p:spPr bwMode="auto">
          <a:noFill/>
          <a:ln>
            <a:miter lim="800000"/>
            <a:headEnd/>
            <a:tailEnd/>
          </a:ln>
        </p:spPr>
        <p:txBody>
          <a:bodyPr/>
          <a:lstStyle/>
          <a:p>
            <a:fld id="{3A97FD50-0946-49D7-A661-BD08DCFC6B9E}" type="slidenum">
              <a:rPr lang="es-ES" smtClean="0">
                <a:latin typeface="Arial" charset="0"/>
                <a:cs typeface="Arial" charset="0"/>
              </a:rPr>
              <a:pPr/>
              <a:t>2</a:t>
            </a:fld>
            <a:endParaRPr lang="es-ES" smtClean="0">
              <a:latin typeface="Arial" charset="0"/>
              <a:cs typeface="Arial" charset="0"/>
            </a:endParaRPr>
          </a:p>
        </p:txBody>
      </p:sp>
      <p:sp>
        <p:nvSpPr>
          <p:cNvPr id="14339" name="QuadreDeText 8"/>
          <p:cNvSpPr txBox="1">
            <a:spLocks noChangeArrowheads="1"/>
          </p:cNvSpPr>
          <p:nvPr/>
        </p:nvSpPr>
        <p:spPr bwMode="auto">
          <a:xfrm rot="-5400000">
            <a:off x="-222250" y="3203576"/>
            <a:ext cx="2930525" cy="400050"/>
          </a:xfrm>
          <a:prstGeom prst="rect">
            <a:avLst/>
          </a:prstGeom>
          <a:solidFill>
            <a:srgbClr val="CCE9AD"/>
          </a:solidFill>
          <a:ln w="9525">
            <a:noFill/>
            <a:miter lim="800000"/>
            <a:headEnd/>
            <a:tailEnd/>
          </a:ln>
        </p:spPr>
        <p:txBody>
          <a:bodyPr>
            <a:spAutoFit/>
          </a:bodyPr>
          <a:lstStyle/>
          <a:p>
            <a:pPr algn="ctr"/>
            <a:r>
              <a:rPr lang="ca-ES" sz="2000" b="1">
                <a:solidFill>
                  <a:schemeClr val="bg1"/>
                </a:solidFill>
              </a:rPr>
              <a:t>Índex</a:t>
            </a:r>
            <a:endParaRPr lang="es-ES" sz="1200" b="1">
              <a:solidFill>
                <a:schemeClr val="bg1"/>
              </a:solidFill>
            </a:endParaRPr>
          </a:p>
        </p:txBody>
      </p:sp>
      <p:graphicFrame>
        <p:nvGraphicFramePr>
          <p:cNvPr id="7" name="Taula 6"/>
          <p:cNvGraphicFramePr>
            <a:graphicFrameLocks noGrp="1"/>
          </p:cNvGraphicFramePr>
          <p:nvPr/>
        </p:nvGraphicFramePr>
        <p:xfrm>
          <a:off x="1547813" y="1944688"/>
          <a:ext cx="6624736" cy="2924178"/>
        </p:xfrm>
        <a:graphic>
          <a:graphicData uri="http://schemas.openxmlformats.org/drawingml/2006/table">
            <a:tbl>
              <a:tblPr/>
              <a:tblGrid>
                <a:gridCol w="6624736"/>
              </a:tblGrid>
              <a:tr h="3326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1" kern="1200" dirty="0" smtClean="0">
                          <a:solidFill>
                            <a:schemeClr val="tx1">
                              <a:lumMod val="75000"/>
                              <a:lumOff val="25000"/>
                            </a:schemeClr>
                          </a:solidFill>
                          <a:latin typeface="Arial" charset="0"/>
                          <a:ea typeface="ＭＳ Ｐゴシック" pitchFamily="34" charset="-128"/>
                          <a:cs typeface="+mn-cs"/>
                        </a:rPr>
                        <a:t>&gt;&gt; 1. Introducció</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E5F4D4"/>
                    </a:solidFill>
                  </a:tcPr>
                </a:tc>
              </a:tr>
              <a:tr h="3874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2. Metodologia de treball</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781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3. El</a:t>
                      </a:r>
                      <a:r>
                        <a:rPr lang="ca-ES" sz="1200" b="0" kern="1200" baseline="0" dirty="0" smtClean="0">
                          <a:solidFill>
                            <a:schemeClr val="tx1">
                              <a:lumMod val="75000"/>
                              <a:lumOff val="25000"/>
                            </a:schemeClr>
                          </a:solidFill>
                          <a:latin typeface="Arial" charset="0"/>
                          <a:ea typeface="ＭＳ Ｐゴシック" pitchFamily="34" charset="-128"/>
                          <a:cs typeface="+mn-cs"/>
                        </a:rPr>
                        <a:t> teixit comercial de Sant Feliu de Guíxols</a:t>
                      </a:r>
                      <a:endParaRPr lang="ca-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78198">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ca-ES" sz="1200" b="0" kern="1200" dirty="0" smtClean="0">
                          <a:solidFill>
                            <a:schemeClr val="tx1">
                              <a:lumMod val="75000"/>
                              <a:lumOff val="25000"/>
                            </a:schemeClr>
                          </a:solidFill>
                          <a:latin typeface="Arial" charset="0"/>
                          <a:ea typeface="ＭＳ Ｐゴシック" pitchFamily="34" charset="-128"/>
                          <a:cs typeface="+mn-cs"/>
                        </a:rPr>
                        <a:t>4. Pla de treball per a la dinamització del comerç de Sant Feliu de Guíxols</a:t>
                      </a:r>
                      <a:endParaRPr lang="es-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677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4.1. Proposta</a:t>
                      </a:r>
                      <a:r>
                        <a:rPr lang="ca-ES" sz="1200" b="0" kern="1200" baseline="0" dirty="0" smtClean="0">
                          <a:solidFill>
                            <a:schemeClr val="tx1">
                              <a:lumMod val="75000"/>
                              <a:lumOff val="25000"/>
                            </a:schemeClr>
                          </a:solidFill>
                          <a:latin typeface="Arial" charset="0"/>
                          <a:ea typeface="ＭＳ Ｐゴシック" pitchFamily="34" charset="-128"/>
                          <a:cs typeface="+mn-cs"/>
                        </a:rPr>
                        <a:t> de valor: </a:t>
                      </a:r>
                      <a:r>
                        <a:rPr lang="ca-ES" sz="1200" b="0" dirty="0" smtClean="0">
                          <a:solidFill>
                            <a:schemeClr val="tx1">
                              <a:lumMod val="75000"/>
                              <a:lumOff val="25000"/>
                            </a:schemeClr>
                          </a:solidFill>
                        </a:rPr>
                        <a:t>Visió estratègica i model comercial</a:t>
                      </a:r>
                      <a:endParaRPr lang="ca-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67755">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ca-ES" sz="1200" b="0" kern="1200" dirty="0" smtClean="0">
                          <a:solidFill>
                            <a:schemeClr val="tx1">
                              <a:lumMod val="75000"/>
                              <a:lumOff val="25000"/>
                            </a:schemeClr>
                          </a:solidFill>
                          <a:latin typeface="Arial" charset="0"/>
                          <a:ea typeface="ＭＳ Ｐゴシック" pitchFamily="34" charset="-128"/>
                          <a:cs typeface="+mn-cs"/>
                        </a:rPr>
                        <a:t>    4.2.</a:t>
                      </a:r>
                      <a:r>
                        <a:rPr lang="ca-ES" sz="1200" b="0" kern="1200" baseline="0" dirty="0" smtClean="0">
                          <a:solidFill>
                            <a:schemeClr val="tx1">
                              <a:lumMod val="75000"/>
                              <a:lumOff val="25000"/>
                            </a:schemeClr>
                          </a:solidFill>
                          <a:latin typeface="Arial" charset="0"/>
                          <a:ea typeface="ＭＳ Ｐゴシック" pitchFamily="34" charset="-128"/>
                          <a:cs typeface="+mn-cs"/>
                        </a:rPr>
                        <a:t> </a:t>
                      </a:r>
                      <a:r>
                        <a:rPr lang="ca-ES" sz="1200" b="0" kern="1200" dirty="0" smtClean="0">
                          <a:solidFill>
                            <a:schemeClr val="tx1">
                              <a:lumMod val="75000"/>
                              <a:lumOff val="25000"/>
                            </a:schemeClr>
                          </a:solidFill>
                          <a:latin typeface="Arial" charset="0"/>
                          <a:ea typeface="ＭＳ Ｐゴシック" pitchFamily="34" charset="-128"/>
                          <a:cs typeface="+mn-cs"/>
                        </a:rPr>
                        <a:t>Línies estratègiques per a la dinamització del comerç urbà</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5609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4.3. Programes</a:t>
                      </a:r>
                      <a:r>
                        <a:rPr lang="ca-ES" sz="1200" b="0" kern="1200" baseline="0" dirty="0" smtClean="0">
                          <a:solidFill>
                            <a:schemeClr val="tx1">
                              <a:lumMod val="75000"/>
                              <a:lumOff val="25000"/>
                            </a:schemeClr>
                          </a:solidFill>
                          <a:latin typeface="Arial" charset="0"/>
                          <a:ea typeface="ＭＳ Ｐゴシック" pitchFamily="34" charset="-128"/>
                          <a:cs typeface="+mn-cs"/>
                        </a:rPr>
                        <a:t> de treball </a:t>
                      </a:r>
                      <a:r>
                        <a:rPr lang="ca-ES" sz="1200" b="0" kern="1200" dirty="0" smtClean="0">
                          <a:solidFill>
                            <a:schemeClr val="tx1">
                              <a:lumMod val="75000"/>
                              <a:lumOff val="25000"/>
                            </a:schemeClr>
                          </a:solidFill>
                          <a:latin typeface="Arial" charset="0"/>
                          <a:ea typeface="ＭＳ Ｐゴシック" pitchFamily="34" charset="-128"/>
                          <a:cs typeface="+mn-cs"/>
                        </a:rPr>
                        <a:t>per a la dinamització del comerç urbà de</a:t>
                      </a:r>
                      <a:r>
                        <a:rPr lang="ca-ES" sz="1200" b="0" kern="1200" baseline="0" dirty="0" smtClean="0">
                          <a:solidFill>
                            <a:schemeClr val="tx1">
                              <a:lumMod val="75000"/>
                              <a:lumOff val="25000"/>
                            </a:schemeClr>
                          </a:solidFill>
                          <a:latin typeface="Arial" charset="0"/>
                          <a:ea typeface="ＭＳ Ｐゴシック" pitchFamily="34" charset="-128"/>
                          <a:cs typeface="+mn-cs"/>
                        </a:rPr>
                        <a:t> Sant Feliu de Guíxols</a:t>
                      </a:r>
                      <a:endParaRPr lang="ca-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5609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4.4. Cronograma</a:t>
                      </a:r>
                      <a:r>
                        <a:rPr lang="ca-ES" sz="1200" b="0" kern="1200" baseline="0" dirty="0" smtClean="0">
                          <a:solidFill>
                            <a:schemeClr val="tx1">
                              <a:lumMod val="75000"/>
                              <a:lumOff val="25000"/>
                            </a:schemeClr>
                          </a:solidFill>
                          <a:latin typeface="Arial" charset="0"/>
                          <a:ea typeface="ＭＳ Ｐゴシック" pitchFamily="34" charset="-128"/>
                          <a:cs typeface="+mn-cs"/>
                        </a:rPr>
                        <a:t> d’implementació dels p</a:t>
                      </a:r>
                      <a:r>
                        <a:rPr lang="ca-ES" sz="1200" b="0" kern="1200" dirty="0" smtClean="0">
                          <a:solidFill>
                            <a:schemeClr val="tx1">
                              <a:lumMod val="75000"/>
                              <a:lumOff val="25000"/>
                            </a:schemeClr>
                          </a:solidFill>
                          <a:latin typeface="Arial" charset="0"/>
                          <a:ea typeface="ＭＳ Ｐゴシック" pitchFamily="34" charset="-128"/>
                          <a:cs typeface="+mn-cs"/>
                        </a:rPr>
                        <a:t>rogrames</a:t>
                      </a:r>
                      <a:r>
                        <a:rPr lang="ca-ES" sz="1200" b="0" kern="1200" baseline="0" dirty="0" smtClean="0">
                          <a:solidFill>
                            <a:schemeClr val="tx1">
                              <a:lumMod val="75000"/>
                              <a:lumOff val="25000"/>
                            </a:schemeClr>
                          </a:solidFill>
                          <a:latin typeface="Arial" charset="0"/>
                          <a:ea typeface="ＭＳ Ｐゴシック" pitchFamily="34" charset="-128"/>
                          <a:cs typeface="+mn-cs"/>
                        </a:rPr>
                        <a:t> de treball </a:t>
                      </a:r>
                      <a:endParaRPr lang="ca-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idor de número de diapositiva 3"/>
          <p:cNvSpPr>
            <a:spLocks noGrp="1"/>
          </p:cNvSpPr>
          <p:nvPr>
            <p:ph type="sldNum" sz="quarter" idx="10"/>
          </p:nvPr>
        </p:nvSpPr>
        <p:spPr bwMode="auto">
          <a:noFill/>
          <a:ln>
            <a:miter lim="800000"/>
            <a:headEnd/>
            <a:tailEnd/>
          </a:ln>
        </p:spPr>
        <p:txBody>
          <a:bodyPr/>
          <a:lstStyle/>
          <a:p>
            <a:fld id="{E5B9E2BB-4376-410F-940D-9ACA8220DB72}" type="slidenum">
              <a:rPr lang="es-ES" smtClean="0">
                <a:latin typeface="Arial" charset="0"/>
                <a:cs typeface="Arial" charset="0"/>
              </a:rPr>
              <a:pPr/>
              <a:t>20</a:t>
            </a:fld>
            <a:endParaRPr lang="es-ES" smtClean="0">
              <a:latin typeface="Arial" charset="0"/>
              <a:cs typeface="Arial" charset="0"/>
            </a:endParaRPr>
          </a:p>
        </p:txBody>
      </p:sp>
      <p:sp>
        <p:nvSpPr>
          <p:cNvPr id="47107" name="QuadreDeText 8"/>
          <p:cNvSpPr txBox="1">
            <a:spLocks noChangeArrowheads="1"/>
          </p:cNvSpPr>
          <p:nvPr/>
        </p:nvSpPr>
        <p:spPr bwMode="auto">
          <a:xfrm rot="-5400000">
            <a:off x="-222250" y="3203576"/>
            <a:ext cx="2930525" cy="400050"/>
          </a:xfrm>
          <a:prstGeom prst="rect">
            <a:avLst/>
          </a:prstGeom>
          <a:solidFill>
            <a:srgbClr val="CCE9AD"/>
          </a:solidFill>
          <a:ln w="9525">
            <a:noFill/>
            <a:miter lim="800000"/>
            <a:headEnd/>
            <a:tailEnd/>
          </a:ln>
        </p:spPr>
        <p:txBody>
          <a:bodyPr>
            <a:spAutoFit/>
          </a:bodyPr>
          <a:lstStyle/>
          <a:p>
            <a:pPr algn="ctr"/>
            <a:r>
              <a:rPr lang="ca-ES" sz="2000" b="1">
                <a:solidFill>
                  <a:schemeClr val="bg1"/>
                </a:solidFill>
              </a:rPr>
              <a:t>Índex</a:t>
            </a:r>
            <a:endParaRPr lang="es-ES" sz="1200" b="1">
              <a:solidFill>
                <a:schemeClr val="bg1"/>
              </a:solidFill>
            </a:endParaRPr>
          </a:p>
        </p:txBody>
      </p:sp>
      <p:graphicFrame>
        <p:nvGraphicFramePr>
          <p:cNvPr id="7" name="Taula 6"/>
          <p:cNvGraphicFramePr>
            <a:graphicFrameLocks noGrp="1"/>
          </p:cNvGraphicFramePr>
          <p:nvPr/>
        </p:nvGraphicFramePr>
        <p:xfrm>
          <a:off x="1547813" y="1944688"/>
          <a:ext cx="6624736" cy="2924178"/>
        </p:xfrm>
        <a:graphic>
          <a:graphicData uri="http://schemas.openxmlformats.org/drawingml/2006/table">
            <a:tbl>
              <a:tblPr/>
              <a:tblGrid>
                <a:gridCol w="6624736"/>
              </a:tblGrid>
              <a:tr h="3326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1. Introducció i objectius del treball</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noFill/>
                  </a:tcPr>
                </a:tc>
              </a:tr>
              <a:tr h="3874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2. Metodologia de treball</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noFill/>
                  </a:tcPr>
                </a:tc>
              </a:tr>
              <a:tr h="3781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3. El</a:t>
                      </a:r>
                      <a:r>
                        <a:rPr lang="ca-ES" sz="1200" b="0" kern="1200" baseline="0" dirty="0" smtClean="0">
                          <a:solidFill>
                            <a:schemeClr val="tx1">
                              <a:lumMod val="75000"/>
                              <a:lumOff val="25000"/>
                            </a:schemeClr>
                          </a:solidFill>
                          <a:latin typeface="Arial" charset="0"/>
                          <a:ea typeface="ＭＳ Ｐゴシック" pitchFamily="34" charset="-128"/>
                          <a:cs typeface="+mn-cs"/>
                        </a:rPr>
                        <a:t> teixit comercial de Sant Feliu de Guíxols </a:t>
                      </a:r>
                      <a:r>
                        <a:rPr lang="ca-ES" sz="1200" b="0" kern="1200" dirty="0" smtClean="0">
                          <a:solidFill>
                            <a:schemeClr val="tx1">
                              <a:lumMod val="75000"/>
                              <a:lumOff val="25000"/>
                            </a:schemeClr>
                          </a:solidFill>
                          <a:latin typeface="Arial" charset="0"/>
                          <a:ea typeface="ＭＳ Ｐゴシック" pitchFamily="34" charset="-128"/>
                          <a:cs typeface="+mn-cs"/>
                        </a:rPr>
                        <a:t> </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noFill/>
                  </a:tcPr>
                </a:tc>
              </a:tr>
              <a:tr h="378198">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ca-ES" sz="1200" b="1" kern="1200" dirty="0" smtClean="0">
                          <a:solidFill>
                            <a:schemeClr val="tx1">
                              <a:lumMod val="75000"/>
                              <a:lumOff val="25000"/>
                            </a:schemeClr>
                          </a:solidFill>
                          <a:latin typeface="Arial" charset="0"/>
                          <a:ea typeface="ＭＳ Ｐゴシック" pitchFamily="34" charset="-128"/>
                          <a:cs typeface="+mn-cs"/>
                        </a:rPr>
                        <a:t>&gt;&gt;</a:t>
                      </a:r>
                      <a:r>
                        <a:rPr lang="ca-ES" sz="1200" b="0" kern="1200" dirty="0" smtClean="0">
                          <a:solidFill>
                            <a:schemeClr val="tx1">
                              <a:lumMod val="75000"/>
                              <a:lumOff val="25000"/>
                            </a:schemeClr>
                          </a:solidFill>
                          <a:latin typeface="Arial" charset="0"/>
                          <a:ea typeface="ＭＳ Ｐゴシック" pitchFamily="34" charset="-128"/>
                          <a:cs typeface="+mn-cs"/>
                        </a:rPr>
                        <a:t> </a:t>
                      </a:r>
                      <a:r>
                        <a:rPr lang="ca-ES" sz="1200" b="1" kern="1200" dirty="0" smtClean="0">
                          <a:solidFill>
                            <a:schemeClr val="tx1">
                              <a:lumMod val="75000"/>
                              <a:lumOff val="25000"/>
                            </a:schemeClr>
                          </a:solidFill>
                          <a:latin typeface="Arial" charset="0"/>
                          <a:ea typeface="ＭＳ Ｐゴシック" pitchFamily="34" charset="-128"/>
                          <a:cs typeface="+mn-cs"/>
                        </a:rPr>
                        <a:t>4. Pla de treball</a:t>
                      </a:r>
                      <a:r>
                        <a:rPr lang="ca-ES" sz="1200" b="0" kern="1200" dirty="0" smtClean="0">
                          <a:solidFill>
                            <a:schemeClr val="tx1">
                              <a:lumMod val="75000"/>
                              <a:lumOff val="25000"/>
                            </a:schemeClr>
                          </a:solidFill>
                          <a:latin typeface="Arial" charset="0"/>
                          <a:ea typeface="ＭＳ Ｐゴシック" pitchFamily="34" charset="-128"/>
                          <a:cs typeface="+mn-cs"/>
                        </a:rPr>
                        <a:t> </a:t>
                      </a:r>
                      <a:r>
                        <a:rPr lang="ca-ES" sz="1200" b="1" kern="1200" dirty="0" smtClean="0">
                          <a:solidFill>
                            <a:schemeClr val="tx1">
                              <a:lumMod val="75000"/>
                              <a:lumOff val="25000"/>
                            </a:schemeClr>
                          </a:solidFill>
                          <a:latin typeface="Arial" charset="0"/>
                          <a:ea typeface="ＭＳ Ｐゴシック" pitchFamily="34" charset="-128"/>
                          <a:cs typeface="+mn-cs"/>
                        </a:rPr>
                        <a:t>per a la dinamització del comerç de Sant Feliu de Guíxols</a:t>
                      </a:r>
                      <a:endParaRPr lang="es-ES" sz="1200" b="1"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E5F4D4">
                        <a:alpha val="60000"/>
                      </a:srgbClr>
                    </a:solidFill>
                  </a:tcPr>
                </a:tc>
              </a:tr>
              <a:tr h="3677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4.1. Proposta</a:t>
                      </a:r>
                      <a:r>
                        <a:rPr lang="ca-ES" sz="1200" b="0" kern="1200" baseline="0" dirty="0" smtClean="0">
                          <a:solidFill>
                            <a:schemeClr val="tx1">
                              <a:lumMod val="75000"/>
                              <a:lumOff val="25000"/>
                            </a:schemeClr>
                          </a:solidFill>
                          <a:latin typeface="Arial" charset="0"/>
                          <a:ea typeface="ＭＳ Ｐゴシック" pitchFamily="34" charset="-128"/>
                          <a:cs typeface="+mn-cs"/>
                        </a:rPr>
                        <a:t> de valor: </a:t>
                      </a:r>
                      <a:r>
                        <a:rPr lang="ca-ES" sz="1200" b="0" dirty="0" smtClean="0">
                          <a:solidFill>
                            <a:schemeClr val="tx1">
                              <a:lumMod val="75000"/>
                              <a:lumOff val="25000"/>
                            </a:schemeClr>
                          </a:solidFill>
                        </a:rPr>
                        <a:t>Visió estratègica i model comercial</a:t>
                      </a:r>
                      <a:endParaRPr lang="ca-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677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4.2.</a:t>
                      </a:r>
                      <a:r>
                        <a:rPr lang="ca-ES" sz="1200" b="0" kern="1200" baseline="0" dirty="0" smtClean="0">
                          <a:solidFill>
                            <a:schemeClr val="tx1">
                              <a:lumMod val="75000"/>
                              <a:lumOff val="25000"/>
                            </a:schemeClr>
                          </a:solidFill>
                          <a:latin typeface="Arial" charset="0"/>
                          <a:ea typeface="ＭＳ Ｐゴシック" pitchFamily="34" charset="-128"/>
                          <a:cs typeface="+mn-cs"/>
                        </a:rPr>
                        <a:t> </a:t>
                      </a:r>
                      <a:r>
                        <a:rPr lang="ca-ES" sz="1200" b="0" kern="1200" dirty="0" smtClean="0">
                          <a:solidFill>
                            <a:schemeClr val="tx1">
                              <a:lumMod val="75000"/>
                              <a:lumOff val="25000"/>
                            </a:schemeClr>
                          </a:solidFill>
                          <a:latin typeface="Arial" charset="0"/>
                          <a:ea typeface="ＭＳ Ｐゴシック" pitchFamily="34" charset="-128"/>
                          <a:cs typeface="+mn-cs"/>
                        </a:rPr>
                        <a:t>Línies estratègiques per a la dinamització del comerç urbà</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5609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4.3. Programes</a:t>
                      </a:r>
                      <a:r>
                        <a:rPr lang="ca-ES" sz="1200" b="0" kern="1200" baseline="0" dirty="0" smtClean="0">
                          <a:solidFill>
                            <a:schemeClr val="tx1">
                              <a:lumMod val="75000"/>
                              <a:lumOff val="25000"/>
                            </a:schemeClr>
                          </a:solidFill>
                          <a:latin typeface="Arial" charset="0"/>
                          <a:ea typeface="ＭＳ Ｐゴシック" pitchFamily="34" charset="-128"/>
                          <a:cs typeface="+mn-cs"/>
                        </a:rPr>
                        <a:t> de treball </a:t>
                      </a:r>
                      <a:r>
                        <a:rPr lang="ca-ES" sz="1200" b="0" kern="1200" dirty="0" smtClean="0">
                          <a:solidFill>
                            <a:schemeClr val="tx1">
                              <a:lumMod val="75000"/>
                              <a:lumOff val="25000"/>
                            </a:schemeClr>
                          </a:solidFill>
                          <a:latin typeface="Arial" charset="0"/>
                          <a:ea typeface="ＭＳ Ｐゴシック" pitchFamily="34" charset="-128"/>
                          <a:cs typeface="+mn-cs"/>
                        </a:rPr>
                        <a:t>per a la dinamització del comerç urbà de</a:t>
                      </a:r>
                      <a:r>
                        <a:rPr lang="ca-ES" sz="1200" b="0" kern="1200" baseline="0" dirty="0" smtClean="0">
                          <a:solidFill>
                            <a:schemeClr val="tx1">
                              <a:lumMod val="75000"/>
                              <a:lumOff val="25000"/>
                            </a:schemeClr>
                          </a:solidFill>
                          <a:latin typeface="Arial" charset="0"/>
                          <a:ea typeface="ＭＳ Ｐゴシック" pitchFamily="34" charset="-128"/>
                          <a:cs typeface="+mn-cs"/>
                        </a:rPr>
                        <a:t> Sant Feliu de Guíxols</a:t>
                      </a:r>
                      <a:endParaRPr lang="ca-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5609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4.4. Cronograma</a:t>
                      </a:r>
                      <a:r>
                        <a:rPr lang="ca-ES" sz="1200" b="0" kern="1200" baseline="0" dirty="0" smtClean="0">
                          <a:solidFill>
                            <a:schemeClr val="tx1">
                              <a:lumMod val="75000"/>
                              <a:lumOff val="25000"/>
                            </a:schemeClr>
                          </a:solidFill>
                          <a:latin typeface="Arial" charset="0"/>
                          <a:ea typeface="ＭＳ Ｐゴシック" pitchFamily="34" charset="-128"/>
                          <a:cs typeface="+mn-cs"/>
                        </a:rPr>
                        <a:t> d’implementació dels p</a:t>
                      </a:r>
                      <a:r>
                        <a:rPr lang="ca-ES" sz="1200" b="0" kern="1200" dirty="0" smtClean="0">
                          <a:solidFill>
                            <a:schemeClr val="tx1">
                              <a:lumMod val="75000"/>
                              <a:lumOff val="25000"/>
                            </a:schemeClr>
                          </a:solidFill>
                          <a:latin typeface="Arial" charset="0"/>
                          <a:ea typeface="ＭＳ Ｐゴシック" pitchFamily="34" charset="-128"/>
                          <a:cs typeface="+mn-cs"/>
                        </a:rPr>
                        <a:t>rogrames</a:t>
                      </a:r>
                      <a:r>
                        <a:rPr lang="ca-ES" sz="1200" b="0" kern="1200" baseline="0" dirty="0" smtClean="0">
                          <a:solidFill>
                            <a:schemeClr val="tx1">
                              <a:lumMod val="75000"/>
                              <a:lumOff val="25000"/>
                            </a:schemeClr>
                          </a:solidFill>
                          <a:latin typeface="Arial" charset="0"/>
                          <a:ea typeface="ＭＳ Ｐゴシック" pitchFamily="34" charset="-128"/>
                          <a:cs typeface="+mn-cs"/>
                        </a:rPr>
                        <a:t> de treball </a:t>
                      </a:r>
                      <a:endParaRPr lang="ca-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QuadreDeText 1719"/>
          <p:cNvSpPr txBox="1"/>
          <p:nvPr/>
        </p:nvSpPr>
        <p:spPr>
          <a:xfrm>
            <a:off x="446088" y="1285875"/>
            <a:ext cx="8351837" cy="4572000"/>
          </a:xfrm>
          <a:prstGeom prst="rect">
            <a:avLst/>
          </a:prstGeom>
          <a:solidFill>
            <a:srgbClr val="FFFFFF">
              <a:alpha val="60000"/>
            </a:srgbClr>
          </a:solidFill>
          <a:ln>
            <a:solidFill>
              <a:schemeClr val="tx1">
                <a:lumMod val="50000"/>
                <a:lumOff val="50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anose="020B0604020202020204" pitchFamily="34" charset="0"/>
            </a:endParaRPr>
          </a:p>
        </p:txBody>
      </p:sp>
      <p:sp>
        <p:nvSpPr>
          <p:cNvPr id="48131" name="Contenidor de número de diapositiva 3"/>
          <p:cNvSpPr>
            <a:spLocks noGrp="1"/>
          </p:cNvSpPr>
          <p:nvPr>
            <p:ph type="sldNum" sz="quarter" idx="10"/>
          </p:nvPr>
        </p:nvSpPr>
        <p:spPr bwMode="auto">
          <a:noFill/>
          <a:ln>
            <a:miter lim="800000"/>
            <a:headEnd/>
            <a:tailEnd/>
          </a:ln>
        </p:spPr>
        <p:txBody>
          <a:bodyPr/>
          <a:lstStyle/>
          <a:p>
            <a:fld id="{5512030B-F58D-4AB8-A79E-3668FD8E3102}" type="slidenum">
              <a:rPr lang="es-ES" smtClean="0">
                <a:latin typeface="Arial" charset="0"/>
                <a:cs typeface="Arial" charset="0"/>
              </a:rPr>
              <a:pPr/>
              <a:t>21</a:t>
            </a:fld>
            <a:endParaRPr lang="es-ES" smtClean="0">
              <a:latin typeface="Arial" charset="0"/>
              <a:cs typeface="Arial" charset="0"/>
            </a:endParaRPr>
          </a:p>
        </p:txBody>
      </p:sp>
      <p:sp>
        <p:nvSpPr>
          <p:cNvPr id="5" name="Contenidor de contingut 2"/>
          <p:cNvSpPr>
            <a:spLocks noGrp="1"/>
          </p:cNvSpPr>
          <p:nvPr>
            <p:ph idx="1"/>
          </p:nvPr>
        </p:nvSpPr>
        <p:spPr>
          <a:xfrm>
            <a:off x="642938" y="1557338"/>
            <a:ext cx="7981950" cy="4229100"/>
          </a:xfrm>
          <a:solidFill>
            <a:srgbClr val="FFFFFF">
              <a:alpha val="59999"/>
            </a:srgbClr>
          </a:solidFill>
        </p:spPr>
        <p:txBody>
          <a:bodyPr/>
          <a:lstStyle/>
          <a:p>
            <a:pPr marL="1588" indent="0" algn="just">
              <a:lnSpc>
                <a:spcPct val="150000"/>
              </a:lnSpc>
              <a:spcAft>
                <a:spcPts val="1000"/>
              </a:spcAft>
              <a:buFont typeface="Arial" pitchFamily="34" charset="0"/>
              <a:buNone/>
              <a:defRPr/>
            </a:pPr>
            <a:r>
              <a:rPr lang="ca-ES" sz="1200" dirty="0" smtClean="0">
                <a:solidFill>
                  <a:srgbClr val="000000"/>
                </a:solidFill>
              </a:rPr>
              <a:t>Un cop finalitzada la diagnosi de l’espai comercial urbà de Sant Feliu de Guíxols, </a:t>
            </a:r>
            <a:r>
              <a:rPr lang="ca-ES" altLang="ca-ES" sz="1200" dirty="0" smtClean="0"/>
              <a:t>és moment de presentar el pla de treball que es proposa per a la seva dinamització. Abans de començar, tanmateix, cal especificar quina serà l’estructura d’aquest pla de treball.</a:t>
            </a:r>
          </a:p>
          <a:p>
            <a:pPr marL="1588" indent="0" algn="just">
              <a:lnSpc>
                <a:spcPct val="150000"/>
              </a:lnSpc>
              <a:spcAft>
                <a:spcPts val="1000"/>
              </a:spcAft>
              <a:buFont typeface="Arial" pitchFamily="34" charset="0"/>
              <a:buNone/>
              <a:defRPr/>
            </a:pPr>
            <a:r>
              <a:rPr lang="ca-ES" altLang="ca-ES" sz="1200" dirty="0" smtClean="0"/>
              <a:t>El pla de treball proposat per a la dinamització del comerç de Sant Feliu de Guíxols s’estructura a partir dels següents elements:</a:t>
            </a:r>
            <a:r>
              <a:rPr lang="ca-ES" altLang="ca-ES" sz="1200" b="1" dirty="0" smtClean="0"/>
              <a:t> </a:t>
            </a:r>
          </a:p>
          <a:p>
            <a:pPr marL="628650" indent="-180975" algn="just">
              <a:lnSpc>
                <a:spcPct val="150000"/>
              </a:lnSpc>
              <a:spcAft>
                <a:spcPts val="1000"/>
              </a:spcAft>
              <a:buFont typeface="Wingdings" pitchFamily="2" charset="2"/>
              <a:buChar char="§"/>
              <a:defRPr/>
            </a:pPr>
            <a:r>
              <a:rPr lang="ca-ES" sz="1200" b="1" dirty="0" smtClean="0">
                <a:solidFill>
                  <a:srgbClr val="000000"/>
                </a:solidFill>
              </a:rPr>
              <a:t>Proposta de valor.</a:t>
            </a:r>
            <a:r>
              <a:rPr lang="ca-ES" sz="1200" dirty="0" smtClean="0">
                <a:solidFill>
                  <a:srgbClr val="000000"/>
                </a:solidFill>
              </a:rPr>
              <a:t> La proposta de valor, “Visió estratègica i model comercial de Sant Feliu de Guíxols”, descriu el model de comerç que es desitja per al municipi de cara al futur, a partir d’una visió estratègica i comparant-lo, en tot moment, amb el model comercial actual. </a:t>
            </a:r>
            <a:r>
              <a:rPr lang="ca-ES" altLang="ca-ES" sz="1200" dirty="0" smtClean="0"/>
              <a:t>En aquest sentit, es descriuen els principals punts que defineixen el model comercial actual i s’especifica com haurien de ser en un futur (</a:t>
            </a:r>
            <a:r>
              <a:rPr lang="ca-ES" sz="1200" dirty="0" smtClean="0"/>
              <a:t>mix comercial, oferta comercial, imatge del teixit comercial, etc.).</a:t>
            </a:r>
          </a:p>
          <a:p>
            <a:pPr marL="628650" indent="-180975" algn="just">
              <a:lnSpc>
                <a:spcPct val="150000"/>
              </a:lnSpc>
              <a:spcAft>
                <a:spcPts val="1000"/>
              </a:spcAft>
              <a:buFont typeface="Wingdings" pitchFamily="2" charset="2"/>
              <a:buChar char="§"/>
              <a:defRPr/>
            </a:pPr>
            <a:r>
              <a:rPr lang="ca-ES" sz="1200" b="1" dirty="0" smtClean="0">
                <a:solidFill>
                  <a:srgbClr val="000000"/>
                </a:solidFill>
              </a:rPr>
              <a:t>Àmbits de treball. </a:t>
            </a:r>
            <a:r>
              <a:rPr lang="ca-ES" sz="1200" dirty="0" smtClean="0">
                <a:solidFill>
                  <a:srgbClr val="000000"/>
                </a:solidFill>
              </a:rPr>
              <a:t>Els àmbits de treball són aquells grans àmbits en què pretén incidir el pla de treball per tal de dinamitzar el comerç de Sant Feliu de Guíxols. Cada àmbit de treball inclou una sèrie de línies estratègiques més específiques.</a:t>
            </a:r>
            <a:endParaRPr lang="ca-ES" altLang="ca-ES" sz="1100" dirty="0" smtClean="0"/>
          </a:p>
        </p:txBody>
      </p:sp>
      <p:sp>
        <p:nvSpPr>
          <p:cNvPr id="8" name="Rectangle 7"/>
          <p:cNvSpPr/>
          <p:nvPr/>
        </p:nvSpPr>
        <p:spPr>
          <a:xfrm flipV="1">
            <a:off x="5681663" y="574675"/>
            <a:ext cx="295116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9" name="QuadreDeText 47"/>
          <p:cNvSpPr txBox="1">
            <a:spLocks noChangeArrowheads="1"/>
          </p:cNvSpPr>
          <p:nvPr/>
        </p:nvSpPr>
        <p:spPr bwMode="auto">
          <a:xfrm>
            <a:off x="5786438" y="185738"/>
            <a:ext cx="2889250" cy="360362"/>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 Pla de treball per a la dinamització del comerç de Sant Feliu de Guíxols</a:t>
            </a:r>
            <a:endParaRPr lang="es-ES" sz="1200" b="1" dirty="0">
              <a:solidFill>
                <a:schemeClr val="tx1">
                  <a:lumMod val="75000"/>
                  <a:lumOff val="25000"/>
                </a:schemeClr>
              </a:solidFill>
            </a:endParaRPr>
          </a:p>
        </p:txBody>
      </p:sp>
      <p:sp>
        <p:nvSpPr>
          <p:cNvPr id="7" name="Rectangle arrodonit 15"/>
          <p:cNvSpPr/>
          <p:nvPr/>
        </p:nvSpPr>
        <p:spPr>
          <a:xfrm>
            <a:off x="2987675" y="1143000"/>
            <a:ext cx="3152775" cy="287338"/>
          </a:xfrm>
          <a:prstGeom prst="roundRect">
            <a:avLst>
              <a:gd name="adj" fmla="val 7135"/>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a-ES" sz="1400" b="1" dirty="0">
                <a:solidFill>
                  <a:schemeClr val="bg1"/>
                </a:solidFill>
                <a:ea typeface="ＭＳ Ｐゴシック" pitchFamily="34" charset="-128"/>
                <a:cs typeface="Arial" pitchFamily="34" charset="0"/>
              </a:rPr>
              <a:t>Estructura del pla de treball</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QuadreDeText 1719"/>
          <p:cNvSpPr txBox="1"/>
          <p:nvPr/>
        </p:nvSpPr>
        <p:spPr>
          <a:xfrm>
            <a:off x="446088" y="1500188"/>
            <a:ext cx="8351837" cy="3929062"/>
          </a:xfrm>
          <a:prstGeom prst="rect">
            <a:avLst/>
          </a:prstGeom>
          <a:solidFill>
            <a:srgbClr val="FFFFFF">
              <a:alpha val="60000"/>
            </a:srgbClr>
          </a:solidFill>
          <a:ln>
            <a:solidFill>
              <a:schemeClr val="tx1">
                <a:lumMod val="50000"/>
                <a:lumOff val="50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anose="020B0604020202020204" pitchFamily="34" charset="0"/>
            </a:endParaRPr>
          </a:p>
        </p:txBody>
      </p:sp>
      <p:sp>
        <p:nvSpPr>
          <p:cNvPr id="11" name="Rectangle arrodonit 15"/>
          <p:cNvSpPr/>
          <p:nvPr/>
        </p:nvSpPr>
        <p:spPr>
          <a:xfrm>
            <a:off x="2987675" y="1357313"/>
            <a:ext cx="3152775" cy="287337"/>
          </a:xfrm>
          <a:prstGeom prst="roundRect">
            <a:avLst>
              <a:gd name="adj" fmla="val 7135"/>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a-ES" sz="1400" b="1" dirty="0">
                <a:solidFill>
                  <a:schemeClr val="bg1"/>
                </a:solidFill>
                <a:ea typeface="ＭＳ Ｐゴシック" pitchFamily="34" charset="-128"/>
                <a:cs typeface="Arial" pitchFamily="34" charset="0"/>
              </a:rPr>
              <a:t>Estructura del pla de treball</a:t>
            </a:r>
          </a:p>
        </p:txBody>
      </p:sp>
      <p:sp>
        <p:nvSpPr>
          <p:cNvPr id="49156" name="Contenidor de número de diapositiva 3"/>
          <p:cNvSpPr>
            <a:spLocks noGrp="1"/>
          </p:cNvSpPr>
          <p:nvPr>
            <p:ph type="sldNum" sz="quarter" idx="10"/>
          </p:nvPr>
        </p:nvSpPr>
        <p:spPr bwMode="auto">
          <a:noFill/>
          <a:ln>
            <a:miter lim="800000"/>
            <a:headEnd/>
            <a:tailEnd/>
          </a:ln>
        </p:spPr>
        <p:txBody>
          <a:bodyPr/>
          <a:lstStyle/>
          <a:p>
            <a:fld id="{B3C30758-9EDD-46D1-A9B2-A17230529E0A}" type="slidenum">
              <a:rPr lang="es-ES" smtClean="0">
                <a:latin typeface="Arial" charset="0"/>
                <a:cs typeface="Arial" charset="0"/>
              </a:rPr>
              <a:pPr/>
              <a:t>22</a:t>
            </a:fld>
            <a:endParaRPr lang="es-ES" smtClean="0">
              <a:latin typeface="Arial" charset="0"/>
              <a:cs typeface="Arial" charset="0"/>
            </a:endParaRPr>
          </a:p>
        </p:txBody>
      </p:sp>
      <p:sp>
        <p:nvSpPr>
          <p:cNvPr id="49157" name="Contenidor de contingut 2"/>
          <p:cNvSpPr>
            <a:spLocks noGrp="1"/>
          </p:cNvSpPr>
          <p:nvPr>
            <p:ph idx="1"/>
          </p:nvPr>
        </p:nvSpPr>
        <p:spPr>
          <a:xfrm>
            <a:off x="642938" y="1857375"/>
            <a:ext cx="7981950" cy="3357563"/>
          </a:xfrm>
          <a:solidFill>
            <a:srgbClr val="FFFFFF">
              <a:alpha val="59999"/>
            </a:srgbClr>
          </a:solidFill>
        </p:spPr>
        <p:txBody>
          <a:bodyPr/>
          <a:lstStyle/>
          <a:p>
            <a:pPr marL="628650" indent="-180975" algn="just">
              <a:lnSpc>
                <a:spcPct val="150000"/>
              </a:lnSpc>
              <a:spcAft>
                <a:spcPts val="1000"/>
              </a:spcAft>
              <a:buFont typeface="Wingdings" pitchFamily="2" charset="2"/>
              <a:buChar char="§"/>
            </a:pPr>
            <a:r>
              <a:rPr lang="ca-ES" sz="1200" b="1" dirty="0" smtClean="0">
                <a:solidFill>
                  <a:srgbClr val="000000"/>
                </a:solidFill>
                <a:ea typeface="ＭＳ Ｐゴシック" pitchFamily="34" charset="-128"/>
              </a:rPr>
              <a:t>Línies estratègiques. </a:t>
            </a:r>
            <a:r>
              <a:rPr lang="ca-ES" sz="1200" dirty="0" smtClean="0">
                <a:solidFill>
                  <a:srgbClr val="000000"/>
                </a:solidFill>
                <a:ea typeface="ＭＳ Ｐゴシック" pitchFamily="34" charset="-128"/>
              </a:rPr>
              <a:t>Les línies estratègiques són aquells eixos específics que cal treballar per a </a:t>
            </a:r>
            <a:r>
              <a:rPr lang="ca-ES" sz="1200" dirty="0" smtClean="0">
                <a:ea typeface="ＭＳ Ｐゴシック" pitchFamily="34" charset="-128"/>
              </a:rPr>
              <a:t>l’</a:t>
            </a:r>
            <a:r>
              <a:rPr lang="ca-ES" sz="1200" dirty="0" smtClean="0">
                <a:ea typeface="ＭＳ Ｐゴシック" pitchFamily="34" charset="-128"/>
                <a:cs typeface="Arial" charset="0"/>
              </a:rPr>
              <a:t>enfortiment i la dinamització del teixit comercial del municipi. Cada línia estratègica engloba una sèrie de programes de treball.</a:t>
            </a:r>
            <a:endParaRPr lang="ca-ES" altLang="ca-ES" sz="1100" dirty="0" smtClean="0">
              <a:ea typeface="ＭＳ Ｐゴシック" pitchFamily="34" charset="-128"/>
            </a:endParaRPr>
          </a:p>
          <a:p>
            <a:pPr marL="628650" indent="-180975" algn="just">
              <a:lnSpc>
                <a:spcPct val="150000"/>
              </a:lnSpc>
              <a:spcAft>
                <a:spcPts val="1000"/>
              </a:spcAft>
              <a:buFont typeface="Wingdings" pitchFamily="2" charset="2"/>
              <a:buChar char="§"/>
            </a:pPr>
            <a:r>
              <a:rPr lang="ca-ES" sz="1200" b="1" dirty="0" smtClean="0">
                <a:solidFill>
                  <a:srgbClr val="000000"/>
                </a:solidFill>
                <a:ea typeface="ＭＳ Ｐゴシック" pitchFamily="34" charset="-128"/>
              </a:rPr>
              <a:t>Programes de treball. </a:t>
            </a:r>
            <a:r>
              <a:rPr lang="ca-ES" sz="1200" dirty="0" smtClean="0">
                <a:solidFill>
                  <a:srgbClr val="000000"/>
                </a:solidFill>
                <a:ea typeface="ＭＳ Ｐゴシック" pitchFamily="34" charset="-128"/>
              </a:rPr>
              <a:t>Els programes de treball són els conjunts d’actuacions que es proposa implementar per a la dinamització comercial del municipi. Per cada programa proposat, es detallen els objectius, la descripció de les accions, els resultats esperats, els agents implicats, el públic objectiu i el grau de prioritat.  </a:t>
            </a:r>
          </a:p>
          <a:p>
            <a:pPr marL="628650" indent="-180975" algn="just">
              <a:lnSpc>
                <a:spcPct val="150000"/>
              </a:lnSpc>
              <a:spcAft>
                <a:spcPts val="1000"/>
              </a:spcAft>
              <a:buFont typeface="Wingdings" pitchFamily="2" charset="2"/>
              <a:buChar char="§"/>
            </a:pPr>
            <a:r>
              <a:rPr lang="ca-ES" sz="1200" b="1" dirty="0" smtClean="0">
                <a:solidFill>
                  <a:srgbClr val="000000"/>
                </a:solidFill>
                <a:ea typeface="ＭＳ Ｐゴシック" pitchFamily="34" charset="-128"/>
              </a:rPr>
              <a:t>Cronograma d’implementació. </a:t>
            </a:r>
            <a:r>
              <a:rPr lang="ca-ES" sz="1200" dirty="0" smtClean="0">
                <a:solidFill>
                  <a:srgbClr val="000000"/>
                </a:solidFill>
                <a:ea typeface="ＭＳ Ｐゴシック" pitchFamily="34" charset="-128"/>
              </a:rPr>
              <a:t>El cronograma consisteix en la </a:t>
            </a:r>
            <a:r>
              <a:rPr lang="ca-ES" sz="1200" dirty="0" err="1" smtClean="0">
                <a:solidFill>
                  <a:srgbClr val="000000"/>
                </a:solidFill>
                <a:ea typeface="ＭＳ Ｐゴシック" pitchFamily="34" charset="-128"/>
              </a:rPr>
              <a:t>calendarització</a:t>
            </a:r>
            <a:r>
              <a:rPr lang="ca-ES" sz="1200" dirty="0" smtClean="0">
                <a:solidFill>
                  <a:srgbClr val="000000"/>
                </a:solidFill>
                <a:ea typeface="ＭＳ Ｐゴシック" pitchFamily="34" charset="-128"/>
              </a:rPr>
              <a:t> del període en què es considera idoni implementar els diversos programes de treball proposats per a la dinamització del comerç de Sant Feliu de Guíxols. </a:t>
            </a:r>
            <a:endParaRPr lang="ca-ES" sz="1200" b="1" dirty="0" smtClean="0">
              <a:solidFill>
                <a:srgbClr val="FF0000"/>
              </a:solidFill>
              <a:ea typeface="ＭＳ Ｐゴシック" pitchFamily="34" charset="-128"/>
            </a:endParaRPr>
          </a:p>
        </p:txBody>
      </p:sp>
      <p:sp>
        <p:nvSpPr>
          <p:cNvPr id="6" name="Rectangle 7"/>
          <p:cNvSpPr/>
          <p:nvPr/>
        </p:nvSpPr>
        <p:spPr>
          <a:xfrm flipV="1">
            <a:off x="5681663" y="574675"/>
            <a:ext cx="295116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7" name="QuadreDeText 47"/>
          <p:cNvSpPr txBox="1">
            <a:spLocks noChangeArrowheads="1"/>
          </p:cNvSpPr>
          <p:nvPr/>
        </p:nvSpPr>
        <p:spPr bwMode="auto">
          <a:xfrm>
            <a:off x="5786438" y="185738"/>
            <a:ext cx="2889250" cy="360362"/>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 Pla de treball per a la dinamització del comerç de Sant Feliu de Guíxols</a:t>
            </a:r>
            <a:endParaRPr lang="es-ES" sz="1200" b="1"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Rectangle 107"/>
          <p:cNvSpPr/>
          <p:nvPr/>
        </p:nvSpPr>
        <p:spPr>
          <a:xfrm>
            <a:off x="900113" y="1390632"/>
            <a:ext cx="1511300" cy="3636000"/>
          </a:xfrm>
          <a:prstGeom prst="rect">
            <a:avLst/>
          </a:prstGeom>
          <a:solidFill>
            <a:srgbClr val="FFFFFF">
              <a:alpha val="60000"/>
            </a:srgbClr>
          </a:solidFill>
          <a:ln w="6350">
            <a:solidFill>
              <a:schemeClr val="tx1">
                <a:lumMod val="50000"/>
                <a:lumOff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82" name="Rectangle 81"/>
          <p:cNvSpPr/>
          <p:nvPr/>
        </p:nvSpPr>
        <p:spPr>
          <a:xfrm>
            <a:off x="2627313" y="4227517"/>
            <a:ext cx="5689600" cy="787429"/>
          </a:xfrm>
          <a:prstGeom prst="rect">
            <a:avLst/>
          </a:prstGeom>
          <a:solidFill>
            <a:srgbClr val="FFFFFF">
              <a:alpha val="60000"/>
            </a:srgbClr>
          </a:solidFill>
          <a:ln w="6350">
            <a:solidFill>
              <a:schemeClr val="tx1">
                <a:lumMod val="50000"/>
                <a:lumOff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50181" name="Contenidor de contingut 2"/>
          <p:cNvSpPr>
            <a:spLocks noGrp="1"/>
          </p:cNvSpPr>
          <p:nvPr>
            <p:ph idx="1"/>
          </p:nvPr>
        </p:nvSpPr>
        <p:spPr>
          <a:xfrm>
            <a:off x="642938" y="1010996"/>
            <a:ext cx="7858125" cy="357188"/>
          </a:xfrm>
          <a:solidFill>
            <a:srgbClr val="FFFFFF">
              <a:alpha val="59999"/>
            </a:srgbClr>
          </a:solidFill>
        </p:spPr>
        <p:txBody>
          <a:bodyPr/>
          <a:lstStyle/>
          <a:p>
            <a:pPr marL="182563" indent="0" algn="just">
              <a:lnSpc>
                <a:spcPct val="150000"/>
              </a:lnSpc>
              <a:spcAft>
                <a:spcPts val="1000"/>
              </a:spcAft>
              <a:buFont typeface="Arial" charset="0"/>
              <a:buNone/>
            </a:pPr>
            <a:r>
              <a:rPr lang="ca-ES" sz="1200" dirty="0" smtClean="0">
                <a:ea typeface="ＭＳ Ｐゴシック" pitchFamily="34" charset="-128"/>
              </a:rPr>
              <a:t>A continuació es mostren, de forma esquemàtica, els diversos elements que estructuren el pla de treball:</a:t>
            </a:r>
          </a:p>
        </p:txBody>
      </p:sp>
      <p:sp>
        <p:nvSpPr>
          <p:cNvPr id="25" name="TextBox 35"/>
          <p:cNvSpPr>
            <a:spLocks noChangeArrowheads="1"/>
          </p:cNvSpPr>
          <p:nvPr/>
        </p:nvSpPr>
        <p:spPr bwMode="auto">
          <a:xfrm>
            <a:off x="1042988" y="1482480"/>
            <a:ext cx="1225550" cy="612000"/>
          </a:xfrm>
          <a:prstGeom prst="roundRect">
            <a:avLst>
              <a:gd name="adj" fmla="val 6153"/>
            </a:avLst>
          </a:prstGeom>
          <a:solidFill>
            <a:schemeClr val="accent3">
              <a:lumMod val="60000"/>
              <a:lumOff val="40000"/>
            </a:schemeClr>
          </a:solidFill>
          <a:ln w="19050">
            <a:noFill/>
            <a:round/>
            <a:headEnd/>
            <a:tailEnd/>
          </a:ln>
        </p:spPr>
        <p:txBody>
          <a:bodyPr rIns="36000" anchor="ctr"/>
          <a:lstStyle/>
          <a:p>
            <a:pPr algn="ctr">
              <a:defRPr/>
            </a:pPr>
            <a:r>
              <a:rPr lang="ca-ES" sz="1200" b="1" dirty="0">
                <a:solidFill>
                  <a:schemeClr val="bg1"/>
                </a:solidFill>
                <a:latin typeface="+mj-lt"/>
                <a:cs typeface="Arial" charset="0"/>
              </a:rPr>
              <a:t>Proposta de valor</a:t>
            </a:r>
          </a:p>
        </p:txBody>
      </p:sp>
      <p:sp>
        <p:nvSpPr>
          <p:cNvPr id="26" name="TextBox 35"/>
          <p:cNvSpPr>
            <a:spLocks noChangeArrowheads="1"/>
          </p:cNvSpPr>
          <p:nvPr/>
        </p:nvSpPr>
        <p:spPr bwMode="auto">
          <a:xfrm>
            <a:off x="3490913" y="1538044"/>
            <a:ext cx="1568450" cy="431800"/>
          </a:xfrm>
          <a:prstGeom prst="roundRect">
            <a:avLst>
              <a:gd name="adj" fmla="val 6153"/>
            </a:avLst>
          </a:prstGeom>
          <a:solidFill>
            <a:schemeClr val="bg1"/>
          </a:solidFill>
          <a:ln w="12700">
            <a:noFill/>
            <a:round/>
            <a:headEnd/>
            <a:tailEnd/>
          </a:ln>
        </p:spPr>
        <p:txBody>
          <a:bodyPr rIns="36000" anchor="ctr"/>
          <a:lstStyle/>
          <a:p>
            <a:pPr>
              <a:defRPr/>
            </a:pPr>
            <a:r>
              <a:rPr lang="ca-ES" sz="1050" b="1" dirty="0">
                <a:solidFill>
                  <a:schemeClr val="tx1">
                    <a:lumMod val="85000"/>
                    <a:lumOff val="15000"/>
                  </a:schemeClr>
                </a:solidFill>
                <a:latin typeface="+mj-lt"/>
                <a:cs typeface="Arial" charset="0"/>
              </a:rPr>
              <a:t>Model </a:t>
            </a:r>
            <a:r>
              <a:rPr lang="ca-ES" sz="1050" b="1" dirty="0">
                <a:solidFill>
                  <a:schemeClr val="accent3"/>
                </a:solidFill>
                <a:latin typeface="+mj-lt"/>
                <a:cs typeface="Arial" charset="0"/>
              </a:rPr>
              <a:t>actual</a:t>
            </a:r>
            <a:r>
              <a:rPr lang="ca-ES" sz="1050" b="1" dirty="0">
                <a:solidFill>
                  <a:schemeClr val="tx1">
                    <a:lumMod val="85000"/>
                    <a:lumOff val="15000"/>
                  </a:schemeClr>
                </a:solidFill>
                <a:latin typeface="+mj-lt"/>
                <a:cs typeface="Arial" charset="0"/>
              </a:rPr>
              <a:t> de comerç de Sant Feliu de Guíxols </a:t>
            </a:r>
          </a:p>
        </p:txBody>
      </p:sp>
      <p:sp>
        <p:nvSpPr>
          <p:cNvPr id="27" name="TextBox 35"/>
          <p:cNvSpPr>
            <a:spLocks noChangeArrowheads="1"/>
          </p:cNvSpPr>
          <p:nvPr/>
        </p:nvSpPr>
        <p:spPr bwMode="auto">
          <a:xfrm>
            <a:off x="6586538" y="1538044"/>
            <a:ext cx="1584325" cy="431800"/>
          </a:xfrm>
          <a:prstGeom prst="roundRect">
            <a:avLst>
              <a:gd name="adj" fmla="val 6153"/>
            </a:avLst>
          </a:prstGeom>
          <a:solidFill>
            <a:schemeClr val="bg1"/>
          </a:solidFill>
          <a:ln w="12700">
            <a:noFill/>
            <a:round/>
            <a:headEnd/>
            <a:tailEnd/>
          </a:ln>
        </p:spPr>
        <p:txBody>
          <a:bodyPr rIns="36000" anchor="ctr"/>
          <a:lstStyle/>
          <a:p>
            <a:pPr>
              <a:defRPr/>
            </a:pPr>
            <a:r>
              <a:rPr lang="ca-ES" sz="1050" b="1" dirty="0">
                <a:solidFill>
                  <a:schemeClr val="tx1">
                    <a:lumMod val="85000"/>
                    <a:lumOff val="15000"/>
                  </a:schemeClr>
                </a:solidFill>
                <a:latin typeface="+mj-lt"/>
                <a:cs typeface="Arial" charset="0"/>
              </a:rPr>
              <a:t>Model de </a:t>
            </a:r>
            <a:r>
              <a:rPr lang="ca-ES" sz="1050" b="1" dirty="0">
                <a:solidFill>
                  <a:schemeClr val="accent3"/>
                </a:solidFill>
                <a:latin typeface="+mj-lt"/>
                <a:cs typeface="Arial" charset="0"/>
              </a:rPr>
              <a:t>futur</a:t>
            </a:r>
            <a:r>
              <a:rPr lang="ca-ES" sz="1050" b="1" dirty="0">
                <a:solidFill>
                  <a:schemeClr val="tx1">
                    <a:lumMod val="85000"/>
                    <a:lumOff val="15000"/>
                  </a:schemeClr>
                </a:solidFill>
                <a:latin typeface="+mj-lt"/>
                <a:cs typeface="Arial" charset="0"/>
              </a:rPr>
              <a:t> de comerç de Sant Feliu de Guíxols </a:t>
            </a:r>
          </a:p>
        </p:txBody>
      </p:sp>
      <p:sp>
        <p:nvSpPr>
          <p:cNvPr id="28" name="Fletxa dreta 26"/>
          <p:cNvSpPr/>
          <p:nvPr/>
        </p:nvSpPr>
        <p:spPr>
          <a:xfrm>
            <a:off x="5214938" y="1663456"/>
            <a:ext cx="358775" cy="215900"/>
          </a:xfrm>
          <a:prstGeom prst="rightArrow">
            <a:avLst/>
          </a:prstGeom>
          <a:solidFill>
            <a:schemeClr val="accent3">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29" name="TextBox 35"/>
          <p:cNvSpPr>
            <a:spLocks noChangeArrowheads="1"/>
          </p:cNvSpPr>
          <p:nvPr/>
        </p:nvSpPr>
        <p:spPr bwMode="auto">
          <a:xfrm>
            <a:off x="1042988" y="3050491"/>
            <a:ext cx="1225550" cy="1032338"/>
          </a:xfrm>
          <a:prstGeom prst="roundRect">
            <a:avLst>
              <a:gd name="adj" fmla="val 6153"/>
            </a:avLst>
          </a:prstGeom>
          <a:solidFill>
            <a:schemeClr val="bg1">
              <a:lumMod val="65000"/>
            </a:schemeClr>
          </a:solidFill>
          <a:ln w="19050">
            <a:noFill/>
            <a:round/>
            <a:headEnd/>
            <a:tailEnd/>
          </a:ln>
        </p:spPr>
        <p:txBody>
          <a:bodyPr rIns="36000" anchor="ctr"/>
          <a:lstStyle/>
          <a:p>
            <a:pPr algn="ctr">
              <a:defRPr/>
            </a:pPr>
            <a:r>
              <a:rPr lang="ca-ES" sz="1200" b="1" dirty="0">
                <a:solidFill>
                  <a:schemeClr val="bg1"/>
                </a:solidFill>
                <a:latin typeface="+mj-lt"/>
                <a:cs typeface="Arial" charset="0"/>
              </a:rPr>
              <a:t>Línies estratègiques</a:t>
            </a:r>
          </a:p>
        </p:txBody>
      </p:sp>
      <p:sp>
        <p:nvSpPr>
          <p:cNvPr id="35" name="TextBox 35"/>
          <p:cNvSpPr>
            <a:spLocks noChangeArrowheads="1"/>
          </p:cNvSpPr>
          <p:nvPr/>
        </p:nvSpPr>
        <p:spPr bwMode="auto">
          <a:xfrm>
            <a:off x="4572000" y="2296877"/>
            <a:ext cx="1727200" cy="576263"/>
          </a:xfrm>
          <a:prstGeom prst="roundRect">
            <a:avLst>
              <a:gd name="adj" fmla="val 7610"/>
            </a:avLst>
          </a:prstGeom>
          <a:solidFill>
            <a:schemeClr val="bg1">
              <a:alpha val="59999"/>
            </a:schemeClr>
          </a:solidFill>
          <a:ln w="9525">
            <a:solidFill>
              <a:srgbClr val="EC7076"/>
            </a:solidFill>
            <a:round/>
            <a:headEnd/>
            <a:tailEnd/>
          </a:ln>
        </p:spPr>
        <p:txBody>
          <a:bodyPr rIns="36000" anchor="ctr"/>
          <a:lstStyle/>
          <a:p>
            <a:pPr algn="ctr">
              <a:defRPr/>
            </a:pPr>
            <a:endParaRPr lang="ca-ES" sz="1200" b="1">
              <a:latin typeface="+mj-lt"/>
              <a:cs typeface="Arial" charset="0"/>
            </a:endParaRPr>
          </a:p>
        </p:txBody>
      </p:sp>
      <p:sp>
        <p:nvSpPr>
          <p:cNvPr id="36" name="TextBox 35"/>
          <p:cNvSpPr>
            <a:spLocks noChangeArrowheads="1"/>
          </p:cNvSpPr>
          <p:nvPr/>
        </p:nvSpPr>
        <p:spPr bwMode="auto">
          <a:xfrm>
            <a:off x="4643438" y="2363552"/>
            <a:ext cx="1584325" cy="431800"/>
          </a:xfrm>
          <a:prstGeom prst="roundRect">
            <a:avLst>
              <a:gd name="adj" fmla="val 8043"/>
            </a:avLst>
          </a:prstGeom>
          <a:solidFill>
            <a:srgbClr val="E74F56"/>
          </a:solidFill>
          <a:ln w="6350">
            <a:noFill/>
            <a:round/>
            <a:headEnd/>
            <a:tailEnd/>
          </a:ln>
        </p:spPr>
        <p:txBody>
          <a:bodyPr rIns="36000" anchor="ctr"/>
          <a:lstStyle/>
          <a:p>
            <a:pPr algn="ctr">
              <a:defRPr/>
            </a:pPr>
            <a:r>
              <a:rPr lang="ca-ES" sz="1200" b="1" dirty="0">
                <a:latin typeface="+mj-lt"/>
                <a:cs typeface="Arial" charset="0"/>
              </a:rPr>
              <a:t>Cooperació i consens</a:t>
            </a:r>
          </a:p>
        </p:txBody>
      </p:sp>
      <p:sp>
        <p:nvSpPr>
          <p:cNvPr id="39" name="TextBox 35"/>
          <p:cNvSpPr>
            <a:spLocks noChangeArrowheads="1"/>
          </p:cNvSpPr>
          <p:nvPr/>
        </p:nvSpPr>
        <p:spPr bwMode="auto">
          <a:xfrm>
            <a:off x="2771775" y="2296877"/>
            <a:ext cx="1511300" cy="576263"/>
          </a:xfrm>
          <a:prstGeom prst="roundRect">
            <a:avLst>
              <a:gd name="adj" fmla="val 7610"/>
            </a:avLst>
          </a:prstGeom>
          <a:solidFill>
            <a:schemeClr val="bg1">
              <a:alpha val="59999"/>
            </a:schemeClr>
          </a:solidFill>
          <a:ln w="9525">
            <a:solidFill>
              <a:srgbClr val="FFC000"/>
            </a:solidFill>
            <a:round/>
            <a:headEnd/>
            <a:tailEnd/>
          </a:ln>
        </p:spPr>
        <p:txBody>
          <a:bodyPr rIns="36000" anchor="ctr"/>
          <a:lstStyle/>
          <a:p>
            <a:pPr algn="ctr">
              <a:defRPr/>
            </a:pPr>
            <a:endParaRPr lang="ca-ES" sz="1200" b="1">
              <a:latin typeface="+mj-lt"/>
              <a:cs typeface="Arial" charset="0"/>
            </a:endParaRPr>
          </a:p>
        </p:txBody>
      </p:sp>
      <p:sp>
        <p:nvSpPr>
          <p:cNvPr id="42" name="TextBox 35"/>
          <p:cNvSpPr>
            <a:spLocks noChangeArrowheads="1"/>
          </p:cNvSpPr>
          <p:nvPr/>
        </p:nvSpPr>
        <p:spPr bwMode="auto">
          <a:xfrm>
            <a:off x="2843213" y="2363552"/>
            <a:ext cx="1368425" cy="431800"/>
          </a:xfrm>
          <a:prstGeom prst="roundRect">
            <a:avLst>
              <a:gd name="adj" fmla="val 8043"/>
            </a:avLst>
          </a:prstGeom>
          <a:solidFill>
            <a:srgbClr val="FFC000"/>
          </a:solidFill>
          <a:ln w="6350">
            <a:noFill/>
            <a:round/>
            <a:headEnd/>
            <a:tailEnd/>
          </a:ln>
        </p:spPr>
        <p:txBody>
          <a:bodyPr rIns="36000" anchor="ctr"/>
          <a:lstStyle/>
          <a:p>
            <a:pPr algn="ctr">
              <a:defRPr/>
            </a:pPr>
            <a:r>
              <a:rPr lang="ca-ES" sz="1200" b="1" dirty="0">
                <a:latin typeface="+mj-lt"/>
                <a:cs typeface="Arial" charset="0"/>
              </a:rPr>
              <a:t>Espai comercial urbà</a:t>
            </a:r>
          </a:p>
        </p:txBody>
      </p:sp>
      <p:sp>
        <p:nvSpPr>
          <p:cNvPr id="43" name="TextBox 35"/>
          <p:cNvSpPr>
            <a:spLocks noChangeArrowheads="1"/>
          </p:cNvSpPr>
          <p:nvPr/>
        </p:nvSpPr>
        <p:spPr bwMode="auto">
          <a:xfrm>
            <a:off x="6588125" y="2296877"/>
            <a:ext cx="1584325" cy="576263"/>
          </a:xfrm>
          <a:prstGeom prst="roundRect">
            <a:avLst>
              <a:gd name="adj" fmla="val 6140"/>
            </a:avLst>
          </a:prstGeom>
          <a:solidFill>
            <a:schemeClr val="bg1">
              <a:alpha val="59999"/>
            </a:schemeClr>
          </a:solidFill>
          <a:ln w="9525">
            <a:solidFill>
              <a:srgbClr val="B2DE82"/>
            </a:solidFill>
            <a:round/>
            <a:headEnd/>
            <a:tailEnd/>
          </a:ln>
        </p:spPr>
        <p:txBody>
          <a:bodyPr rIns="36000" anchor="ctr"/>
          <a:lstStyle/>
          <a:p>
            <a:pPr algn="ctr">
              <a:defRPr/>
            </a:pPr>
            <a:endParaRPr lang="ca-ES" sz="1200" b="1">
              <a:latin typeface="+mj-lt"/>
              <a:cs typeface="Arial" charset="0"/>
            </a:endParaRPr>
          </a:p>
        </p:txBody>
      </p:sp>
      <p:sp>
        <p:nvSpPr>
          <p:cNvPr id="45" name="TextBox 35"/>
          <p:cNvSpPr>
            <a:spLocks noChangeArrowheads="1"/>
          </p:cNvSpPr>
          <p:nvPr/>
        </p:nvSpPr>
        <p:spPr bwMode="auto">
          <a:xfrm>
            <a:off x="6659563" y="2363552"/>
            <a:ext cx="1439862" cy="431800"/>
          </a:xfrm>
          <a:prstGeom prst="roundRect">
            <a:avLst>
              <a:gd name="adj" fmla="val 8043"/>
            </a:avLst>
          </a:prstGeom>
          <a:solidFill>
            <a:srgbClr val="92D050"/>
          </a:solidFill>
          <a:ln w="6350">
            <a:noFill/>
            <a:round/>
            <a:headEnd/>
            <a:tailEnd/>
          </a:ln>
        </p:spPr>
        <p:txBody>
          <a:bodyPr rIns="36000" anchor="ctr"/>
          <a:lstStyle/>
          <a:p>
            <a:pPr algn="ctr">
              <a:defRPr/>
            </a:pPr>
            <a:r>
              <a:rPr lang="ca-ES" sz="1200" b="1" dirty="0">
                <a:latin typeface="+mj-lt"/>
                <a:cs typeface="Arial" charset="0"/>
              </a:rPr>
              <a:t>Competitivitat </a:t>
            </a:r>
          </a:p>
        </p:txBody>
      </p:sp>
      <p:sp>
        <p:nvSpPr>
          <p:cNvPr id="49" name="48 Flecha abajo"/>
          <p:cNvSpPr/>
          <p:nvPr/>
        </p:nvSpPr>
        <p:spPr>
          <a:xfrm>
            <a:off x="5297488" y="2082564"/>
            <a:ext cx="214312" cy="142875"/>
          </a:xfrm>
          <a:prstGeom prst="down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53" name="TextBox 35"/>
          <p:cNvSpPr>
            <a:spLocks noChangeArrowheads="1"/>
          </p:cNvSpPr>
          <p:nvPr/>
        </p:nvSpPr>
        <p:spPr bwMode="auto">
          <a:xfrm>
            <a:off x="1042988" y="2245851"/>
            <a:ext cx="1225550" cy="648000"/>
          </a:xfrm>
          <a:prstGeom prst="roundRect">
            <a:avLst>
              <a:gd name="adj" fmla="val 6153"/>
            </a:avLst>
          </a:prstGeom>
          <a:solidFill>
            <a:schemeClr val="tx1">
              <a:lumMod val="65000"/>
              <a:lumOff val="35000"/>
            </a:schemeClr>
          </a:solidFill>
          <a:ln w="19050">
            <a:noFill/>
            <a:round/>
            <a:headEnd/>
            <a:tailEnd/>
          </a:ln>
        </p:spPr>
        <p:txBody>
          <a:bodyPr rIns="36000" anchor="ctr"/>
          <a:lstStyle/>
          <a:p>
            <a:pPr algn="ctr">
              <a:defRPr/>
            </a:pPr>
            <a:r>
              <a:rPr lang="ca-ES" sz="1200" b="1" dirty="0">
                <a:solidFill>
                  <a:schemeClr val="bg1"/>
                </a:solidFill>
                <a:latin typeface="+mj-lt"/>
                <a:cs typeface="Arial" charset="0"/>
              </a:rPr>
              <a:t>Àmbits de treball</a:t>
            </a:r>
          </a:p>
        </p:txBody>
      </p:sp>
      <p:sp>
        <p:nvSpPr>
          <p:cNvPr id="54" name="TextBox 35"/>
          <p:cNvSpPr>
            <a:spLocks noChangeArrowheads="1"/>
          </p:cNvSpPr>
          <p:nvPr/>
        </p:nvSpPr>
        <p:spPr bwMode="auto">
          <a:xfrm>
            <a:off x="1042988" y="4238403"/>
            <a:ext cx="1225550" cy="701681"/>
          </a:xfrm>
          <a:prstGeom prst="roundRect">
            <a:avLst>
              <a:gd name="adj" fmla="val 3795"/>
            </a:avLst>
          </a:prstGeom>
          <a:solidFill>
            <a:schemeClr val="accent4"/>
          </a:solidFill>
          <a:ln w="19050">
            <a:noFill/>
            <a:round/>
            <a:headEnd/>
            <a:tailEnd/>
          </a:ln>
        </p:spPr>
        <p:txBody>
          <a:bodyPr rIns="36000" anchor="ctr"/>
          <a:lstStyle/>
          <a:p>
            <a:pPr algn="ctr">
              <a:defRPr/>
            </a:pPr>
            <a:r>
              <a:rPr lang="ca-ES" sz="1200" b="1" dirty="0">
                <a:solidFill>
                  <a:schemeClr val="bg1"/>
                </a:solidFill>
              </a:rPr>
              <a:t>Programes de treball </a:t>
            </a:r>
            <a:endParaRPr lang="ca-ES" sz="1200" b="1" dirty="0">
              <a:solidFill>
                <a:schemeClr val="bg1"/>
              </a:solidFill>
              <a:latin typeface="+mj-lt"/>
              <a:cs typeface="Arial" charset="0"/>
            </a:endParaRPr>
          </a:p>
        </p:txBody>
      </p:sp>
      <p:sp>
        <p:nvSpPr>
          <p:cNvPr id="50197" name="TextBox 35"/>
          <p:cNvSpPr>
            <a:spLocks noChangeArrowheads="1"/>
          </p:cNvSpPr>
          <p:nvPr/>
        </p:nvSpPr>
        <p:spPr bwMode="auto">
          <a:xfrm>
            <a:off x="2843213" y="3137789"/>
            <a:ext cx="1441450" cy="288925"/>
          </a:xfrm>
          <a:prstGeom prst="roundRect">
            <a:avLst>
              <a:gd name="adj" fmla="val 8042"/>
            </a:avLst>
          </a:prstGeom>
          <a:solidFill>
            <a:srgbClr val="FFEEB9"/>
          </a:solidFill>
          <a:ln w="6350">
            <a:noFill/>
            <a:round/>
            <a:headEnd/>
            <a:tailEnd/>
          </a:ln>
        </p:spPr>
        <p:txBody>
          <a:bodyPr rIns="36000" anchor="ctr"/>
          <a:lstStyle/>
          <a:p>
            <a:pPr algn="ctr"/>
            <a:r>
              <a:rPr lang="ca-ES" sz="800" dirty="0" smtClean="0">
                <a:cs typeface="Arial" charset="0"/>
              </a:rPr>
              <a:t>1. Ordenació de </a:t>
            </a:r>
            <a:r>
              <a:rPr lang="ca-ES" sz="800" dirty="0">
                <a:cs typeface="Arial" charset="0"/>
              </a:rPr>
              <a:t>l’oferta comercial</a:t>
            </a:r>
          </a:p>
        </p:txBody>
      </p:sp>
      <p:sp>
        <p:nvSpPr>
          <p:cNvPr id="50198" name="TextBox 35"/>
          <p:cNvSpPr>
            <a:spLocks noChangeArrowheads="1"/>
          </p:cNvSpPr>
          <p:nvPr/>
        </p:nvSpPr>
        <p:spPr bwMode="auto">
          <a:xfrm>
            <a:off x="4735513" y="3216940"/>
            <a:ext cx="1441450" cy="288925"/>
          </a:xfrm>
          <a:prstGeom prst="roundRect">
            <a:avLst>
              <a:gd name="adj" fmla="val 8042"/>
            </a:avLst>
          </a:prstGeom>
          <a:solidFill>
            <a:srgbClr val="F4B2B5"/>
          </a:solidFill>
          <a:ln w="6350">
            <a:noFill/>
            <a:round/>
            <a:headEnd/>
            <a:tailEnd/>
          </a:ln>
        </p:spPr>
        <p:txBody>
          <a:bodyPr rIns="36000" anchor="ctr"/>
          <a:lstStyle/>
          <a:p>
            <a:pPr algn="ctr"/>
            <a:r>
              <a:rPr lang="ca-ES" sz="800" dirty="0" smtClean="0">
                <a:cs typeface="Arial" charset="0"/>
              </a:rPr>
              <a:t>4. Cooperació i associacionisme comercial</a:t>
            </a:r>
            <a:endParaRPr lang="ca-ES" sz="800" dirty="0"/>
          </a:p>
        </p:txBody>
      </p:sp>
      <p:sp>
        <p:nvSpPr>
          <p:cNvPr id="50199" name="TextBox 35"/>
          <p:cNvSpPr>
            <a:spLocks noChangeArrowheads="1"/>
          </p:cNvSpPr>
          <p:nvPr/>
        </p:nvSpPr>
        <p:spPr bwMode="auto">
          <a:xfrm>
            <a:off x="6683375" y="3220113"/>
            <a:ext cx="1439863" cy="288925"/>
          </a:xfrm>
          <a:prstGeom prst="roundRect">
            <a:avLst>
              <a:gd name="adj" fmla="val 8042"/>
            </a:avLst>
          </a:prstGeom>
          <a:solidFill>
            <a:srgbClr val="E5F4D4"/>
          </a:solidFill>
          <a:ln w="6350">
            <a:noFill/>
            <a:round/>
            <a:headEnd/>
            <a:tailEnd/>
          </a:ln>
        </p:spPr>
        <p:txBody>
          <a:bodyPr rIns="36000" anchor="ctr"/>
          <a:lstStyle/>
          <a:p>
            <a:pPr algn="ctr"/>
            <a:r>
              <a:rPr lang="ca-ES" sz="800" dirty="0" smtClean="0">
                <a:cs typeface="Arial" charset="0"/>
              </a:rPr>
              <a:t>6. Promoció </a:t>
            </a:r>
            <a:r>
              <a:rPr lang="ca-ES" sz="800" dirty="0">
                <a:cs typeface="Arial" charset="0"/>
              </a:rPr>
              <a:t>comercial</a:t>
            </a:r>
          </a:p>
        </p:txBody>
      </p:sp>
      <p:sp>
        <p:nvSpPr>
          <p:cNvPr id="50200" name="TextBox 35"/>
          <p:cNvSpPr>
            <a:spLocks noChangeArrowheads="1"/>
          </p:cNvSpPr>
          <p:nvPr/>
        </p:nvSpPr>
        <p:spPr bwMode="auto">
          <a:xfrm>
            <a:off x="2843213" y="3476380"/>
            <a:ext cx="1441450" cy="287337"/>
          </a:xfrm>
          <a:prstGeom prst="roundRect">
            <a:avLst>
              <a:gd name="adj" fmla="val 8042"/>
            </a:avLst>
          </a:prstGeom>
          <a:solidFill>
            <a:srgbClr val="FFEEB9"/>
          </a:solidFill>
          <a:ln w="6350">
            <a:noFill/>
            <a:round/>
            <a:headEnd/>
            <a:tailEnd/>
          </a:ln>
        </p:spPr>
        <p:txBody>
          <a:bodyPr rIns="36000" anchor="ctr"/>
          <a:lstStyle/>
          <a:p>
            <a:pPr algn="ctr"/>
            <a:r>
              <a:rPr lang="ca-ES" sz="800" dirty="0" smtClean="0">
                <a:cs typeface="Arial" charset="0"/>
              </a:rPr>
              <a:t>2. </a:t>
            </a:r>
            <a:r>
              <a:rPr lang="ca-ES" sz="800" dirty="0" err="1" smtClean="0">
                <a:cs typeface="Arial" charset="0"/>
              </a:rPr>
              <a:t>Amabilització</a:t>
            </a:r>
            <a:r>
              <a:rPr lang="ca-ES" sz="800" dirty="0" smtClean="0">
                <a:cs typeface="Arial" charset="0"/>
              </a:rPr>
              <a:t> de la zona comercial</a:t>
            </a:r>
            <a:endParaRPr lang="ca-ES" sz="800" dirty="0">
              <a:cs typeface="Arial" charset="0"/>
            </a:endParaRPr>
          </a:p>
        </p:txBody>
      </p:sp>
      <p:sp>
        <p:nvSpPr>
          <p:cNvPr id="50201" name="TextBox 35"/>
          <p:cNvSpPr>
            <a:spLocks noChangeArrowheads="1"/>
          </p:cNvSpPr>
          <p:nvPr/>
        </p:nvSpPr>
        <p:spPr bwMode="auto">
          <a:xfrm>
            <a:off x="4735513" y="3647156"/>
            <a:ext cx="1441450" cy="287337"/>
          </a:xfrm>
          <a:prstGeom prst="roundRect">
            <a:avLst>
              <a:gd name="adj" fmla="val 8042"/>
            </a:avLst>
          </a:prstGeom>
          <a:solidFill>
            <a:srgbClr val="F4B2B5"/>
          </a:solidFill>
          <a:ln w="6350">
            <a:noFill/>
            <a:round/>
            <a:headEnd/>
            <a:tailEnd/>
          </a:ln>
        </p:spPr>
        <p:txBody>
          <a:bodyPr rIns="36000" anchor="ctr"/>
          <a:lstStyle/>
          <a:p>
            <a:pPr algn="ctr"/>
            <a:r>
              <a:rPr lang="ca-ES" sz="800" dirty="0" smtClean="0"/>
              <a:t>5. Sinergies amb turisme i cultura</a:t>
            </a:r>
            <a:endParaRPr lang="ca-ES" sz="800" dirty="0"/>
          </a:p>
        </p:txBody>
      </p:sp>
      <p:sp>
        <p:nvSpPr>
          <p:cNvPr id="50202" name="TextBox 35"/>
          <p:cNvSpPr>
            <a:spLocks noChangeArrowheads="1"/>
          </p:cNvSpPr>
          <p:nvPr/>
        </p:nvSpPr>
        <p:spPr bwMode="auto">
          <a:xfrm>
            <a:off x="6683375" y="3647156"/>
            <a:ext cx="1439863" cy="287337"/>
          </a:xfrm>
          <a:prstGeom prst="roundRect">
            <a:avLst>
              <a:gd name="adj" fmla="val 8042"/>
            </a:avLst>
          </a:prstGeom>
          <a:solidFill>
            <a:srgbClr val="E5F4D4"/>
          </a:solidFill>
          <a:ln w="6350">
            <a:noFill/>
            <a:round/>
            <a:headEnd/>
            <a:tailEnd/>
          </a:ln>
        </p:spPr>
        <p:txBody>
          <a:bodyPr rIns="36000" anchor="ctr"/>
          <a:lstStyle/>
          <a:p>
            <a:pPr algn="ctr"/>
            <a:r>
              <a:rPr lang="ca-ES" sz="800" dirty="0" smtClean="0">
                <a:cs typeface="Arial" charset="0"/>
              </a:rPr>
              <a:t>7. Competitivitat i transformació digital</a:t>
            </a:r>
            <a:endParaRPr lang="ca-ES" sz="800" dirty="0">
              <a:cs typeface="Arial" charset="0"/>
            </a:endParaRPr>
          </a:p>
        </p:txBody>
      </p:sp>
      <p:sp>
        <p:nvSpPr>
          <p:cNvPr id="65" name="TextBox 35"/>
          <p:cNvSpPr>
            <a:spLocks noChangeArrowheads="1"/>
          </p:cNvSpPr>
          <p:nvPr/>
        </p:nvSpPr>
        <p:spPr bwMode="auto">
          <a:xfrm>
            <a:off x="2857500" y="4332064"/>
            <a:ext cx="1439863" cy="597133"/>
          </a:xfrm>
          <a:prstGeom prst="roundRect">
            <a:avLst>
              <a:gd name="adj" fmla="val 8043"/>
            </a:avLst>
          </a:prstGeom>
          <a:solidFill>
            <a:srgbClr val="FFEEB9"/>
          </a:solidFill>
          <a:ln w="6350">
            <a:noFill/>
            <a:round/>
            <a:headEnd/>
            <a:tailEnd/>
          </a:ln>
        </p:spPr>
        <p:txBody>
          <a:bodyPr rIns="36000" anchor="ctr"/>
          <a:lstStyle/>
          <a:p>
            <a:pPr algn="ctr">
              <a:defRPr/>
            </a:pPr>
            <a:r>
              <a:rPr lang="ca-ES" sz="800" dirty="0" smtClean="0">
                <a:latin typeface="+mj-lt"/>
                <a:cs typeface="Arial" charset="0"/>
              </a:rPr>
              <a:t>Programes orientats a l’embelliment i la dinamització de l’espai comercial urbà</a:t>
            </a:r>
            <a:endParaRPr lang="ca-ES" sz="800" dirty="0">
              <a:latin typeface="+mj-lt"/>
              <a:cs typeface="Arial" charset="0"/>
            </a:endParaRPr>
          </a:p>
        </p:txBody>
      </p:sp>
      <p:sp>
        <p:nvSpPr>
          <p:cNvPr id="78" name="Rectangle 77"/>
          <p:cNvSpPr/>
          <p:nvPr/>
        </p:nvSpPr>
        <p:spPr>
          <a:xfrm>
            <a:off x="2627313" y="3093582"/>
            <a:ext cx="5689600" cy="985822"/>
          </a:xfrm>
          <a:prstGeom prst="rect">
            <a:avLst/>
          </a:prstGeom>
          <a:noFill/>
          <a:ln w="6350">
            <a:solidFill>
              <a:schemeClr val="tx1">
                <a:lumMod val="50000"/>
                <a:lumOff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79" name="Rectangle 78"/>
          <p:cNvSpPr/>
          <p:nvPr/>
        </p:nvSpPr>
        <p:spPr>
          <a:xfrm>
            <a:off x="2627313" y="2225440"/>
            <a:ext cx="5689600" cy="719137"/>
          </a:xfrm>
          <a:prstGeom prst="rect">
            <a:avLst/>
          </a:prstGeom>
          <a:noFill/>
          <a:ln w="6350">
            <a:solidFill>
              <a:schemeClr val="tx1">
                <a:lumMod val="50000"/>
                <a:lumOff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80" name="Rectangle 79"/>
          <p:cNvSpPr/>
          <p:nvPr/>
        </p:nvSpPr>
        <p:spPr>
          <a:xfrm>
            <a:off x="2627313" y="1409457"/>
            <a:ext cx="5689600" cy="673108"/>
          </a:xfrm>
          <a:prstGeom prst="rect">
            <a:avLst/>
          </a:prstGeom>
          <a:noFill/>
          <a:ln w="6350">
            <a:solidFill>
              <a:schemeClr val="tx1">
                <a:lumMod val="50000"/>
                <a:lumOff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81" name="48 Flecha abajo"/>
          <p:cNvSpPr/>
          <p:nvPr/>
        </p:nvSpPr>
        <p:spPr>
          <a:xfrm>
            <a:off x="5295900" y="2944577"/>
            <a:ext cx="214313" cy="142875"/>
          </a:xfrm>
          <a:prstGeom prst="down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104" name="48 Flecha abajo"/>
          <p:cNvSpPr/>
          <p:nvPr/>
        </p:nvSpPr>
        <p:spPr>
          <a:xfrm>
            <a:off x="1547813" y="2093450"/>
            <a:ext cx="214312" cy="142875"/>
          </a:xfrm>
          <a:prstGeom prst="down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105" name="48 Flecha abajo"/>
          <p:cNvSpPr/>
          <p:nvPr/>
        </p:nvSpPr>
        <p:spPr>
          <a:xfrm>
            <a:off x="1547813" y="2896276"/>
            <a:ext cx="214312" cy="142875"/>
          </a:xfrm>
          <a:prstGeom prst="down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106" name="48 Flecha abajo"/>
          <p:cNvSpPr/>
          <p:nvPr/>
        </p:nvSpPr>
        <p:spPr>
          <a:xfrm>
            <a:off x="1547813" y="4082828"/>
            <a:ext cx="214312" cy="142875"/>
          </a:xfrm>
          <a:prstGeom prst="down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109" name="48 Flecha abajo"/>
          <p:cNvSpPr/>
          <p:nvPr/>
        </p:nvSpPr>
        <p:spPr>
          <a:xfrm>
            <a:off x="5295900" y="4082828"/>
            <a:ext cx="214313" cy="142875"/>
          </a:xfrm>
          <a:prstGeom prst="down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66" name="Rectangle 7"/>
          <p:cNvSpPr/>
          <p:nvPr/>
        </p:nvSpPr>
        <p:spPr>
          <a:xfrm flipV="1">
            <a:off x="5681663" y="574675"/>
            <a:ext cx="295116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67" name="QuadreDeText 47"/>
          <p:cNvSpPr txBox="1">
            <a:spLocks noChangeArrowheads="1"/>
          </p:cNvSpPr>
          <p:nvPr/>
        </p:nvSpPr>
        <p:spPr bwMode="auto">
          <a:xfrm>
            <a:off x="5786438" y="185738"/>
            <a:ext cx="2889250" cy="360362"/>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 Pla de treball per a la dinamització del comerç de Sant Feliu de Guíxols</a:t>
            </a:r>
            <a:endParaRPr lang="es-ES" sz="1200" b="1" dirty="0">
              <a:solidFill>
                <a:schemeClr val="tx1">
                  <a:lumMod val="75000"/>
                  <a:lumOff val="25000"/>
                </a:schemeClr>
              </a:solidFill>
            </a:endParaRPr>
          </a:p>
        </p:txBody>
      </p:sp>
      <p:pic>
        <p:nvPicPr>
          <p:cNvPr id="50234" name="Picture 25"/>
          <p:cNvPicPr>
            <a:picLocks noChangeAspect="1" noChangeArrowheads="1"/>
          </p:cNvPicPr>
          <p:nvPr/>
        </p:nvPicPr>
        <p:blipFill>
          <a:blip r:embed="rId2" cstate="print">
            <a:grayscl/>
          </a:blip>
          <a:srcRect/>
          <a:stretch>
            <a:fillRect/>
          </a:stretch>
        </p:blipFill>
        <p:spPr bwMode="auto">
          <a:xfrm>
            <a:off x="2798763" y="1552331"/>
            <a:ext cx="701675" cy="396875"/>
          </a:xfrm>
          <a:prstGeom prst="rect">
            <a:avLst/>
          </a:prstGeom>
          <a:noFill/>
          <a:ln w="9525">
            <a:noFill/>
            <a:miter lim="800000"/>
            <a:headEnd/>
            <a:tailEnd/>
          </a:ln>
        </p:spPr>
      </p:pic>
      <p:pic>
        <p:nvPicPr>
          <p:cNvPr id="50235" name="Picture 25"/>
          <p:cNvPicPr>
            <a:picLocks noChangeAspect="1" noChangeArrowheads="1"/>
          </p:cNvPicPr>
          <p:nvPr/>
        </p:nvPicPr>
        <p:blipFill>
          <a:blip r:embed="rId2" cstate="print"/>
          <a:srcRect/>
          <a:stretch>
            <a:fillRect/>
          </a:stretch>
        </p:blipFill>
        <p:spPr bwMode="auto">
          <a:xfrm>
            <a:off x="5897563" y="1552331"/>
            <a:ext cx="701675" cy="396875"/>
          </a:xfrm>
          <a:prstGeom prst="rect">
            <a:avLst/>
          </a:prstGeom>
          <a:noFill/>
          <a:ln w="9525">
            <a:noFill/>
            <a:miter lim="800000"/>
            <a:headEnd/>
            <a:tailEnd/>
          </a:ln>
        </p:spPr>
      </p:pic>
      <p:sp>
        <p:nvSpPr>
          <p:cNvPr id="50236" name="TextBox 35"/>
          <p:cNvSpPr>
            <a:spLocks noChangeArrowheads="1"/>
          </p:cNvSpPr>
          <p:nvPr/>
        </p:nvSpPr>
        <p:spPr bwMode="auto">
          <a:xfrm>
            <a:off x="2857488" y="3822589"/>
            <a:ext cx="1441450" cy="216000"/>
          </a:xfrm>
          <a:prstGeom prst="roundRect">
            <a:avLst>
              <a:gd name="adj" fmla="val 8042"/>
            </a:avLst>
          </a:prstGeom>
          <a:solidFill>
            <a:srgbClr val="FFEEB9"/>
          </a:solidFill>
          <a:ln w="6350">
            <a:noFill/>
            <a:round/>
            <a:headEnd/>
            <a:tailEnd/>
          </a:ln>
        </p:spPr>
        <p:txBody>
          <a:bodyPr rIns="36000" anchor="ctr"/>
          <a:lstStyle/>
          <a:p>
            <a:pPr algn="ctr"/>
            <a:r>
              <a:rPr lang="ca-ES" sz="800" dirty="0" smtClean="0"/>
              <a:t>3. El mercat com a motor dinamitzador</a:t>
            </a:r>
            <a:endParaRPr lang="ca-ES" sz="800" dirty="0"/>
          </a:p>
        </p:txBody>
      </p:sp>
      <p:sp>
        <p:nvSpPr>
          <p:cNvPr id="73" name="TextBox 35"/>
          <p:cNvSpPr>
            <a:spLocks noChangeArrowheads="1"/>
          </p:cNvSpPr>
          <p:nvPr/>
        </p:nvSpPr>
        <p:spPr bwMode="auto">
          <a:xfrm>
            <a:off x="4748213" y="4333652"/>
            <a:ext cx="1439862" cy="595545"/>
          </a:xfrm>
          <a:prstGeom prst="roundRect">
            <a:avLst>
              <a:gd name="adj" fmla="val 8043"/>
            </a:avLst>
          </a:prstGeom>
          <a:solidFill>
            <a:schemeClr val="accent2">
              <a:lumMod val="40000"/>
              <a:lumOff val="60000"/>
            </a:schemeClr>
          </a:solidFill>
          <a:ln w="6350">
            <a:noFill/>
            <a:round/>
            <a:headEnd/>
            <a:tailEnd/>
          </a:ln>
        </p:spPr>
        <p:txBody>
          <a:bodyPr rIns="36000" anchor="ctr"/>
          <a:lstStyle/>
          <a:p>
            <a:pPr algn="ctr">
              <a:defRPr/>
            </a:pPr>
            <a:r>
              <a:rPr lang="ca-ES" sz="800" dirty="0" smtClean="0">
                <a:latin typeface="+mj-lt"/>
                <a:cs typeface="Arial" charset="0"/>
              </a:rPr>
              <a:t>Programes orientats al foment de la cooperació i el consens entre agents i sectors</a:t>
            </a:r>
            <a:endParaRPr lang="ca-ES" sz="800" dirty="0">
              <a:latin typeface="+mj-lt"/>
              <a:cs typeface="Arial" charset="0"/>
            </a:endParaRPr>
          </a:p>
        </p:txBody>
      </p:sp>
      <p:sp>
        <p:nvSpPr>
          <p:cNvPr id="76" name="TextBox 35"/>
          <p:cNvSpPr>
            <a:spLocks noChangeArrowheads="1"/>
          </p:cNvSpPr>
          <p:nvPr/>
        </p:nvSpPr>
        <p:spPr bwMode="auto">
          <a:xfrm>
            <a:off x="6692900" y="4333652"/>
            <a:ext cx="1439863" cy="595545"/>
          </a:xfrm>
          <a:prstGeom prst="roundRect">
            <a:avLst>
              <a:gd name="adj" fmla="val 8043"/>
            </a:avLst>
          </a:prstGeom>
          <a:solidFill>
            <a:srgbClr val="E5F4D4"/>
          </a:solidFill>
          <a:ln w="6350">
            <a:noFill/>
            <a:round/>
            <a:headEnd/>
            <a:tailEnd/>
          </a:ln>
        </p:spPr>
        <p:txBody>
          <a:bodyPr rIns="36000" anchor="ctr"/>
          <a:lstStyle/>
          <a:p>
            <a:pPr algn="ctr">
              <a:defRPr/>
            </a:pPr>
            <a:r>
              <a:rPr lang="ca-ES" sz="800" dirty="0" smtClean="0">
                <a:latin typeface="+mj-lt"/>
                <a:cs typeface="Arial" charset="0"/>
              </a:rPr>
              <a:t>Programes orientats a la millora de la competitivitat del comerç urbà</a:t>
            </a:r>
            <a:endParaRPr lang="ca-ES" sz="800" dirty="0">
              <a:latin typeface="+mj-lt"/>
              <a:cs typeface="Arial" charset="0"/>
            </a:endParaRPr>
          </a:p>
        </p:txBody>
      </p:sp>
      <p:sp>
        <p:nvSpPr>
          <p:cNvPr id="69" name="68 Marcador de número de diapositiva"/>
          <p:cNvSpPr>
            <a:spLocks noGrp="1"/>
          </p:cNvSpPr>
          <p:nvPr>
            <p:ph type="sldNum" sz="quarter" idx="10"/>
          </p:nvPr>
        </p:nvSpPr>
        <p:spPr/>
        <p:txBody>
          <a:bodyPr/>
          <a:lstStyle/>
          <a:p>
            <a:pPr>
              <a:defRPr/>
            </a:pPr>
            <a:fld id="{8058331A-6B9C-4321-ABD4-0B1C14C43AA2}" type="slidenum">
              <a:rPr lang="es-ES" smtClean="0"/>
              <a:pPr>
                <a:defRPr/>
              </a:pPr>
              <a:t>23</a:t>
            </a:fld>
            <a:endParaRPr lang="es-ES"/>
          </a:p>
        </p:txBody>
      </p:sp>
      <p:sp>
        <p:nvSpPr>
          <p:cNvPr id="70" name="48 Flecha abajo"/>
          <p:cNvSpPr/>
          <p:nvPr/>
        </p:nvSpPr>
        <p:spPr>
          <a:xfrm>
            <a:off x="5297267" y="5022409"/>
            <a:ext cx="214313" cy="142875"/>
          </a:xfrm>
          <a:prstGeom prst="down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77" name="TextBox 35"/>
          <p:cNvSpPr>
            <a:spLocks noChangeArrowheads="1"/>
          </p:cNvSpPr>
          <p:nvPr/>
        </p:nvSpPr>
        <p:spPr bwMode="auto">
          <a:xfrm>
            <a:off x="4809888" y="5623603"/>
            <a:ext cx="1225550" cy="433387"/>
          </a:xfrm>
          <a:prstGeom prst="roundRect">
            <a:avLst>
              <a:gd name="adj" fmla="val 6153"/>
            </a:avLst>
          </a:prstGeom>
          <a:solidFill>
            <a:schemeClr val="bg1">
              <a:lumMod val="65000"/>
            </a:schemeClr>
          </a:solidFill>
          <a:ln w="19050">
            <a:noFill/>
            <a:round/>
            <a:headEnd/>
            <a:tailEnd/>
          </a:ln>
        </p:spPr>
        <p:txBody>
          <a:bodyPr rIns="36000" anchor="ctr"/>
          <a:lstStyle/>
          <a:p>
            <a:pPr algn="ctr">
              <a:defRPr/>
            </a:pPr>
            <a:r>
              <a:rPr lang="ca-ES" sz="1100" b="1" dirty="0">
                <a:solidFill>
                  <a:schemeClr val="bg1"/>
                </a:solidFill>
                <a:latin typeface="+mj-lt"/>
                <a:cs typeface="Arial" charset="0"/>
              </a:rPr>
              <a:t>Línies estratègiques</a:t>
            </a:r>
          </a:p>
        </p:txBody>
      </p:sp>
      <p:sp>
        <p:nvSpPr>
          <p:cNvPr id="88" name="TextBox 35"/>
          <p:cNvSpPr>
            <a:spLocks noChangeArrowheads="1"/>
          </p:cNvSpPr>
          <p:nvPr/>
        </p:nvSpPr>
        <p:spPr bwMode="auto">
          <a:xfrm>
            <a:off x="3154125" y="5623603"/>
            <a:ext cx="1223963" cy="433387"/>
          </a:xfrm>
          <a:prstGeom prst="roundRect">
            <a:avLst>
              <a:gd name="adj" fmla="val 6153"/>
            </a:avLst>
          </a:prstGeom>
          <a:solidFill>
            <a:schemeClr val="tx1">
              <a:lumMod val="65000"/>
              <a:lumOff val="35000"/>
            </a:schemeClr>
          </a:solidFill>
          <a:ln w="19050">
            <a:noFill/>
            <a:round/>
            <a:headEnd/>
            <a:tailEnd/>
          </a:ln>
        </p:spPr>
        <p:txBody>
          <a:bodyPr rIns="36000" anchor="ctr"/>
          <a:lstStyle/>
          <a:p>
            <a:pPr algn="ctr">
              <a:defRPr/>
            </a:pPr>
            <a:r>
              <a:rPr lang="ca-ES" sz="1100" b="1" dirty="0">
                <a:solidFill>
                  <a:schemeClr val="bg1"/>
                </a:solidFill>
                <a:latin typeface="+mj-lt"/>
                <a:cs typeface="Arial" charset="0"/>
              </a:rPr>
              <a:t>Àmbits de treball</a:t>
            </a:r>
          </a:p>
        </p:txBody>
      </p:sp>
      <p:sp>
        <p:nvSpPr>
          <p:cNvPr id="89" name="TextBox 35"/>
          <p:cNvSpPr>
            <a:spLocks noChangeArrowheads="1"/>
          </p:cNvSpPr>
          <p:nvPr/>
        </p:nvSpPr>
        <p:spPr bwMode="auto">
          <a:xfrm>
            <a:off x="6467238" y="5623603"/>
            <a:ext cx="1223962" cy="433387"/>
          </a:xfrm>
          <a:prstGeom prst="roundRect">
            <a:avLst>
              <a:gd name="adj" fmla="val 3795"/>
            </a:avLst>
          </a:prstGeom>
          <a:solidFill>
            <a:schemeClr val="accent4"/>
          </a:solidFill>
          <a:ln w="19050">
            <a:noFill/>
            <a:round/>
            <a:headEnd/>
            <a:tailEnd/>
          </a:ln>
        </p:spPr>
        <p:txBody>
          <a:bodyPr rIns="36000" anchor="ctr"/>
          <a:lstStyle/>
          <a:p>
            <a:pPr algn="ctr">
              <a:defRPr/>
            </a:pPr>
            <a:r>
              <a:rPr lang="ca-ES" sz="1100" b="1" dirty="0">
                <a:solidFill>
                  <a:schemeClr val="bg1"/>
                </a:solidFill>
              </a:rPr>
              <a:t>Programes de treball </a:t>
            </a:r>
            <a:endParaRPr lang="ca-ES" sz="1100" b="1" dirty="0">
              <a:solidFill>
                <a:schemeClr val="bg1"/>
              </a:solidFill>
              <a:latin typeface="+mj-lt"/>
              <a:cs typeface="Arial" charset="0"/>
            </a:endParaRPr>
          </a:p>
        </p:txBody>
      </p:sp>
      <p:sp>
        <p:nvSpPr>
          <p:cNvPr id="90" name="TextBox 35"/>
          <p:cNvSpPr>
            <a:spLocks noChangeArrowheads="1"/>
          </p:cNvSpPr>
          <p:nvPr/>
        </p:nvSpPr>
        <p:spPr bwMode="auto">
          <a:xfrm>
            <a:off x="3154125" y="5264828"/>
            <a:ext cx="1223963" cy="287337"/>
          </a:xfrm>
          <a:prstGeom prst="roundRect">
            <a:avLst>
              <a:gd name="adj" fmla="val 6153"/>
            </a:avLst>
          </a:prstGeom>
          <a:noFill/>
          <a:ln w="19050">
            <a:solidFill>
              <a:schemeClr val="tx1">
                <a:lumMod val="50000"/>
                <a:lumOff val="50000"/>
              </a:schemeClr>
            </a:solidFill>
            <a:round/>
            <a:headEnd/>
            <a:tailEnd/>
          </a:ln>
        </p:spPr>
        <p:txBody>
          <a:bodyPr rIns="36000" anchor="ctr"/>
          <a:lstStyle/>
          <a:p>
            <a:pPr algn="ctr">
              <a:defRPr/>
            </a:pPr>
            <a:r>
              <a:rPr lang="ca-ES" sz="1300" b="1" dirty="0">
                <a:solidFill>
                  <a:schemeClr val="tx1">
                    <a:lumMod val="65000"/>
                    <a:lumOff val="35000"/>
                  </a:schemeClr>
                </a:solidFill>
                <a:latin typeface="+mj-lt"/>
                <a:cs typeface="Arial" charset="0"/>
              </a:rPr>
              <a:t>3</a:t>
            </a:r>
          </a:p>
        </p:txBody>
      </p:sp>
      <p:sp>
        <p:nvSpPr>
          <p:cNvPr id="91" name="TextBox 35"/>
          <p:cNvSpPr>
            <a:spLocks noChangeArrowheads="1"/>
          </p:cNvSpPr>
          <p:nvPr/>
        </p:nvSpPr>
        <p:spPr bwMode="auto">
          <a:xfrm>
            <a:off x="6467238" y="5264828"/>
            <a:ext cx="1223962" cy="287337"/>
          </a:xfrm>
          <a:prstGeom prst="roundRect">
            <a:avLst>
              <a:gd name="adj" fmla="val 3795"/>
            </a:avLst>
          </a:prstGeom>
          <a:solidFill>
            <a:schemeClr val="bg1"/>
          </a:solidFill>
          <a:ln w="19050">
            <a:solidFill>
              <a:schemeClr val="accent4">
                <a:lumMod val="40000"/>
                <a:lumOff val="60000"/>
              </a:schemeClr>
            </a:solidFill>
            <a:round/>
            <a:headEnd/>
            <a:tailEnd/>
          </a:ln>
        </p:spPr>
        <p:txBody>
          <a:bodyPr rIns="36000" anchor="ctr"/>
          <a:lstStyle/>
          <a:p>
            <a:pPr algn="ctr">
              <a:defRPr/>
            </a:pPr>
            <a:r>
              <a:rPr lang="ca-ES" sz="1200" b="1" dirty="0" smtClean="0">
                <a:solidFill>
                  <a:schemeClr val="accent4"/>
                </a:solidFill>
                <a:latin typeface="+mj-lt"/>
                <a:cs typeface="Arial" charset="0"/>
              </a:rPr>
              <a:t>19</a:t>
            </a:r>
            <a:endParaRPr lang="ca-ES" sz="1200" b="1" dirty="0">
              <a:solidFill>
                <a:schemeClr val="accent4"/>
              </a:solidFill>
              <a:latin typeface="+mj-lt"/>
              <a:cs typeface="Arial" charset="0"/>
            </a:endParaRPr>
          </a:p>
        </p:txBody>
      </p:sp>
      <p:sp>
        <p:nvSpPr>
          <p:cNvPr id="100" name="TextBox 35"/>
          <p:cNvSpPr>
            <a:spLocks noChangeArrowheads="1"/>
          </p:cNvSpPr>
          <p:nvPr/>
        </p:nvSpPr>
        <p:spPr bwMode="auto">
          <a:xfrm>
            <a:off x="4809888" y="5264828"/>
            <a:ext cx="1225550" cy="287337"/>
          </a:xfrm>
          <a:prstGeom prst="roundRect">
            <a:avLst>
              <a:gd name="adj" fmla="val 6153"/>
            </a:avLst>
          </a:prstGeom>
          <a:solidFill>
            <a:schemeClr val="bg1"/>
          </a:solidFill>
          <a:ln w="19050">
            <a:solidFill>
              <a:schemeClr val="bg1">
                <a:lumMod val="85000"/>
              </a:schemeClr>
            </a:solidFill>
            <a:round/>
            <a:headEnd/>
            <a:tailEnd/>
          </a:ln>
        </p:spPr>
        <p:txBody>
          <a:bodyPr rIns="36000" anchor="ctr"/>
          <a:lstStyle/>
          <a:p>
            <a:pPr algn="ctr">
              <a:defRPr/>
            </a:pPr>
            <a:r>
              <a:rPr lang="ca-ES" sz="1300" b="1" dirty="0" smtClean="0">
                <a:solidFill>
                  <a:schemeClr val="bg1">
                    <a:lumMod val="50000"/>
                  </a:schemeClr>
                </a:solidFill>
                <a:latin typeface="+mj-lt"/>
                <a:cs typeface="Arial" charset="0"/>
              </a:rPr>
              <a:t>7</a:t>
            </a:r>
            <a:endParaRPr lang="ca-ES" sz="1300" b="1" dirty="0">
              <a:solidFill>
                <a:schemeClr val="bg1">
                  <a:lumMod val="50000"/>
                </a:schemeClr>
              </a:solidFill>
              <a:latin typeface="+mj-lt"/>
              <a:cs typeface="Arial" charset="0"/>
            </a:endParaRPr>
          </a:p>
        </p:txBody>
      </p:sp>
      <p:sp>
        <p:nvSpPr>
          <p:cNvPr id="101" name="Rectangle 74"/>
          <p:cNvSpPr/>
          <p:nvPr/>
        </p:nvSpPr>
        <p:spPr>
          <a:xfrm>
            <a:off x="3082688" y="5198153"/>
            <a:ext cx="4679950" cy="930275"/>
          </a:xfrm>
          <a:prstGeom prst="rect">
            <a:avLst/>
          </a:prstGeom>
          <a:noFill/>
          <a:ln w="6350">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Contenidor de número de diapositiva 3"/>
          <p:cNvSpPr>
            <a:spLocks noGrp="1"/>
          </p:cNvSpPr>
          <p:nvPr>
            <p:ph type="sldNum" sz="quarter" idx="10"/>
          </p:nvPr>
        </p:nvSpPr>
        <p:spPr bwMode="auto">
          <a:noFill/>
          <a:ln>
            <a:miter lim="800000"/>
            <a:headEnd/>
            <a:tailEnd/>
          </a:ln>
        </p:spPr>
        <p:txBody>
          <a:bodyPr/>
          <a:lstStyle/>
          <a:p>
            <a:fld id="{8A9199CA-72FD-4B62-8E73-0CF3BCE5EC8F}" type="slidenum">
              <a:rPr lang="es-ES" smtClean="0">
                <a:latin typeface="Arial" charset="0"/>
                <a:cs typeface="Arial" charset="0"/>
              </a:rPr>
              <a:pPr/>
              <a:t>24</a:t>
            </a:fld>
            <a:endParaRPr lang="es-ES" smtClean="0">
              <a:latin typeface="Arial" charset="0"/>
              <a:cs typeface="Arial" charset="0"/>
            </a:endParaRPr>
          </a:p>
        </p:txBody>
      </p:sp>
      <p:sp>
        <p:nvSpPr>
          <p:cNvPr id="52227" name="QuadreDeText 8"/>
          <p:cNvSpPr txBox="1">
            <a:spLocks noChangeArrowheads="1"/>
          </p:cNvSpPr>
          <p:nvPr/>
        </p:nvSpPr>
        <p:spPr bwMode="auto">
          <a:xfrm rot="-5400000">
            <a:off x="-222250" y="3203576"/>
            <a:ext cx="2930525" cy="400050"/>
          </a:xfrm>
          <a:prstGeom prst="rect">
            <a:avLst/>
          </a:prstGeom>
          <a:solidFill>
            <a:srgbClr val="CCE9AD"/>
          </a:solidFill>
          <a:ln w="9525">
            <a:noFill/>
            <a:miter lim="800000"/>
            <a:headEnd/>
            <a:tailEnd/>
          </a:ln>
        </p:spPr>
        <p:txBody>
          <a:bodyPr>
            <a:spAutoFit/>
          </a:bodyPr>
          <a:lstStyle/>
          <a:p>
            <a:pPr algn="ctr"/>
            <a:r>
              <a:rPr lang="ca-ES" sz="2000" b="1">
                <a:solidFill>
                  <a:schemeClr val="bg1"/>
                </a:solidFill>
              </a:rPr>
              <a:t>Índex</a:t>
            </a:r>
            <a:endParaRPr lang="es-ES" sz="1200" b="1">
              <a:solidFill>
                <a:schemeClr val="bg1"/>
              </a:solidFill>
            </a:endParaRPr>
          </a:p>
        </p:txBody>
      </p:sp>
      <p:graphicFrame>
        <p:nvGraphicFramePr>
          <p:cNvPr id="7" name="Taula 6"/>
          <p:cNvGraphicFramePr>
            <a:graphicFrameLocks noGrp="1"/>
          </p:cNvGraphicFramePr>
          <p:nvPr/>
        </p:nvGraphicFramePr>
        <p:xfrm>
          <a:off x="1547813" y="1944688"/>
          <a:ext cx="6624736" cy="2924178"/>
        </p:xfrm>
        <a:graphic>
          <a:graphicData uri="http://schemas.openxmlformats.org/drawingml/2006/table">
            <a:tbl>
              <a:tblPr/>
              <a:tblGrid>
                <a:gridCol w="6624736"/>
              </a:tblGrid>
              <a:tr h="3326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1. Introducció i objectius del treball</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noFill/>
                  </a:tcPr>
                </a:tc>
              </a:tr>
              <a:tr h="3874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2. Metodologia de treball</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noFill/>
                  </a:tcPr>
                </a:tc>
              </a:tr>
              <a:tr h="3781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3. El</a:t>
                      </a:r>
                      <a:r>
                        <a:rPr lang="ca-ES" sz="1200" b="0" kern="1200" baseline="0" dirty="0" smtClean="0">
                          <a:solidFill>
                            <a:schemeClr val="tx1">
                              <a:lumMod val="75000"/>
                              <a:lumOff val="25000"/>
                            </a:schemeClr>
                          </a:solidFill>
                          <a:latin typeface="Arial" charset="0"/>
                          <a:ea typeface="ＭＳ Ｐゴシック" pitchFamily="34" charset="-128"/>
                          <a:cs typeface="+mn-cs"/>
                        </a:rPr>
                        <a:t> teixit comercial de Sant Feliu de Guíxols </a:t>
                      </a:r>
                      <a:r>
                        <a:rPr lang="ca-ES" sz="1200" b="0" kern="1200" dirty="0" smtClean="0">
                          <a:solidFill>
                            <a:schemeClr val="tx1">
                              <a:lumMod val="75000"/>
                              <a:lumOff val="25000"/>
                            </a:schemeClr>
                          </a:solidFill>
                          <a:latin typeface="Arial" charset="0"/>
                          <a:ea typeface="ＭＳ Ｐゴシック" pitchFamily="34" charset="-128"/>
                          <a:cs typeface="+mn-cs"/>
                        </a:rPr>
                        <a:t> </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noFill/>
                  </a:tcPr>
                </a:tc>
              </a:tr>
              <a:tr h="378198">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ca-ES" sz="1200" b="1" kern="1200" dirty="0" smtClean="0">
                          <a:solidFill>
                            <a:schemeClr val="tx1">
                              <a:lumMod val="75000"/>
                              <a:lumOff val="25000"/>
                            </a:schemeClr>
                          </a:solidFill>
                          <a:latin typeface="Arial" charset="0"/>
                          <a:ea typeface="ＭＳ Ｐゴシック" pitchFamily="34" charset="-128"/>
                          <a:cs typeface="+mn-cs"/>
                        </a:rPr>
                        <a:t>    4. Pla de treball</a:t>
                      </a:r>
                      <a:r>
                        <a:rPr lang="ca-ES" sz="1200" b="0" kern="1200" dirty="0" smtClean="0">
                          <a:solidFill>
                            <a:schemeClr val="tx1">
                              <a:lumMod val="75000"/>
                              <a:lumOff val="25000"/>
                            </a:schemeClr>
                          </a:solidFill>
                          <a:latin typeface="Arial" charset="0"/>
                          <a:ea typeface="ＭＳ Ｐゴシック" pitchFamily="34" charset="-128"/>
                          <a:cs typeface="+mn-cs"/>
                        </a:rPr>
                        <a:t> </a:t>
                      </a:r>
                      <a:r>
                        <a:rPr lang="ca-ES" sz="1200" b="1" kern="1200" dirty="0" smtClean="0">
                          <a:solidFill>
                            <a:schemeClr val="tx1">
                              <a:lumMod val="75000"/>
                              <a:lumOff val="25000"/>
                            </a:schemeClr>
                          </a:solidFill>
                          <a:latin typeface="Arial" charset="0"/>
                          <a:ea typeface="ＭＳ Ｐゴシック" pitchFamily="34" charset="-128"/>
                          <a:cs typeface="+mn-cs"/>
                        </a:rPr>
                        <a:t>per a la dinamització del comerç de Sant Feliu de Guíxols</a:t>
                      </a:r>
                      <a:endParaRPr lang="es-ES" sz="1200" b="1"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677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1" kern="1200" dirty="0" smtClean="0">
                          <a:solidFill>
                            <a:schemeClr val="tx1">
                              <a:lumMod val="75000"/>
                              <a:lumOff val="25000"/>
                            </a:schemeClr>
                          </a:solidFill>
                          <a:latin typeface="Arial" charset="0"/>
                          <a:ea typeface="ＭＳ Ｐゴシック" pitchFamily="34" charset="-128"/>
                          <a:cs typeface="+mn-cs"/>
                        </a:rPr>
                        <a:t>     &gt;&gt; 4.1. Proposta</a:t>
                      </a:r>
                      <a:r>
                        <a:rPr lang="ca-ES" sz="1200" b="1" kern="1200" baseline="0" dirty="0" smtClean="0">
                          <a:solidFill>
                            <a:schemeClr val="tx1">
                              <a:lumMod val="75000"/>
                              <a:lumOff val="25000"/>
                            </a:schemeClr>
                          </a:solidFill>
                          <a:latin typeface="Arial" charset="0"/>
                          <a:ea typeface="ＭＳ Ｐゴシック" pitchFamily="34" charset="-128"/>
                          <a:cs typeface="+mn-cs"/>
                        </a:rPr>
                        <a:t> de valor: </a:t>
                      </a:r>
                      <a:r>
                        <a:rPr lang="ca-ES" sz="1200" b="1" dirty="0" smtClean="0">
                          <a:solidFill>
                            <a:schemeClr val="tx1">
                              <a:lumMod val="75000"/>
                              <a:lumOff val="25000"/>
                            </a:schemeClr>
                          </a:solidFill>
                        </a:rPr>
                        <a:t>Visió estratègica i model comercial</a:t>
                      </a:r>
                      <a:endParaRPr lang="ca-ES" sz="1200" b="1"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E5F4D4">
                        <a:alpha val="60000"/>
                      </a:srgbClr>
                    </a:solidFill>
                  </a:tcPr>
                </a:tc>
              </a:tr>
              <a:tr h="3677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4.2.</a:t>
                      </a:r>
                      <a:r>
                        <a:rPr lang="ca-ES" sz="1200" b="0" kern="1200" baseline="0" dirty="0" smtClean="0">
                          <a:solidFill>
                            <a:schemeClr val="tx1">
                              <a:lumMod val="75000"/>
                              <a:lumOff val="25000"/>
                            </a:schemeClr>
                          </a:solidFill>
                          <a:latin typeface="Arial" charset="0"/>
                          <a:ea typeface="ＭＳ Ｐゴシック" pitchFamily="34" charset="-128"/>
                          <a:cs typeface="+mn-cs"/>
                        </a:rPr>
                        <a:t> </a:t>
                      </a:r>
                      <a:r>
                        <a:rPr lang="ca-ES" sz="1200" b="0" kern="1200" dirty="0" smtClean="0">
                          <a:solidFill>
                            <a:schemeClr val="tx1">
                              <a:lumMod val="75000"/>
                              <a:lumOff val="25000"/>
                            </a:schemeClr>
                          </a:solidFill>
                          <a:latin typeface="Arial" charset="0"/>
                          <a:ea typeface="ＭＳ Ｐゴシック" pitchFamily="34" charset="-128"/>
                          <a:cs typeface="+mn-cs"/>
                        </a:rPr>
                        <a:t>Línies estratègiques per a la dinamització del comerç urbà</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5609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4.3. Programes</a:t>
                      </a:r>
                      <a:r>
                        <a:rPr lang="ca-ES" sz="1200" b="0" kern="1200" baseline="0" dirty="0" smtClean="0">
                          <a:solidFill>
                            <a:schemeClr val="tx1">
                              <a:lumMod val="75000"/>
                              <a:lumOff val="25000"/>
                            </a:schemeClr>
                          </a:solidFill>
                          <a:latin typeface="Arial" charset="0"/>
                          <a:ea typeface="ＭＳ Ｐゴシック" pitchFamily="34" charset="-128"/>
                          <a:cs typeface="+mn-cs"/>
                        </a:rPr>
                        <a:t> de treball </a:t>
                      </a:r>
                      <a:r>
                        <a:rPr lang="ca-ES" sz="1200" b="0" kern="1200" dirty="0" smtClean="0">
                          <a:solidFill>
                            <a:schemeClr val="tx1">
                              <a:lumMod val="75000"/>
                              <a:lumOff val="25000"/>
                            </a:schemeClr>
                          </a:solidFill>
                          <a:latin typeface="Arial" charset="0"/>
                          <a:ea typeface="ＭＳ Ｐゴシック" pitchFamily="34" charset="-128"/>
                          <a:cs typeface="+mn-cs"/>
                        </a:rPr>
                        <a:t>per a la dinamització del comerç urbà de</a:t>
                      </a:r>
                      <a:r>
                        <a:rPr lang="ca-ES" sz="1200" b="0" kern="1200" baseline="0" dirty="0" smtClean="0">
                          <a:solidFill>
                            <a:schemeClr val="tx1">
                              <a:lumMod val="75000"/>
                              <a:lumOff val="25000"/>
                            </a:schemeClr>
                          </a:solidFill>
                          <a:latin typeface="Arial" charset="0"/>
                          <a:ea typeface="ＭＳ Ｐゴシック" pitchFamily="34" charset="-128"/>
                          <a:cs typeface="+mn-cs"/>
                        </a:rPr>
                        <a:t> Sant Feliu de Guíxols</a:t>
                      </a:r>
                      <a:endParaRPr lang="ca-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5609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4.4. Cronograma</a:t>
                      </a:r>
                      <a:r>
                        <a:rPr lang="ca-ES" sz="1200" b="0" kern="1200" baseline="0" dirty="0" smtClean="0">
                          <a:solidFill>
                            <a:schemeClr val="tx1">
                              <a:lumMod val="75000"/>
                              <a:lumOff val="25000"/>
                            </a:schemeClr>
                          </a:solidFill>
                          <a:latin typeface="Arial" charset="0"/>
                          <a:ea typeface="ＭＳ Ｐゴシック" pitchFamily="34" charset="-128"/>
                          <a:cs typeface="+mn-cs"/>
                        </a:rPr>
                        <a:t> d’implementació dels p</a:t>
                      </a:r>
                      <a:r>
                        <a:rPr lang="ca-ES" sz="1200" b="0" kern="1200" dirty="0" smtClean="0">
                          <a:solidFill>
                            <a:schemeClr val="tx1">
                              <a:lumMod val="75000"/>
                              <a:lumOff val="25000"/>
                            </a:schemeClr>
                          </a:solidFill>
                          <a:latin typeface="Arial" charset="0"/>
                          <a:ea typeface="ＭＳ Ｐゴシック" pitchFamily="34" charset="-128"/>
                          <a:cs typeface="+mn-cs"/>
                        </a:rPr>
                        <a:t>rogrames</a:t>
                      </a:r>
                      <a:r>
                        <a:rPr lang="ca-ES" sz="1200" b="0" kern="1200" baseline="0" dirty="0" smtClean="0">
                          <a:solidFill>
                            <a:schemeClr val="tx1">
                              <a:lumMod val="75000"/>
                              <a:lumOff val="25000"/>
                            </a:schemeClr>
                          </a:solidFill>
                          <a:latin typeface="Arial" charset="0"/>
                          <a:ea typeface="ＭＳ Ｐゴシック" pitchFamily="34" charset="-128"/>
                          <a:cs typeface="+mn-cs"/>
                        </a:rPr>
                        <a:t> de treball </a:t>
                      </a:r>
                      <a:endParaRPr lang="ca-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Contenidor de número de diapositiva 3"/>
          <p:cNvSpPr>
            <a:spLocks noGrp="1"/>
          </p:cNvSpPr>
          <p:nvPr>
            <p:ph type="sldNum" sz="quarter" idx="10"/>
          </p:nvPr>
        </p:nvSpPr>
        <p:spPr bwMode="auto">
          <a:noFill/>
          <a:ln>
            <a:miter lim="800000"/>
            <a:headEnd/>
            <a:tailEnd/>
          </a:ln>
        </p:spPr>
        <p:txBody>
          <a:bodyPr/>
          <a:lstStyle/>
          <a:p>
            <a:fld id="{43DF7389-F5A3-4D14-969C-04C3FBACCABD}" type="slidenum">
              <a:rPr lang="es-ES" altLang="ca-ES" smtClean="0">
                <a:latin typeface="Arial" charset="0"/>
                <a:cs typeface="Arial" charset="0"/>
              </a:rPr>
              <a:pPr/>
              <a:t>25</a:t>
            </a:fld>
            <a:endParaRPr lang="es-ES" altLang="ca-ES" smtClean="0">
              <a:latin typeface="Arial" charset="0"/>
              <a:cs typeface="Arial" charset="0"/>
            </a:endParaRPr>
          </a:p>
        </p:txBody>
      </p:sp>
      <p:sp>
        <p:nvSpPr>
          <p:cNvPr id="37893" name="Rectangle arrodonit 5"/>
          <p:cNvSpPr>
            <a:spLocks noChangeArrowheads="1"/>
          </p:cNvSpPr>
          <p:nvPr/>
        </p:nvSpPr>
        <p:spPr bwMode="auto">
          <a:xfrm>
            <a:off x="6192838" y="1989138"/>
            <a:ext cx="2808287" cy="576262"/>
          </a:xfrm>
          <a:prstGeom prst="roundRect">
            <a:avLst>
              <a:gd name="adj" fmla="val 7861"/>
            </a:avLst>
          </a:prstGeom>
          <a:noFill/>
          <a:ln w="28575">
            <a:solidFill>
              <a:schemeClr val="bg1"/>
            </a:solidFill>
            <a:round/>
            <a:headEnd/>
            <a:tailEnd/>
          </a:ln>
        </p:spPr>
        <p:txBody>
          <a:bodyPr anchor="ctr"/>
          <a:lstStyle/>
          <a:p>
            <a:pPr eaLnBrk="1" hangingPunct="1">
              <a:defRPr/>
            </a:pPr>
            <a:r>
              <a:rPr lang="ca-ES" altLang="ca-ES" sz="1400" b="1" dirty="0">
                <a:solidFill>
                  <a:schemeClr val="tx1">
                    <a:lumMod val="95000"/>
                    <a:lumOff val="5000"/>
                  </a:schemeClr>
                </a:solidFill>
              </a:rPr>
              <a:t>Com volem que sigui en un </a:t>
            </a:r>
            <a:r>
              <a:rPr lang="ca-ES" altLang="ca-ES" sz="1400" b="1" dirty="0">
                <a:solidFill>
                  <a:schemeClr val="accent3"/>
                </a:solidFill>
              </a:rPr>
              <a:t>futur</a:t>
            </a:r>
            <a:r>
              <a:rPr lang="ca-ES" altLang="ca-ES" sz="1400" b="1" dirty="0">
                <a:solidFill>
                  <a:schemeClr val="tx1">
                    <a:lumMod val="95000"/>
                    <a:lumOff val="5000"/>
                  </a:schemeClr>
                </a:solidFill>
              </a:rPr>
              <a:t> el model de comerç de Sant Feliu de Guíxols?</a:t>
            </a:r>
          </a:p>
        </p:txBody>
      </p:sp>
      <p:sp>
        <p:nvSpPr>
          <p:cNvPr id="33" name="Rectangle arrodonit 32"/>
          <p:cNvSpPr/>
          <p:nvPr/>
        </p:nvSpPr>
        <p:spPr>
          <a:xfrm>
            <a:off x="612775" y="2984500"/>
            <a:ext cx="3600450" cy="804865"/>
          </a:xfrm>
          <a:prstGeom prst="roundRect">
            <a:avLst>
              <a:gd name="adj" fmla="val 5462"/>
            </a:avLst>
          </a:prstGeom>
          <a:solidFill>
            <a:schemeClr val="bg1">
              <a:alpha val="49804"/>
            </a:schemeClr>
          </a:solidFill>
          <a:ln w="12700">
            <a:solidFill>
              <a:schemeClr val="accent3">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8900">
              <a:lnSpc>
                <a:spcPts val="1300"/>
              </a:lnSpc>
              <a:spcAft>
                <a:spcPts val="600"/>
              </a:spcAft>
              <a:defRPr/>
            </a:pPr>
            <a:r>
              <a:rPr lang="ca-ES" sz="1000" dirty="0" smtClean="0">
                <a:solidFill>
                  <a:schemeClr val="tx1"/>
                </a:solidFill>
              </a:rPr>
              <a:t>Una oferta comercial ubicada en un espai relativament ben definit i delimitat, però amb certes mancances en termes d’accessibilitat i connectivitat amb els barris residencials.</a:t>
            </a:r>
            <a:endParaRPr lang="ca-ES" sz="1000" dirty="0">
              <a:solidFill>
                <a:schemeClr val="tx1"/>
              </a:solidFill>
            </a:endParaRPr>
          </a:p>
        </p:txBody>
      </p:sp>
      <p:sp>
        <p:nvSpPr>
          <p:cNvPr id="36" name="Rectangle arrodonit 35"/>
          <p:cNvSpPr/>
          <p:nvPr/>
        </p:nvSpPr>
        <p:spPr>
          <a:xfrm>
            <a:off x="5075238" y="2981325"/>
            <a:ext cx="3600450" cy="804865"/>
          </a:xfrm>
          <a:prstGeom prst="roundRect">
            <a:avLst>
              <a:gd name="adj" fmla="val 2407"/>
            </a:avLst>
          </a:prstGeom>
          <a:solidFill>
            <a:schemeClr val="bg1">
              <a:alpha val="49804"/>
            </a:schemeClr>
          </a:solidFill>
          <a:ln w="12700">
            <a:solidFill>
              <a:schemeClr val="accent3">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8900">
              <a:lnSpc>
                <a:spcPts val="1300"/>
              </a:lnSpc>
              <a:spcAft>
                <a:spcPts val="600"/>
              </a:spcAft>
              <a:defRPr/>
            </a:pPr>
            <a:r>
              <a:rPr lang="ca-ES" sz="1000" dirty="0" smtClean="0">
                <a:solidFill>
                  <a:schemeClr val="tx1"/>
                </a:solidFill>
              </a:rPr>
              <a:t>Un espai comercial que no només estigui clarament delimitat, sinó que també tingui una bona connexió i accessibilitat des de l’exterior i des d’altres zones de la ciutat.</a:t>
            </a:r>
            <a:endParaRPr lang="ca-ES" sz="1000" dirty="0">
              <a:solidFill>
                <a:schemeClr val="tx1"/>
              </a:solidFill>
            </a:endParaRPr>
          </a:p>
        </p:txBody>
      </p:sp>
      <p:sp>
        <p:nvSpPr>
          <p:cNvPr id="41" name="Fletxa dreta 40"/>
          <p:cNvSpPr/>
          <p:nvPr/>
        </p:nvSpPr>
        <p:spPr>
          <a:xfrm>
            <a:off x="4357688" y="3268663"/>
            <a:ext cx="501650" cy="215900"/>
          </a:xfrm>
          <a:prstGeom prst="rightArrow">
            <a:avLst/>
          </a:prstGeom>
          <a:solidFill>
            <a:schemeClr val="accent3">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53255" name="QuadreDeText 56"/>
          <p:cNvSpPr txBox="1">
            <a:spLocks noChangeArrowheads="1"/>
          </p:cNvSpPr>
          <p:nvPr/>
        </p:nvSpPr>
        <p:spPr bwMode="auto">
          <a:xfrm>
            <a:off x="571500" y="1127125"/>
            <a:ext cx="8143875" cy="646113"/>
          </a:xfrm>
          <a:prstGeom prst="rect">
            <a:avLst/>
          </a:prstGeom>
          <a:solidFill>
            <a:srgbClr val="FFFFFF">
              <a:alpha val="50195"/>
            </a:srgbClr>
          </a:solidFill>
          <a:ln w="9525">
            <a:noFill/>
            <a:miter lim="800000"/>
            <a:headEnd/>
            <a:tailEnd/>
          </a:ln>
        </p:spPr>
        <p:txBody>
          <a:bodyPr>
            <a:spAutoFit/>
          </a:bodyPr>
          <a:lstStyle/>
          <a:p>
            <a:pPr>
              <a:lnSpc>
                <a:spcPct val="150000"/>
              </a:lnSpc>
              <a:spcAft>
                <a:spcPts val="1000"/>
              </a:spcAft>
            </a:pPr>
            <a:r>
              <a:rPr lang="ca-ES" altLang="ca-ES" sz="1200">
                <a:cs typeface="Arial" charset="0"/>
              </a:rPr>
              <a:t>Per tal d’impulsar un pla de treball per a la dinamització del comerç de Sant Feliu de Guíxols, resulta imprescindible desenvolupar una </a:t>
            </a:r>
            <a:r>
              <a:rPr lang="ca-ES" altLang="ca-ES" sz="1200" b="1">
                <a:cs typeface="Arial" charset="0"/>
              </a:rPr>
              <a:t>visió estratègica </a:t>
            </a:r>
            <a:r>
              <a:rPr lang="ca-ES" altLang="ca-ES" sz="1200">
                <a:cs typeface="Arial" charset="0"/>
              </a:rPr>
              <a:t>i definir el model cap al qual caldria orientar el </a:t>
            </a:r>
            <a:r>
              <a:rPr lang="ca-ES" altLang="ca-ES" sz="1200" b="1">
                <a:cs typeface="Arial" charset="0"/>
              </a:rPr>
              <a:t>futur comercial </a:t>
            </a:r>
            <a:r>
              <a:rPr lang="ca-ES" altLang="ca-ES" sz="1200">
                <a:cs typeface="Arial" charset="0"/>
              </a:rPr>
              <a:t>del municipi:</a:t>
            </a:r>
          </a:p>
        </p:txBody>
      </p:sp>
      <p:sp>
        <p:nvSpPr>
          <p:cNvPr id="40" name="Rectangle arrodonit 4"/>
          <p:cNvSpPr>
            <a:spLocks noChangeArrowheads="1"/>
          </p:cNvSpPr>
          <p:nvPr/>
        </p:nvSpPr>
        <p:spPr bwMode="auto">
          <a:xfrm>
            <a:off x="1800225" y="1989138"/>
            <a:ext cx="2592388" cy="576262"/>
          </a:xfrm>
          <a:prstGeom prst="roundRect">
            <a:avLst>
              <a:gd name="adj" fmla="val 7861"/>
            </a:avLst>
          </a:prstGeom>
          <a:noFill/>
          <a:ln w="28575">
            <a:solidFill>
              <a:schemeClr val="bg1"/>
            </a:solidFill>
            <a:round/>
            <a:headEnd/>
            <a:tailEnd/>
          </a:ln>
        </p:spPr>
        <p:txBody>
          <a:bodyPr anchor="ctr"/>
          <a:lstStyle/>
          <a:p>
            <a:pPr eaLnBrk="1" hangingPunct="1">
              <a:defRPr/>
            </a:pPr>
            <a:r>
              <a:rPr lang="ca-ES" altLang="ca-ES" sz="1400" b="1" dirty="0">
                <a:solidFill>
                  <a:schemeClr val="tx1">
                    <a:lumMod val="95000"/>
                    <a:lumOff val="5000"/>
                  </a:schemeClr>
                </a:solidFill>
              </a:rPr>
              <a:t>Com és </a:t>
            </a:r>
            <a:r>
              <a:rPr lang="ca-ES" altLang="ca-ES" sz="1400" b="1" dirty="0">
                <a:solidFill>
                  <a:schemeClr val="accent3"/>
                </a:solidFill>
              </a:rPr>
              <a:t>actualment</a:t>
            </a:r>
            <a:r>
              <a:rPr lang="ca-ES" altLang="ca-ES" sz="1400" b="1" dirty="0">
                <a:solidFill>
                  <a:schemeClr val="tx1">
                    <a:lumMod val="95000"/>
                    <a:lumOff val="5000"/>
                  </a:schemeClr>
                </a:solidFill>
              </a:rPr>
              <a:t> el model de comerç de Sant Feliu de Guíxols?</a:t>
            </a:r>
            <a:endParaRPr lang="ca-ES" altLang="ca-ES" b="1" dirty="0">
              <a:solidFill>
                <a:schemeClr val="tx1">
                  <a:lumMod val="95000"/>
                  <a:lumOff val="5000"/>
                </a:schemeClr>
              </a:solidFill>
            </a:endParaRPr>
          </a:p>
        </p:txBody>
      </p:sp>
      <p:sp>
        <p:nvSpPr>
          <p:cNvPr id="21" name="QuadreDeText 47"/>
          <p:cNvSpPr txBox="1">
            <a:spLocks noChangeArrowheads="1"/>
          </p:cNvSpPr>
          <p:nvPr/>
        </p:nvSpPr>
        <p:spPr bwMode="auto">
          <a:xfrm>
            <a:off x="6227763" y="260350"/>
            <a:ext cx="24479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4.1. Proposta de valor: Visió estratègica i model comercial</a:t>
            </a:r>
            <a:endParaRPr lang="es-ES" sz="1200" b="1" dirty="0">
              <a:solidFill>
                <a:schemeClr val="tx1">
                  <a:lumMod val="75000"/>
                  <a:lumOff val="25000"/>
                </a:schemeClr>
              </a:solidFill>
            </a:endParaRPr>
          </a:p>
        </p:txBody>
      </p:sp>
      <p:sp>
        <p:nvSpPr>
          <p:cNvPr id="22" name="Rectangle 21"/>
          <p:cNvSpPr/>
          <p:nvPr/>
        </p:nvSpPr>
        <p:spPr>
          <a:xfrm>
            <a:off x="5867400" y="692150"/>
            <a:ext cx="2736850"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19" name="Rectangle arrodonit 27"/>
          <p:cNvSpPr/>
          <p:nvPr/>
        </p:nvSpPr>
        <p:spPr>
          <a:xfrm>
            <a:off x="612775" y="4146553"/>
            <a:ext cx="3600450" cy="815968"/>
          </a:xfrm>
          <a:prstGeom prst="roundRect">
            <a:avLst>
              <a:gd name="adj" fmla="val 6094"/>
            </a:avLst>
          </a:prstGeom>
          <a:solidFill>
            <a:schemeClr val="bg1">
              <a:alpha val="49804"/>
            </a:schemeClr>
          </a:solidFill>
          <a:ln w="12700">
            <a:solidFill>
              <a:schemeClr val="accent3">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8900">
              <a:lnSpc>
                <a:spcPts val="1300"/>
              </a:lnSpc>
              <a:spcAft>
                <a:spcPts val="600"/>
              </a:spcAft>
              <a:defRPr/>
            </a:pPr>
            <a:r>
              <a:rPr lang="ca-ES" sz="1000" dirty="0">
                <a:solidFill>
                  <a:schemeClr val="tx1"/>
                </a:solidFill>
              </a:rPr>
              <a:t>La presència de comerços amb una imatge cuidada i atractiva contrasta amb la d’altres comerços menys </a:t>
            </a:r>
            <a:r>
              <a:rPr lang="ca-ES" sz="1000" dirty="0" smtClean="0">
                <a:solidFill>
                  <a:schemeClr val="tx1"/>
                </a:solidFill>
              </a:rPr>
              <a:t>singulars, que resten atractiu als carrers de l’espai comercial urbà.</a:t>
            </a:r>
            <a:endParaRPr lang="ca-ES" sz="1000" dirty="0">
              <a:solidFill>
                <a:schemeClr val="tx1"/>
              </a:solidFill>
            </a:endParaRPr>
          </a:p>
        </p:txBody>
      </p:sp>
      <p:sp>
        <p:nvSpPr>
          <p:cNvPr id="20" name="Rectangle arrodonit 28"/>
          <p:cNvSpPr/>
          <p:nvPr/>
        </p:nvSpPr>
        <p:spPr>
          <a:xfrm>
            <a:off x="5075238" y="4146553"/>
            <a:ext cx="3600450" cy="815968"/>
          </a:xfrm>
          <a:prstGeom prst="roundRect">
            <a:avLst>
              <a:gd name="adj" fmla="val 6094"/>
            </a:avLst>
          </a:prstGeom>
          <a:solidFill>
            <a:schemeClr val="bg1">
              <a:alpha val="49804"/>
            </a:schemeClr>
          </a:solidFill>
          <a:ln w="12700">
            <a:solidFill>
              <a:schemeClr val="accent3">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8900">
              <a:lnSpc>
                <a:spcPts val="1300"/>
              </a:lnSpc>
              <a:spcAft>
                <a:spcPts val="600"/>
              </a:spcAft>
              <a:defRPr/>
            </a:pPr>
            <a:r>
              <a:rPr lang="ca-ES" sz="1000" dirty="0">
                <a:solidFill>
                  <a:schemeClr val="tx1"/>
                </a:solidFill>
              </a:rPr>
              <a:t>Un comerç amb una imatge comercial atractiva, singular i integrada a l’urbanisme i </a:t>
            </a:r>
            <a:r>
              <a:rPr lang="ca-ES" sz="1000" dirty="0" smtClean="0">
                <a:solidFill>
                  <a:schemeClr val="tx1"/>
                </a:solidFill>
              </a:rPr>
              <a:t>al </a:t>
            </a:r>
            <a:r>
              <a:rPr lang="ca-ES" sz="1000" dirty="0">
                <a:solidFill>
                  <a:schemeClr val="tx1"/>
                </a:solidFill>
              </a:rPr>
              <a:t>patrimoni </a:t>
            </a:r>
            <a:r>
              <a:rPr lang="ca-ES" sz="1000" dirty="0" smtClean="0">
                <a:solidFill>
                  <a:schemeClr val="tx1"/>
                </a:solidFill>
              </a:rPr>
              <a:t>local, que ajudi a ressaltar la bellesa de la ciutat.</a:t>
            </a:r>
            <a:endParaRPr lang="ca-ES" sz="1000" dirty="0">
              <a:solidFill>
                <a:schemeClr val="tx1"/>
              </a:solidFill>
            </a:endParaRPr>
          </a:p>
        </p:txBody>
      </p:sp>
      <p:sp>
        <p:nvSpPr>
          <p:cNvPr id="23" name="Fletxa dreta 33"/>
          <p:cNvSpPr/>
          <p:nvPr/>
        </p:nvSpPr>
        <p:spPr>
          <a:xfrm>
            <a:off x="4356100" y="4433891"/>
            <a:ext cx="501650" cy="215900"/>
          </a:xfrm>
          <a:prstGeom prst="rightArrow">
            <a:avLst/>
          </a:prstGeom>
          <a:solidFill>
            <a:schemeClr val="accent3">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24" name="Rectangle arrodonit 27"/>
          <p:cNvSpPr/>
          <p:nvPr/>
        </p:nvSpPr>
        <p:spPr>
          <a:xfrm>
            <a:off x="614363" y="5309746"/>
            <a:ext cx="3600450" cy="720725"/>
          </a:xfrm>
          <a:prstGeom prst="roundRect">
            <a:avLst>
              <a:gd name="adj" fmla="val 6094"/>
            </a:avLst>
          </a:prstGeom>
          <a:solidFill>
            <a:schemeClr val="bg1">
              <a:alpha val="49804"/>
            </a:schemeClr>
          </a:solidFill>
          <a:ln w="12700">
            <a:solidFill>
              <a:schemeClr val="accent3">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8900">
              <a:lnSpc>
                <a:spcPts val="1300"/>
              </a:lnSpc>
              <a:spcAft>
                <a:spcPts val="600"/>
              </a:spcAft>
              <a:defRPr/>
            </a:pPr>
            <a:r>
              <a:rPr lang="ca-ES" sz="1000" dirty="0">
                <a:solidFill>
                  <a:schemeClr val="tx1"/>
                </a:solidFill>
              </a:rPr>
              <a:t>Un espai comercial urbà caracteritzat per la presència de nombrosos locals </a:t>
            </a:r>
            <a:r>
              <a:rPr lang="ca-ES" sz="1000" dirty="0" smtClean="0">
                <a:solidFill>
                  <a:schemeClr val="tx1"/>
                </a:solidFill>
              </a:rPr>
              <a:t>buits, que no contribueixen al dinamisme comercial ni a la imatge general.</a:t>
            </a:r>
            <a:endParaRPr lang="ca-ES" sz="1000" dirty="0">
              <a:solidFill>
                <a:schemeClr val="tx1"/>
              </a:solidFill>
            </a:endParaRPr>
          </a:p>
        </p:txBody>
      </p:sp>
      <p:sp>
        <p:nvSpPr>
          <p:cNvPr id="28" name="Rectangle arrodonit 28"/>
          <p:cNvSpPr/>
          <p:nvPr/>
        </p:nvSpPr>
        <p:spPr>
          <a:xfrm>
            <a:off x="5114925" y="5309746"/>
            <a:ext cx="3600450" cy="720725"/>
          </a:xfrm>
          <a:prstGeom prst="roundRect">
            <a:avLst>
              <a:gd name="adj" fmla="val 6094"/>
            </a:avLst>
          </a:prstGeom>
          <a:solidFill>
            <a:schemeClr val="bg1">
              <a:alpha val="49804"/>
            </a:schemeClr>
          </a:solidFill>
          <a:ln w="12700">
            <a:solidFill>
              <a:schemeClr val="accent3">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8900">
              <a:lnSpc>
                <a:spcPts val="1300"/>
              </a:lnSpc>
              <a:spcAft>
                <a:spcPts val="600"/>
              </a:spcAft>
              <a:defRPr/>
            </a:pPr>
            <a:r>
              <a:rPr lang="ca-ES" sz="1000" dirty="0">
                <a:solidFill>
                  <a:schemeClr val="tx1"/>
                </a:solidFill>
              </a:rPr>
              <a:t>Un espai comercial urbà dens i </a:t>
            </a:r>
            <a:r>
              <a:rPr lang="ca-ES" sz="1000" dirty="0" smtClean="0">
                <a:solidFill>
                  <a:schemeClr val="tx1"/>
                </a:solidFill>
              </a:rPr>
              <a:t>continu, </a:t>
            </a:r>
            <a:r>
              <a:rPr lang="ca-ES" sz="1000" dirty="0">
                <a:solidFill>
                  <a:schemeClr val="tx1"/>
                </a:solidFill>
              </a:rPr>
              <a:t>amb una ocupació elevada dels locals situats a peu de </a:t>
            </a:r>
            <a:r>
              <a:rPr lang="ca-ES" sz="1000" dirty="0" smtClean="0">
                <a:solidFill>
                  <a:schemeClr val="tx1"/>
                </a:solidFill>
              </a:rPr>
              <a:t>carrer, per tal d’afavorir el passeig i la vida social.</a:t>
            </a:r>
            <a:endParaRPr lang="ca-ES" sz="1000" dirty="0">
              <a:solidFill>
                <a:schemeClr val="tx1"/>
              </a:solidFill>
            </a:endParaRPr>
          </a:p>
        </p:txBody>
      </p:sp>
      <p:sp>
        <p:nvSpPr>
          <p:cNvPr id="29" name="Fletxa dreta 33"/>
          <p:cNvSpPr/>
          <p:nvPr/>
        </p:nvSpPr>
        <p:spPr>
          <a:xfrm>
            <a:off x="4356100" y="5597084"/>
            <a:ext cx="501650" cy="215900"/>
          </a:xfrm>
          <a:prstGeom prst="rightArrow">
            <a:avLst/>
          </a:prstGeom>
          <a:solidFill>
            <a:schemeClr val="accent3">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25" name="Rectangle 24"/>
          <p:cNvSpPr/>
          <p:nvPr/>
        </p:nvSpPr>
        <p:spPr>
          <a:xfrm>
            <a:off x="539750" y="2763838"/>
            <a:ext cx="2032000" cy="220662"/>
          </a:xfrm>
          <a:prstGeom prst="rect">
            <a:avLst/>
          </a:prstGeom>
        </p:spPr>
        <p:txBody>
          <a:bodyPr>
            <a:spAutoFit/>
          </a:bodyPr>
          <a:lstStyle/>
          <a:p>
            <a:pPr>
              <a:lnSpc>
                <a:spcPts val="1000"/>
              </a:lnSpc>
              <a:defRPr/>
            </a:pPr>
            <a:r>
              <a:rPr lang="ca-ES" sz="700" i="1" dirty="0">
                <a:solidFill>
                  <a:schemeClr val="accent3"/>
                </a:solidFill>
              </a:rPr>
              <a:t>Delimitació de l’espai comercial urb</a:t>
            </a:r>
            <a:r>
              <a:rPr lang="ca-ES" sz="800" i="1" dirty="0">
                <a:solidFill>
                  <a:schemeClr val="accent3"/>
                </a:solidFill>
              </a:rPr>
              <a:t>à</a:t>
            </a:r>
          </a:p>
        </p:txBody>
      </p:sp>
      <p:sp>
        <p:nvSpPr>
          <p:cNvPr id="26" name="Rectangle 25"/>
          <p:cNvSpPr/>
          <p:nvPr/>
        </p:nvSpPr>
        <p:spPr>
          <a:xfrm>
            <a:off x="5003800" y="2768600"/>
            <a:ext cx="1925638" cy="220663"/>
          </a:xfrm>
          <a:prstGeom prst="rect">
            <a:avLst/>
          </a:prstGeom>
        </p:spPr>
        <p:txBody>
          <a:bodyPr>
            <a:spAutoFit/>
          </a:bodyPr>
          <a:lstStyle/>
          <a:p>
            <a:pPr>
              <a:lnSpc>
                <a:spcPts val="1000"/>
              </a:lnSpc>
              <a:defRPr/>
            </a:pPr>
            <a:r>
              <a:rPr lang="ca-ES" sz="700" i="1" dirty="0">
                <a:solidFill>
                  <a:schemeClr val="accent3"/>
                </a:solidFill>
              </a:rPr>
              <a:t>Delimitació de l’espai comercial urb</a:t>
            </a:r>
            <a:r>
              <a:rPr lang="ca-ES" sz="800" i="1" dirty="0">
                <a:solidFill>
                  <a:schemeClr val="accent3"/>
                </a:solidFill>
              </a:rPr>
              <a:t>à</a:t>
            </a:r>
          </a:p>
        </p:txBody>
      </p:sp>
      <p:sp>
        <p:nvSpPr>
          <p:cNvPr id="27" name="Rectangle 26"/>
          <p:cNvSpPr/>
          <p:nvPr/>
        </p:nvSpPr>
        <p:spPr>
          <a:xfrm>
            <a:off x="539750" y="3929066"/>
            <a:ext cx="1439863" cy="212725"/>
          </a:xfrm>
          <a:prstGeom prst="rect">
            <a:avLst/>
          </a:prstGeom>
        </p:spPr>
        <p:txBody>
          <a:bodyPr>
            <a:spAutoFit/>
          </a:bodyPr>
          <a:lstStyle/>
          <a:p>
            <a:pPr>
              <a:lnSpc>
                <a:spcPts val="1000"/>
              </a:lnSpc>
              <a:defRPr/>
            </a:pPr>
            <a:r>
              <a:rPr lang="ca-ES" sz="700" i="1" dirty="0">
                <a:solidFill>
                  <a:schemeClr val="accent3"/>
                </a:solidFill>
              </a:rPr>
              <a:t>Imatge comercial</a:t>
            </a:r>
          </a:p>
        </p:txBody>
      </p:sp>
      <p:sp>
        <p:nvSpPr>
          <p:cNvPr id="30" name="Rectangle 29"/>
          <p:cNvSpPr/>
          <p:nvPr/>
        </p:nvSpPr>
        <p:spPr>
          <a:xfrm>
            <a:off x="5003800" y="3933828"/>
            <a:ext cx="1439863" cy="212725"/>
          </a:xfrm>
          <a:prstGeom prst="rect">
            <a:avLst/>
          </a:prstGeom>
        </p:spPr>
        <p:txBody>
          <a:bodyPr>
            <a:spAutoFit/>
          </a:bodyPr>
          <a:lstStyle/>
          <a:p>
            <a:pPr>
              <a:lnSpc>
                <a:spcPts val="1000"/>
              </a:lnSpc>
              <a:defRPr/>
            </a:pPr>
            <a:r>
              <a:rPr lang="ca-ES" sz="700" i="1" dirty="0">
                <a:solidFill>
                  <a:schemeClr val="accent3"/>
                </a:solidFill>
              </a:rPr>
              <a:t>Imatge comercial</a:t>
            </a:r>
          </a:p>
        </p:txBody>
      </p:sp>
      <p:sp>
        <p:nvSpPr>
          <p:cNvPr id="31" name="Rectangle 30"/>
          <p:cNvSpPr/>
          <p:nvPr/>
        </p:nvSpPr>
        <p:spPr>
          <a:xfrm>
            <a:off x="539750" y="5093846"/>
            <a:ext cx="1439863" cy="209550"/>
          </a:xfrm>
          <a:prstGeom prst="rect">
            <a:avLst/>
          </a:prstGeom>
        </p:spPr>
        <p:txBody>
          <a:bodyPr>
            <a:spAutoFit/>
          </a:bodyPr>
          <a:lstStyle/>
          <a:p>
            <a:pPr>
              <a:lnSpc>
                <a:spcPts val="1000"/>
              </a:lnSpc>
              <a:defRPr/>
            </a:pPr>
            <a:r>
              <a:rPr lang="ca-ES" sz="700" i="1" dirty="0">
                <a:solidFill>
                  <a:schemeClr val="accent3"/>
                </a:solidFill>
              </a:rPr>
              <a:t>Continuïtat comercial</a:t>
            </a:r>
          </a:p>
        </p:txBody>
      </p:sp>
      <p:sp>
        <p:nvSpPr>
          <p:cNvPr id="32" name="Rectangle 31"/>
          <p:cNvSpPr/>
          <p:nvPr/>
        </p:nvSpPr>
        <p:spPr>
          <a:xfrm>
            <a:off x="5003800" y="5098609"/>
            <a:ext cx="1439863" cy="209550"/>
          </a:xfrm>
          <a:prstGeom prst="rect">
            <a:avLst/>
          </a:prstGeom>
        </p:spPr>
        <p:txBody>
          <a:bodyPr>
            <a:spAutoFit/>
          </a:bodyPr>
          <a:lstStyle/>
          <a:p>
            <a:pPr>
              <a:lnSpc>
                <a:spcPts val="1000"/>
              </a:lnSpc>
              <a:defRPr/>
            </a:pPr>
            <a:r>
              <a:rPr lang="ca-ES" sz="700" i="1" dirty="0">
                <a:solidFill>
                  <a:schemeClr val="accent3"/>
                </a:solidFill>
              </a:rPr>
              <a:t>Continuïtat comercial</a:t>
            </a:r>
          </a:p>
        </p:txBody>
      </p:sp>
      <p:pic>
        <p:nvPicPr>
          <p:cNvPr id="53271" name="Picture 25"/>
          <p:cNvPicPr>
            <a:picLocks noChangeAspect="1" noChangeArrowheads="1"/>
          </p:cNvPicPr>
          <p:nvPr/>
        </p:nvPicPr>
        <p:blipFill>
          <a:blip r:embed="rId2" cstate="print">
            <a:grayscl/>
          </a:blip>
          <a:srcRect/>
          <a:stretch>
            <a:fillRect/>
          </a:stretch>
        </p:blipFill>
        <p:spPr bwMode="auto">
          <a:xfrm>
            <a:off x="660400" y="1960563"/>
            <a:ext cx="1139825" cy="644525"/>
          </a:xfrm>
          <a:prstGeom prst="rect">
            <a:avLst/>
          </a:prstGeom>
          <a:noFill/>
          <a:ln w="9525">
            <a:noFill/>
            <a:miter lim="800000"/>
            <a:headEnd/>
            <a:tailEnd/>
          </a:ln>
        </p:spPr>
      </p:pic>
      <p:pic>
        <p:nvPicPr>
          <p:cNvPr id="53272" name="Picture 25"/>
          <p:cNvPicPr>
            <a:picLocks noChangeAspect="1" noChangeArrowheads="1"/>
          </p:cNvPicPr>
          <p:nvPr/>
        </p:nvPicPr>
        <p:blipFill>
          <a:blip r:embed="rId2" cstate="print"/>
          <a:srcRect/>
          <a:stretch>
            <a:fillRect/>
          </a:stretch>
        </p:blipFill>
        <p:spPr bwMode="auto">
          <a:xfrm>
            <a:off x="5049838" y="1960563"/>
            <a:ext cx="1139825" cy="644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Contenidor de número de diapositiva 3"/>
          <p:cNvSpPr>
            <a:spLocks noGrp="1"/>
          </p:cNvSpPr>
          <p:nvPr>
            <p:ph type="sldNum" sz="quarter" idx="10"/>
          </p:nvPr>
        </p:nvSpPr>
        <p:spPr bwMode="auto">
          <a:noFill/>
          <a:ln>
            <a:miter lim="800000"/>
            <a:headEnd/>
            <a:tailEnd/>
          </a:ln>
        </p:spPr>
        <p:txBody>
          <a:bodyPr/>
          <a:lstStyle/>
          <a:p>
            <a:fld id="{900E4BFD-5C4A-44DE-AFF2-3137A29888F4}" type="slidenum">
              <a:rPr lang="es-ES" altLang="ca-ES" smtClean="0">
                <a:latin typeface="Arial" charset="0"/>
                <a:cs typeface="Arial" charset="0"/>
              </a:rPr>
              <a:pPr/>
              <a:t>26</a:t>
            </a:fld>
            <a:endParaRPr lang="es-ES" altLang="ca-ES" smtClean="0">
              <a:latin typeface="Arial" charset="0"/>
              <a:cs typeface="Arial" charset="0"/>
            </a:endParaRPr>
          </a:p>
        </p:txBody>
      </p:sp>
      <p:sp>
        <p:nvSpPr>
          <p:cNvPr id="22" name="QuadreDeText 47"/>
          <p:cNvSpPr txBox="1">
            <a:spLocks noChangeArrowheads="1"/>
          </p:cNvSpPr>
          <p:nvPr/>
        </p:nvSpPr>
        <p:spPr bwMode="auto">
          <a:xfrm>
            <a:off x="6227763" y="260350"/>
            <a:ext cx="24479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4.1. Proposta de valor: Visió estratègica i model comercial</a:t>
            </a:r>
            <a:endParaRPr lang="es-ES" sz="1200" b="1" dirty="0">
              <a:solidFill>
                <a:schemeClr val="tx1">
                  <a:lumMod val="75000"/>
                  <a:lumOff val="25000"/>
                </a:schemeClr>
              </a:solidFill>
            </a:endParaRPr>
          </a:p>
        </p:txBody>
      </p:sp>
      <p:sp>
        <p:nvSpPr>
          <p:cNvPr id="24" name="Rectangle 23"/>
          <p:cNvSpPr/>
          <p:nvPr/>
        </p:nvSpPr>
        <p:spPr>
          <a:xfrm>
            <a:off x="5867400" y="692150"/>
            <a:ext cx="2736850"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8" name="Fletxa dreta 27"/>
          <p:cNvSpPr/>
          <p:nvPr/>
        </p:nvSpPr>
        <p:spPr>
          <a:xfrm>
            <a:off x="4352925" y="5674424"/>
            <a:ext cx="501650" cy="215900"/>
          </a:xfrm>
          <a:prstGeom prst="rightArrow">
            <a:avLst/>
          </a:prstGeom>
          <a:solidFill>
            <a:schemeClr val="accent3">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29" name="Rectangle arrodonit 41"/>
          <p:cNvSpPr/>
          <p:nvPr/>
        </p:nvSpPr>
        <p:spPr>
          <a:xfrm>
            <a:off x="611188" y="5388674"/>
            <a:ext cx="3600450" cy="793750"/>
          </a:xfrm>
          <a:prstGeom prst="roundRect">
            <a:avLst>
              <a:gd name="adj" fmla="val 6094"/>
            </a:avLst>
          </a:prstGeom>
          <a:solidFill>
            <a:schemeClr val="bg1">
              <a:alpha val="49804"/>
            </a:schemeClr>
          </a:solidFill>
          <a:ln w="12700">
            <a:solidFill>
              <a:schemeClr val="accent3">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8900">
              <a:lnSpc>
                <a:spcPts val="1300"/>
              </a:lnSpc>
              <a:spcAft>
                <a:spcPts val="1000"/>
              </a:spcAft>
              <a:defRPr/>
            </a:pPr>
            <a:r>
              <a:rPr lang="ca-ES" sz="1000" dirty="0" smtClean="0">
                <a:solidFill>
                  <a:schemeClr val="tx1"/>
                </a:solidFill>
              </a:rPr>
              <a:t>Un teixit comercial relativament desvinculat de la rica activitat cultural del municipi, així com de l’important sector turístic.</a:t>
            </a:r>
            <a:endParaRPr lang="ca-ES" sz="1000" dirty="0">
              <a:solidFill>
                <a:schemeClr val="tx1"/>
              </a:solidFill>
            </a:endParaRPr>
          </a:p>
        </p:txBody>
      </p:sp>
      <p:sp>
        <p:nvSpPr>
          <p:cNvPr id="30" name="Rectangle arrodonit 42"/>
          <p:cNvSpPr/>
          <p:nvPr/>
        </p:nvSpPr>
        <p:spPr>
          <a:xfrm>
            <a:off x="5040313" y="5388674"/>
            <a:ext cx="3600450" cy="793750"/>
          </a:xfrm>
          <a:prstGeom prst="roundRect">
            <a:avLst>
              <a:gd name="adj" fmla="val 6094"/>
            </a:avLst>
          </a:prstGeom>
          <a:solidFill>
            <a:schemeClr val="bg1">
              <a:alpha val="49804"/>
            </a:schemeClr>
          </a:solidFill>
          <a:ln w="12700">
            <a:solidFill>
              <a:schemeClr val="accent3">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8900">
              <a:lnSpc>
                <a:spcPts val="1300"/>
              </a:lnSpc>
              <a:spcAft>
                <a:spcPts val="1000"/>
              </a:spcAft>
              <a:defRPr/>
            </a:pPr>
            <a:r>
              <a:rPr lang="ca-ES" sz="1000" dirty="0">
                <a:solidFill>
                  <a:schemeClr val="tx1"/>
                </a:solidFill>
                <a:cs typeface="Arial" pitchFamily="34" charset="0"/>
              </a:rPr>
              <a:t>Un teixit comercial vinculat al sector turístic i al patrimoni cultural </a:t>
            </a:r>
            <a:r>
              <a:rPr lang="ca-ES" sz="1000" dirty="0" smtClean="0">
                <a:solidFill>
                  <a:schemeClr val="tx1"/>
                </a:solidFill>
                <a:cs typeface="Arial" pitchFamily="34" charset="0"/>
              </a:rPr>
              <a:t>local, que s’impliqui en l’organització dels esdeveniments de la ciutat i afavoreixi el posicionament de Sant Feliu de Guíxols com un destí de qualitat.</a:t>
            </a:r>
            <a:endParaRPr lang="ca-ES" sz="1000" dirty="0">
              <a:solidFill>
                <a:schemeClr val="tx1"/>
              </a:solidFill>
              <a:cs typeface="Arial" pitchFamily="34" charset="0"/>
            </a:endParaRPr>
          </a:p>
        </p:txBody>
      </p:sp>
      <p:sp>
        <p:nvSpPr>
          <p:cNvPr id="19" name="Fletxa dreta 46"/>
          <p:cNvSpPr/>
          <p:nvPr/>
        </p:nvSpPr>
        <p:spPr>
          <a:xfrm>
            <a:off x="4356100" y="4602854"/>
            <a:ext cx="501650" cy="215900"/>
          </a:xfrm>
          <a:prstGeom prst="rightArrow">
            <a:avLst/>
          </a:prstGeom>
          <a:solidFill>
            <a:schemeClr val="accent3">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20" name="Rectangle arrodonit 41"/>
          <p:cNvSpPr/>
          <p:nvPr/>
        </p:nvSpPr>
        <p:spPr>
          <a:xfrm>
            <a:off x="614363" y="4315516"/>
            <a:ext cx="3600450" cy="723900"/>
          </a:xfrm>
          <a:prstGeom prst="roundRect">
            <a:avLst>
              <a:gd name="adj" fmla="val 6094"/>
            </a:avLst>
          </a:prstGeom>
          <a:solidFill>
            <a:schemeClr val="bg1">
              <a:alpha val="49804"/>
            </a:schemeClr>
          </a:solidFill>
          <a:ln w="12700">
            <a:solidFill>
              <a:schemeClr val="accent3">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8900">
              <a:lnSpc>
                <a:spcPts val="1300"/>
              </a:lnSpc>
              <a:spcAft>
                <a:spcPts val="1000"/>
              </a:spcAft>
              <a:defRPr/>
            </a:pPr>
            <a:r>
              <a:rPr lang="ca-ES" sz="1000" dirty="0" smtClean="0">
                <a:solidFill>
                  <a:schemeClr val="tx1"/>
                </a:solidFill>
              </a:rPr>
              <a:t>Un espai comercial urbà força </a:t>
            </a:r>
            <a:r>
              <a:rPr lang="ca-ES" sz="1000" dirty="0" err="1" smtClean="0">
                <a:solidFill>
                  <a:schemeClr val="tx1"/>
                </a:solidFill>
              </a:rPr>
              <a:t>amabilitzat</a:t>
            </a:r>
            <a:r>
              <a:rPr lang="ca-ES" sz="1000" dirty="0" smtClean="0">
                <a:solidFill>
                  <a:schemeClr val="tx1"/>
                </a:solidFill>
              </a:rPr>
              <a:t>, però amb presència d’alguns carrers sense pacificació del trànsit i amb algunes mancances d’aparcament.</a:t>
            </a:r>
            <a:endParaRPr lang="ca-ES" sz="1000" dirty="0">
              <a:solidFill>
                <a:schemeClr val="tx1"/>
              </a:solidFill>
            </a:endParaRPr>
          </a:p>
        </p:txBody>
      </p:sp>
      <p:sp>
        <p:nvSpPr>
          <p:cNvPr id="23" name="Rectangle arrodonit 42"/>
          <p:cNvSpPr/>
          <p:nvPr/>
        </p:nvSpPr>
        <p:spPr>
          <a:xfrm>
            <a:off x="5043488" y="4315516"/>
            <a:ext cx="3600450" cy="723900"/>
          </a:xfrm>
          <a:prstGeom prst="roundRect">
            <a:avLst>
              <a:gd name="adj" fmla="val 6094"/>
            </a:avLst>
          </a:prstGeom>
          <a:solidFill>
            <a:schemeClr val="bg1">
              <a:alpha val="49804"/>
            </a:schemeClr>
          </a:solidFill>
          <a:ln w="12700">
            <a:solidFill>
              <a:schemeClr val="accent3">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8900">
              <a:lnSpc>
                <a:spcPts val="1300"/>
              </a:lnSpc>
              <a:spcAft>
                <a:spcPts val="1000"/>
              </a:spcAft>
              <a:defRPr/>
            </a:pPr>
            <a:r>
              <a:rPr lang="ca-ES" sz="1000" dirty="0" smtClean="0">
                <a:solidFill>
                  <a:schemeClr val="tx1"/>
                </a:solidFill>
                <a:cs typeface="Arial" pitchFamily="34" charset="0"/>
              </a:rPr>
              <a:t>Un espai comercial urbà totalment </a:t>
            </a:r>
            <a:r>
              <a:rPr lang="ca-ES" sz="1000" dirty="0" err="1" smtClean="0">
                <a:solidFill>
                  <a:schemeClr val="tx1"/>
                </a:solidFill>
                <a:cs typeface="Arial" pitchFamily="34" charset="0"/>
              </a:rPr>
              <a:t>amabilitzat</a:t>
            </a:r>
            <a:r>
              <a:rPr lang="ca-ES" sz="1000" dirty="0" smtClean="0">
                <a:solidFill>
                  <a:schemeClr val="tx1"/>
                </a:solidFill>
                <a:cs typeface="Arial" pitchFamily="34" charset="0"/>
              </a:rPr>
              <a:t>, amb una pacificació total del trànsit en el seu interior, i amb una dotació d’aparcaments capaç d’absorbir tota la demanda.</a:t>
            </a:r>
            <a:endParaRPr lang="ca-ES" sz="1000" b="1" dirty="0">
              <a:solidFill>
                <a:schemeClr val="tx1"/>
              </a:solidFill>
              <a:cs typeface="Arial" pitchFamily="34" charset="0"/>
            </a:endParaRPr>
          </a:p>
        </p:txBody>
      </p:sp>
      <p:sp>
        <p:nvSpPr>
          <p:cNvPr id="34" name="Rectangle 33"/>
          <p:cNvSpPr/>
          <p:nvPr/>
        </p:nvSpPr>
        <p:spPr>
          <a:xfrm>
            <a:off x="539750" y="4091679"/>
            <a:ext cx="2952750" cy="209550"/>
          </a:xfrm>
          <a:prstGeom prst="rect">
            <a:avLst/>
          </a:prstGeom>
        </p:spPr>
        <p:txBody>
          <a:bodyPr>
            <a:spAutoFit/>
          </a:bodyPr>
          <a:lstStyle/>
          <a:p>
            <a:pPr>
              <a:lnSpc>
                <a:spcPts val="1000"/>
              </a:lnSpc>
              <a:defRPr/>
            </a:pPr>
            <a:r>
              <a:rPr lang="ca-ES" sz="700" i="1" dirty="0" smtClean="0">
                <a:solidFill>
                  <a:schemeClr val="accent3"/>
                </a:solidFill>
              </a:rPr>
              <a:t>Accessibilitat i espai urbà</a:t>
            </a:r>
            <a:endParaRPr lang="ca-ES" sz="800" i="1" dirty="0">
              <a:solidFill>
                <a:schemeClr val="accent3"/>
              </a:solidFill>
            </a:endParaRPr>
          </a:p>
        </p:txBody>
      </p:sp>
      <p:sp>
        <p:nvSpPr>
          <p:cNvPr id="35" name="Rectangle 34"/>
          <p:cNvSpPr/>
          <p:nvPr/>
        </p:nvSpPr>
        <p:spPr>
          <a:xfrm>
            <a:off x="5003800" y="4091679"/>
            <a:ext cx="2952750" cy="209550"/>
          </a:xfrm>
          <a:prstGeom prst="rect">
            <a:avLst/>
          </a:prstGeom>
        </p:spPr>
        <p:txBody>
          <a:bodyPr>
            <a:spAutoFit/>
          </a:bodyPr>
          <a:lstStyle/>
          <a:p>
            <a:pPr>
              <a:lnSpc>
                <a:spcPts val="1000"/>
              </a:lnSpc>
              <a:defRPr/>
            </a:pPr>
            <a:r>
              <a:rPr lang="ca-ES" sz="700" i="1" dirty="0" smtClean="0">
                <a:solidFill>
                  <a:schemeClr val="accent3"/>
                </a:solidFill>
              </a:rPr>
              <a:t>Accessibilitat i espai urbà</a:t>
            </a:r>
            <a:endParaRPr lang="ca-ES" sz="800" i="1" dirty="0">
              <a:solidFill>
                <a:schemeClr val="accent3"/>
              </a:solidFill>
            </a:endParaRPr>
          </a:p>
        </p:txBody>
      </p:sp>
      <p:sp>
        <p:nvSpPr>
          <p:cNvPr id="43" name="Rectangle 42"/>
          <p:cNvSpPr/>
          <p:nvPr/>
        </p:nvSpPr>
        <p:spPr>
          <a:xfrm>
            <a:off x="539750" y="5174361"/>
            <a:ext cx="2952750" cy="209550"/>
          </a:xfrm>
          <a:prstGeom prst="rect">
            <a:avLst/>
          </a:prstGeom>
        </p:spPr>
        <p:txBody>
          <a:bodyPr>
            <a:spAutoFit/>
          </a:bodyPr>
          <a:lstStyle/>
          <a:p>
            <a:pPr>
              <a:lnSpc>
                <a:spcPts val="1000"/>
              </a:lnSpc>
              <a:defRPr/>
            </a:pPr>
            <a:r>
              <a:rPr lang="ca-ES" sz="700" i="1" dirty="0">
                <a:solidFill>
                  <a:schemeClr val="accent3"/>
                </a:solidFill>
              </a:rPr>
              <a:t>Sinergies sectorials</a:t>
            </a:r>
            <a:endParaRPr lang="ca-ES" sz="800" i="1" dirty="0">
              <a:solidFill>
                <a:schemeClr val="accent3"/>
              </a:solidFill>
            </a:endParaRPr>
          </a:p>
        </p:txBody>
      </p:sp>
      <p:sp>
        <p:nvSpPr>
          <p:cNvPr id="45" name="Fletxa dreta 44"/>
          <p:cNvSpPr/>
          <p:nvPr/>
        </p:nvSpPr>
        <p:spPr>
          <a:xfrm>
            <a:off x="4356100" y="2456762"/>
            <a:ext cx="501650" cy="215900"/>
          </a:xfrm>
          <a:prstGeom prst="rightArrow">
            <a:avLst/>
          </a:prstGeom>
          <a:solidFill>
            <a:schemeClr val="accent3">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46" name="Rectangle arrodonit 41"/>
          <p:cNvSpPr/>
          <p:nvPr/>
        </p:nvSpPr>
        <p:spPr>
          <a:xfrm>
            <a:off x="614363" y="2196182"/>
            <a:ext cx="3600450" cy="723900"/>
          </a:xfrm>
          <a:prstGeom prst="roundRect">
            <a:avLst>
              <a:gd name="adj" fmla="val 6094"/>
            </a:avLst>
          </a:prstGeom>
          <a:solidFill>
            <a:schemeClr val="bg1">
              <a:alpha val="49804"/>
            </a:schemeClr>
          </a:solidFill>
          <a:ln w="12700">
            <a:solidFill>
              <a:schemeClr val="accent3">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8900">
              <a:lnSpc>
                <a:spcPts val="1300"/>
              </a:lnSpc>
              <a:spcAft>
                <a:spcPts val="1000"/>
              </a:spcAft>
              <a:defRPr/>
            </a:pPr>
            <a:r>
              <a:rPr lang="ca-ES" sz="1000" dirty="0">
                <a:solidFill>
                  <a:schemeClr val="tx1"/>
                </a:solidFill>
              </a:rPr>
              <a:t>Un espai comercial urbà </a:t>
            </a:r>
            <a:r>
              <a:rPr lang="ca-ES" sz="1000" dirty="0" smtClean="0">
                <a:solidFill>
                  <a:schemeClr val="tx1"/>
                </a:solidFill>
              </a:rPr>
              <a:t>cuidat i endreçat, però amb </a:t>
            </a:r>
            <a:r>
              <a:rPr lang="ca-ES" sz="1000" dirty="0">
                <a:solidFill>
                  <a:schemeClr val="tx1"/>
                </a:solidFill>
              </a:rPr>
              <a:t>algunes mancances pel que fa al mobiliari urbà i a la imatge dels carrers.</a:t>
            </a:r>
          </a:p>
        </p:txBody>
      </p:sp>
      <p:sp>
        <p:nvSpPr>
          <p:cNvPr id="48" name="Rectangle arrodonit 42"/>
          <p:cNvSpPr/>
          <p:nvPr/>
        </p:nvSpPr>
        <p:spPr>
          <a:xfrm>
            <a:off x="5043488" y="2196182"/>
            <a:ext cx="3600450" cy="723900"/>
          </a:xfrm>
          <a:prstGeom prst="roundRect">
            <a:avLst>
              <a:gd name="adj" fmla="val 6094"/>
            </a:avLst>
          </a:prstGeom>
          <a:solidFill>
            <a:schemeClr val="bg1">
              <a:alpha val="49804"/>
            </a:schemeClr>
          </a:solidFill>
          <a:ln w="12700">
            <a:solidFill>
              <a:schemeClr val="accent3">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8900">
              <a:lnSpc>
                <a:spcPts val="1300"/>
              </a:lnSpc>
              <a:spcAft>
                <a:spcPts val="1000"/>
              </a:spcAft>
              <a:defRPr/>
            </a:pPr>
            <a:r>
              <a:rPr lang="ca-ES" sz="1000" dirty="0">
                <a:solidFill>
                  <a:schemeClr val="tx1"/>
                </a:solidFill>
                <a:cs typeface="Arial" pitchFamily="34" charset="0"/>
              </a:rPr>
              <a:t>Un espai comercial urbà que satisfaci les necessitats dels diferents col·lectius de vianants i que augmenti la qualitat de la seva experiència de passeig. </a:t>
            </a:r>
            <a:endParaRPr lang="ca-ES" sz="1000" b="1" dirty="0">
              <a:solidFill>
                <a:schemeClr val="tx1"/>
              </a:solidFill>
              <a:cs typeface="Arial" pitchFamily="34" charset="0"/>
            </a:endParaRPr>
          </a:p>
        </p:txBody>
      </p:sp>
      <p:sp>
        <p:nvSpPr>
          <p:cNvPr id="49" name="Rectangle 48"/>
          <p:cNvSpPr/>
          <p:nvPr/>
        </p:nvSpPr>
        <p:spPr>
          <a:xfrm>
            <a:off x="539750" y="1967582"/>
            <a:ext cx="2736850" cy="209550"/>
          </a:xfrm>
          <a:prstGeom prst="rect">
            <a:avLst/>
          </a:prstGeom>
        </p:spPr>
        <p:txBody>
          <a:bodyPr>
            <a:spAutoFit/>
          </a:bodyPr>
          <a:lstStyle/>
          <a:p>
            <a:pPr>
              <a:lnSpc>
                <a:spcPts val="1000"/>
              </a:lnSpc>
              <a:defRPr/>
            </a:pPr>
            <a:r>
              <a:rPr lang="ca-ES" sz="700" i="1" dirty="0">
                <a:solidFill>
                  <a:schemeClr val="accent3"/>
                </a:solidFill>
              </a:rPr>
              <a:t>Urbanisme comercial</a:t>
            </a:r>
            <a:endParaRPr lang="ca-ES" sz="800" i="1" dirty="0">
              <a:solidFill>
                <a:schemeClr val="accent3"/>
              </a:solidFill>
            </a:endParaRPr>
          </a:p>
        </p:txBody>
      </p:sp>
      <p:sp>
        <p:nvSpPr>
          <p:cNvPr id="50" name="Rectangle 49"/>
          <p:cNvSpPr/>
          <p:nvPr/>
        </p:nvSpPr>
        <p:spPr>
          <a:xfrm>
            <a:off x="5003800" y="1972345"/>
            <a:ext cx="2736850" cy="209550"/>
          </a:xfrm>
          <a:prstGeom prst="rect">
            <a:avLst/>
          </a:prstGeom>
        </p:spPr>
        <p:txBody>
          <a:bodyPr>
            <a:spAutoFit/>
          </a:bodyPr>
          <a:lstStyle/>
          <a:p>
            <a:pPr>
              <a:lnSpc>
                <a:spcPts val="1000"/>
              </a:lnSpc>
              <a:defRPr/>
            </a:pPr>
            <a:r>
              <a:rPr lang="ca-ES" sz="700" i="1" dirty="0">
                <a:solidFill>
                  <a:schemeClr val="accent3"/>
                </a:solidFill>
              </a:rPr>
              <a:t>Urbanisme comercial</a:t>
            </a:r>
            <a:endParaRPr lang="ca-ES" sz="800" i="1" dirty="0">
              <a:solidFill>
                <a:schemeClr val="accent3"/>
              </a:solidFill>
            </a:endParaRPr>
          </a:p>
        </p:txBody>
      </p:sp>
      <p:sp>
        <p:nvSpPr>
          <p:cNvPr id="25" name="Rectangle 42"/>
          <p:cNvSpPr/>
          <p:nvPr/>
        </p:nvSpPr>
        <p:spPr>
          <a:xfrm>
            <a:off x="5000625" y="5163249"/>
            <a:ext cx="2952750" cy="209550"/>
          </a:xfrm>
          <a:prstGeom prst="rect">
            <a:avLst/>
          </a:prstGeom>
        </p:spPr>
        <p:txBody>
          <a:bodyPr>
            <a:spAutoFit/>
          </a:bodyPr>
          <a:lstStyle/>
          <a:p>
            <a:pPr>
              <a:lnSpc>
                <a:spcPts val="1000"/>
              </a:lnSpc>
              <a:defRPr/>
            </a:pPr>
            <a:r>
              <a:rPr lang="ca-ES" sz="700" i="1" dirty="0">
                <a:solidFill>
                  <a:schemeClr val="accent3"/>
                </a:solidFill>
              </a:rPr>
              <a:t>Sinergies sectorials</a:t>
            </a:r>
            <a:endParaRPr lang="ca-ES" sz="800" i="1" dirty="0">
              <a:solidFill>
                <a:schemeClr val="accent3"/>
              </a:solidFill>
            </a:endParaRPr>
          </a:p>
        </p:txBody>
      </p:sp>
      <p:sp>
        <p:nvSpPr>
          <p:cNvPr id="27" name="Rectangle arrodonit 5"/>
          <p:cNvSpPr>
            <a:spLocks noChangeArrowheads="1"/>
          </p:cNvSpPr>
          <p:nvPr/>
        </p:nvSpPr>
        <p:spPr bwMode="auto">
          <a:xfrm>
            <a:off x="6192838" y="1242997"/>
            <a:ext cx="2808287" cy="576262"/>
          </a:xfrm>
          <a:prstGeom prst="roundRect">
            <a:avLst>
              <a:gd name="adj" fmla="val 7861"/>
            </a:avLst>
          </a:prstGeom>
          <a:noFill/>
          <a:ln w="28575">
            <a:solidFill>
              <a:schemeClr val="bg1"/>
            </a:solidFill>
            <a:round/>
            <a:headEnd/>
            <a:tailEnd/>
          </a:ln>
        </p:spPr>
        <p:txBody>
          <a:bodyPr anchor="ctr"/>
          <a:lstStyle/>
          <a:p>
            <a:pPr eaLnBrk="1" hangingPunct="1">
              <a:defRPr/>
            </a:pPr>
            <a:r>
              <a:rPr lang="ca-ES" altLang="ca-ES" sz="1400" b="1" dirty="0">
                <a:solidFill>
                  <a:schemeClr val="tx1">
                    <a:lumMod val="95000"/>
                    <a:lumOff val="5000"/>
                  </a:schemeClr>
                </a:solidFill>
              </a:rPr>
              <a:t>Com volem que sigui en un </a:t>
            </a:r>
            <a:r>
              <a:rPr lang="ca-ES" altLang="ca-ES" sz="1400" b="1" dirty="0">
                <a:solidFill>
                  <a:schemeClr val="accent3"/>
                </a:solidFill>
              </a:rPr>
              <a:t>futur</a:t>
            </a:r>
            <a:r>
              <a:rPr lang="ca-ES" altLang="ca-ES" sz="1400" b="1" dirty="0">
                <a:solidFill>
                  <a:schemeClr val="tx1">
                    <a:lumMod val="95000"/>
                    <a:lumOff val="5000"/>
                  </a:schemeClr>
                </a:solidFill>
              </a:rPr>
              <a:t> el model de comerç de Sant Feliu de Guíxols?</a:t>
            </a:r>
          </a:p>
        </p:txBody>
      </p:sp>
      <p:sp>
        <p:nvSpPr>
          <p:cNvPr id="31" name="Rectangle arrodonit 4"/>
          <p:cNvSpPr>
            <a:spLocks noChangeArrowheads="1"/>
          </p:cNvSpPr>
          <p:nvPr/>
        </p:nvSpPr>
        <p:spPr bwMode="auto">
          <a:xfrm>
            <a:off x="1800225" y="1242997"/>
            <a:ext cx="2592388" cy="576262"/>
          </a:xfrm>
          <a:prstGeom prst="roundRect">
            <a:avLst>
              <a:gd name="adj" fmla="val 7861"/>
            </a:avLst>
          </a:prstGeom>
          <a:noFill/>
          <a:ln w="28575">
            <a:solidFill>
              <a:schemeClr val="bg1"/>
            </a:solidFill>
            <a:round/>
            <a:headEnd/>
            <a:tailEnd/>
          </a:ln>
        </p:spPr>
        <p:txBody>
          <a:bodyPr anchor="ctr"/>
          <a:lstStyle/>
          <a:p>
            <a:pPr eaLnBrk="1" hangingPunct="1">
              <a:defRPr/>
            </a:pPr>
            <a:r>
              <a:rPr lang="ca-ES" altLang="ca-ES" sz="1400" b="1" dirty="0">
                <a:solidFill>
                  <a:schemeClr val="tx1">
                    <a:lumMod val="95000"/>
                    <a:lumOff val="5000"/>
                  </a:schemeClr>
                </a:solidFill>
              </a:rPr>
              <a:t>Com és </a:t>
            </a:r>
            <a:r>
              <a:rPr lang="ca-ES" altLang="ca-ES" sz="1400" b="1" dirty="0">
                <a:solidFill>
                  <a:schemeClr val="accent3"/>
                </a:solidFill>
              </a:rPr>
              <a:t>actualment</a:t>
            </a:r>
            <a:r>
              <a:rPr lang="ca-ES" altLang="ca-ES" sz="1400" b="1" dirty="0">
                <a:solidFill>
                  <a:schemeClr val="tx1">
                    <a:lumMod val="95000"/>
                    <a:lumOff val="5000"/>
                  </a:schemeClr>
                </a:solidFill>
              </a:rPr>
              <a:t> el model de comerç de Sant Feliu de Guíxols?</a:t>
            </a:r>
            <a:endParaRPr lang="ca-ES" altLang="ca-ES" b="1" dirty="0">
              <a:solidFill>
                <a:schemeClr val="tx1">
                  <a:lumMod val="95000"/>
                  <a:lumOff val="5000"/>
                </a:schemeClr>
              </a:solidFill>
            </a:endParaRPr>
          </a:p>
        </p:txBody>
      </p:sp>
      <p:pic>
        <p:nvPicPr>
          <p:cNvPr id="54294" name="Picture 25"/>
          <p:cNvPicPr>
            <a:picLocks noChangeAspect="1" noChangeArrowheads="1"/>
          </p:cNvPicPr>
          <p:nvPr/>
        </p:nvPicPr>
        <p:blipFill>
          <a:blip r:embed="rId2" cstate="print">
            <a:grayscl/>
          </a:blip>
          <a:srcRect/>
          <a:stretch>
            <a:fillRect/>
          </a:stretch>
        </p:blipFill>
        <p:spPr bwMode="auto">
          <a:xfrm>
            <a:off x="660400" y="1214422"/>
            <a:ext cx="1139825" cy="644525"/>
          </a:xfrm>
          <a:prstGeom prst="rect">
            <a:avLst/>
          </a:prstGeom>
          <a:noFill/>
          <a:ln w="9525">
            <a:noFill/>
            <a:miter lim="800000"/>
            <a:headEnd/>
            <a:tailEnd/>
          </a:ln>
        </p:spPr>
      </p:pic>
      <p:pic>
        <p:nvPicPr>
          <p:cNvPr id="54295" name="Picture 25"/>
          <p:cNvPicPr>
            <a:picLocks noChangeAspect="1" noChangeArrowheads="1"/>
          </p:cNvPicPr>
          <p:nvPr/>
        </p:nvPicPr>
        <p:blipFill>
          <a:blip r:embed="rId2" cstate="print"/>
          <a:srcRect/>
          <a:stretch>
            <a:fillRect/>
          </a:stretch>
        </p:blipFill>
        <p:spPr bwMode="auto">
          <a:xfrm>
            <a:off x="5049838" y="1214422"/>
            <a:ext cx="1139825" cy="644525"/>
          </a:xfrm>
          <a:prstGeom prst="rect">
            <a:avLst/>
          </a:prstGeom>
          <a:noFill/>
          <a:ln w="9525">
            <a:noFill/>
            <a:miter lim="800000"/>
            <a:headEnd/>
            <a:tailEnd/>
          </a:ln>
        </p:spPr>
      </p:pic>
      <p:sp>
        <p:nvSpPr>
          <p:cNvPr id="26" name="Fletxa dreta 44"/>
          <p:cNvSpPr/>
          <p:nvPr/>
        </p:nvSpPr>
        <p:spPr>
          <a:xfrm>
            <a:off x="4349042" y="3531284"/>
            <a:ext cx="501650" cy="215900"/>
          </a:xfrm>
          <a:prstGeom prst="rightArrow">
            <a:avLst/>
          </a:prstGeom>
          <a:solidFill>
            <a:schemeClr val="accent3">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32" name="Rectangle arrodonit 41"/>
          <p:cNvSpPr/>
          <p:nvPr/>
        </p:nvSpPr>
        <p:spPr>
          <a:xfrm>
            <a:off x="607305" y="3243946"/>
            <a:ext cx="3600450" cy="723900"/>
          </a:xfrm>
          <a:prstGeom prst="roundRect">
            <a:avLst>
              <a:gd name="adj" fmla="val 6094"/>
            </a:avLst>
          </a:prstGeom>
          <a:solidFill>
            <a:schemeClr val="bg1">
              <a:alpha val="49804"/>
            </a:schemeClr>
          </a:solidFill>
          <a:ln w="12700">
            <a:solidFill>
              <a:schemeClr val="accent3">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8900">
              <a:lnSpc>
                <a:spcPts val="1300"/>
              </a:lnSpc>
              <a:spcAft>
                <a:spcPts val="1000"/>
              </a:spcAft>
              <a:defRPr/>
            </a:pPr>
            <a:r>
              <a:rPr lang="ca-ES" sz="1000" dirty="0" smtClean="0">
                <a:solidFill>
                  <a:schemeClr val="tx1"/>
                </a:solidFill>
              </a:rPr>
              <a:t>Un marc regulador no prou ben definit en matèria d’ocupació de la via pública per part de terrasses i de comerços que hi exposen producte.</a:t>
            </a:r>
            <a:endParaRPr lang="ca-ES" sz="1000" dirty="0">
              <a:solidFill>
                <a:schemeClr val="tx1"/>
              </a:solidFill>
            </a:endParaRPr>
          </a:p>
        </p:txBody>
      </p:sp>
      <p:sp>
        <p:nvSpPr>
          <p:cNvPr id="33" name="Rectangle arrodonit 42"/>
          <p:cNvSpPr/>
          <p:nvPr/>
        </p:nvSpPr>
        <p:spPr>
          <a:xfrm>
            <a:off x="5036430" y="3243946"/>
            <a:ext cx="3600450" cy="723900"/>
          </a:xfrm>
          <a:prstGeom prst="roundRect">
            <a:avLst>
              <a:gd name="adj" fmla="val 6094"/>
            </a:avLst>
          </a:prstGeom>
          <a:solidFill>
            <a:schemeClr val="bg1">
              <a:alpha val="49804"/>
            </a:schemeClr>
          </a:solidFill>
          <a:ln w="12700">
            <a:solidFill>
              <a:schemeClr val="accent3">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8900">
              <a:lnSpc>
                <a:spcPts val="1300"/>
              </a:lnSpc>
              <a:spcAft>
                <a:spcPts val="1000"/>
              </a:spcAft>
              <a:defRPr/>
            </a:pPr>
            <a:r>
              <a:rPr lang="ca-ES" sz="1000" dirty="0" smtClean="0">
                <a:solidFill>
                  <a:schemeClr val="tx1"/>
                </a:solidFill>
                <a:cs typeface="Arial" pitchFamily="34" charset="0"/>
              </a:rPr>
              <a:t>Un marc regulador clar i concís, que limiti l’espai i la imatge de les terrasses, així com l’exposició de productes comercials a la via pública.</a:t>
            </a:r>
            <a:endParaRPr lang="ca-ES" sz="1000" b="1" dirty="0">
              <a:solidFill>
                <a:schemeClr val="tx1"/>
              </a:solidFill>
              <a:cs typeface="Arial" pitchFamily="34" charset="0"/>
            </a:endParaRPr>
          </a:p>
        </p:txBody>
      </p:sp>
      <p:sp>
        <p:nvSpPr>
          <p:cNvPr id="36" name="Rectangle 48"/>
          <p:cNvSpPr/>
          <p:nvPr/>
        </p:nvSpPr>
        <p:spPr>
          <a:xfrm>
            <a:off x="532692" y="3015346"/>
            <a:ext cx="2736850" cy="209550"/>
          </a:xfrm>
          <a:prstGeom prst="rect">
            <a:avLst/>
          </a:prstGeom>
        </p:spPr>
        <p:txBody>
          <a:bodyPr>
            <a:spAutoFit/>
          </a:bodyPr>
          <a:lstStyle/>
          <a:p>
            <a:pPr>
              <a:lnSpc>
                <a:spcPts val="1000"/>
              </a:lnSpc>
              <a:defRPr/>
            </a:pPr>
            <a:r>
              <a:rPr lang="ca-ES" sz="700" i="1" dirty="0" smtClean="0">
                <a:solidFill>
                  <a:schemeClr val="accent3"/>
                </a:solidFill>
              </a:rPr>
              <a:t>Normativa comercial</a:t>
            </a:r>
            <a:endParaRPr lang="ca-ES" sz="800" i="1" dirty="0">
              <a:solidFill>
                <a:schemeClr val="accent3"/>
              </a:solidFill>
            </a:endParaRPr>
          </a:p>
        </p:txBody>
      </p:sp>
      <p:sp>
        <p:nvSpPr>
          <p:cNvPr id="37" name="Rectangle 49"/>
          <p:cNvSpPr/>
          <p:nvPr/>
        </p:nvSpPr>
        <p:spPr>
          <a:xfrm>
            <a:off x="4996742" y="3020109"/>
            <a:ext cx="2736850" cy="209550"/>
          </a:xfrm>
          <a:prstGeom prst="rect">
            <a:avLst/>
          </a:prstGeom>
        </p:spPr>
        <p:txBody>
          <a:bodyPr>
            <a:spAutoFit/>
          </a:bodyPr>
          <a:lstStyle/>
          <a:p>
            <a:pPr>
              <a:lnSpc>
                <a:spcPts val="1000"/>
              </a:lnSpc>
              <a:defRPr/>
            </a:pPr>
            <a:r>
              <a:rPr lang="ca-ES" sz="700" i="1" dirty="0" smtClean="0">
                <a:solidFill>
                  <a:schemeClr val="accent3"/>
                </a:solidFill>
              </a:rPr>
              <a:t>Normativa comercial</a:t>
            </a:r>
            <a:endParaRPr lang="ca-ES" sz="800" i="1" dirty="0">
              <a:solidFill>
                <a:schemeClr val="accent3"/>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Contenidor de número de diapositiva 3"/>
          <p:cNvSpPr>
            <a:spLocks noGrp="1"/>
          </p:cNvSpPr>
          <p:nvPr>
            <p:ph type="sldNum" sz="quarter" idx="10"/>
          </p:nvPr>
        </p:nvSpPr>
        <p:spPr bwMode="auto">
          <a:noFill/>
          <a:ln>
            <a:miter lim="800000"/>
            <a:headEnd/>
            <a:tailEnd/>
          </a:ln>
        </p:spPr>
        <p:txBody>
          <a:bodyPr/>
          <a:lstStyle/>
          <a:p>
            <a:fld id="{BA272DA4-C09E-499F-8467-CC5028E33C95}" type="slidenum">
              <a:rPr lang="es-ES" altLang="ca-ES" smtClean="0">
                <a:latin typeface="Arial" charset="0"/>
                <a:cs typeface="Arial" charset="0"/>
              </a:rPr>
              <a:pPr/>
              <a:t>27</a:t>
            </a:fld>
            <a:endParaRPr lang="es-ES" altLang="ca-ES" smtClean="0">
              <a:latin typeface="Arial" charset="0"/>
              <a:cs typeface="Arial" charset="0"/>
            </a:endParaRPr>
          </a:p>
        </p:txBody>
      </p:sp>
      <p:sp>
        <p:nvSpPr>
          <p:cNvPr id="21" name="QuadreDeText 47"/>
          <p:cNvSpPr txBox="1">
            <a:spLocks noChangeArrowheads="1"/>
          </p:cNvSpPr>
          <p:nvPr/>
        </p:nvSpPr>
        <p:spPr bwMode="auto">
          <a:xfrm>
            <a:off x="6227763" y="260350"/>
            <a:ext cx="24479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4.1. Proposta de valor: Visió estratègica i model comercial</a:t>
            </a:r>
            <a:endParaRPr lang="es-ES" sz="1200" b="1" dirty="0">
              <a:solidFill>
                <a:schemeClr val="tx1">
                  <a:lumMod val="75000"/>
                  <a:lumOff val="25000"/>
                </a:schemeClr>
              </a:solidFill>
            </a:endParaRPr>
          </a:p>
        </p:txBody>
      </p:sp>
      <p:sp>
        <p:nvSpPr>
          <p:cNvPr id="22" name="Rectangle 21"/>
          <p:cNvSpPr/>
          <p:nvPr/>
        </p:nvSpPr>
        <p:spPr>
          <a:xfrm>
            <a:off x="5867400" y="692150"/>
            <a:ext cx="2736850"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54" name="Rectangle arrodonit 53"/>
          <p:cNvSpPr/>
          <p:nvPr/>
        </p:nvSpPr>
        <p:spPr>
          <a:xfrm>
            <a:off x="612775" y="4415296"/>
            <a:ext cx="3600450" cy="722312"/>
          </a:xfrm>
          <a:prstGeom prst="roundRect">
            <a:avLst>
              <a:gd name="adj" fmla="val 6444"/>
            </a:avLst>
          </a:prstGeom>
          <a:solidFill>
            <a:schemeClr val="bg1">
              <a:alpha val="49804"/>
            </a:schemeClr>
          </a:solidFill>
          <a:ln w="12700">
            <a:solidFill>
              <a:schemeClr val="accent3">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8900">
              <a:lnSpc>
                <a:spcPts val="1300"/>
              </a:lnSpc>
              <a:spcAft>
                <a:spcPts val="1000"/>
              </a:spcAft>
              <a:defRPr/>
            </a:pPr>
            <a:r>
              <a:rPr lang="ca-ES" sz="1000" dirty="0" smtClean="0">
                <a:solidFill>
                  <a:schemeClr val="tx1"/>
                </a:solidFill>
              </a:rPr>
              <a:t>Unes campanyes de promoció sectorials, excessivament focalitzades sobre el comerç i la seva promoció més  pròpiament comercial.</a:t>
            </a:r>
            <a:endParaRPr lang="ca-ES" sz="1000" dirty="0">
              <a:solidFill>
                <a:schemeClr val="tx1"/>
              </a:solidFill>
            </a:endParaRPr>
          </a:p>
        </p:txBody>
      </p:sp>
      <p:sp>
        <p:nvSpPr>
          <p:cNvPr id="55" name="Rectangle arrodonit 54"/>
          <p:cNvSpPr/>
          <p:nvPr/>
        </p:nvSpPr>
        <p:spPr>
          <a:xfrm>
            <a:off x="5075238" y="4415296"/>
            <a:ext cx="3600450" cy="722312"/>
          </a:xfrm>
          <a:prstGeom prst="roundRect">
            <a:avLst>
              <a:gd name="adj" fmla="val 5129"/>
            </a:avLst>
          </a:prstGeom>
          <a:solidFill>
            <a:schemeClr val="bg1">
              <a:alpha val="49804"/>
            </a:schemeClr>
          </a:solidFill>
          <a:ln w="12700">
            <a:solidFill>
              <a:schemeClr val="accent3">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8900">
              <a:lnSpc>
                <a:spcPts val="1300"/>
              </a:lnSpc>
              <a:spcAft>
                <a:spcPts val="1000"/>
              </a:spcAft>
              <a:defRPr/>
            </a:pPr>
            <a:r>
              <a:rPr lang="ca-ES" sz="1000" dirty="0" smtClean="0">
                <a:solidFill>
                  <a:schemeClr val="tx1"/>
                </a:solidFill>
                <a:cs typeface="Arial" pitchFamily="34" charset="0"/>
              </a:rPr>
              <a:t>Unes campanyes de promoció transversals, que  vagin més enllà de les vendes i contribueixin a un desenvolupament integrat i coherent del municipi.</a:t>
            </a:r>
            <a:endParaRPr lang="ca-ES" sz="1000" dirty="0">
              <a:solidFill>
                <a:schemeClr val="tx1"/>
              </a:solidFill>
              <a:cs typeface="Arial" pitchFamily="34" charset="0"/>
            </a:endParaRPr>
          </a:p>
        </p:txBody>
      </p:sp>
      <p:sp>
        <p:nvSpPr>
          <p:cNvPr id="56" name="Fletxa dreta 55"/>
          <p:cNvSpPr/>
          <p:nvPr/>
        </p:nvSpPr>
        <p:spPr>
          <a:xfrm>
            <a:off x="4357688" y="4631196"/>
            <a:ext cx="501650" cy="215900"/>
          </a:xfrm>
          <a:prstGeom prst="rightArrow">
            <a:avLst/>
          </a:prstGeom>
          <a:solidFill>
            <a:schemeClr val="accent3">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18" name="Rectangle arrodonit 41"/>
          <p:cNvSpPr/>
          <p:nvPr/>
        </p:nvSpPr>
        <p:spPr>
          <a:xfrm>
            <a:off x="611188" y="3258227"/>
            <a:ext cx="3600450" cy="790575"/>
          </a:xfrm>
          <a:prstGeom prst="roundRect">
            <a:avLst>
              <a:gd name="adj" fmla="val 6094"/>
            </a:avLst>
          </a:prstGeom>
          <a:solidFill>
            <a:schemeClr val="bg1">
              <a:alpha val="49804"/>
            </a:schemeClr>
          </a:solidFill>
          <a:ln w="12700">
            <a:solidFill>
              <a:schemeClr val="accent3">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8900">
              <a:lnSpc>
                <a:spcPts val="1300"/>
              </a:lnSpc>
              <a:spcAft>
                <a:spcPts val="1000"/>
              </a:spcAft>
              <a:defRPr/>
            </a:pPr>
            <a:r>
              <a:rPr lang="ca-ES" sz="1000" dirty="0" smtClean="0">
                <a:solidFill>
                  <a:schemeClr val="tx1"/>
                </a:solidFill>
              </a:rPr>
              <a:t>Una associació de comerciants amb voluntat inclusiva i en període de creixement, però encara poc representativa de la totalitat de comerços i serveis del municipi.</a:t>
            </a:r>
            <a:endParaRPr lang="ca-ES" sz="1000" dirty="0">
              <a:solidFill>
                <a:schemeClr val="tx1"/>
              </a:solidFill>
            </a:endParaRPr>
          </a:p>
        </p:txBody>
      </p:sp>
      <p:sp>
        <p:nvSpPr>
          <p:cNvPr id="19" name="Rectangle arrodonit 42"/>
          <p:cNvSpPr/>
          <p:nvPr/>
        </p:nvSpPr>
        <p:spPr>
          <a:xfrm>
            <a:off x="5075238" y="3259814"/>
            <a:ext cx="3600450" cy="790575"/>
          </a:xfrm>
          <a:prstGeom prst="roundRect">
            <a:avLst>
              <a:gd name="adj" fmla="val 6094"/>
            </a:avLst>
          </a:prstGeom>
          <a:solidFill>
            <a:schemeClr val="bg1">
              <a:alpha val="49804"/>
            </a:schemeClr>
          </a:solidFill>
          <a:ln w="12700">
            <a:solidFill>
              <a:schemeClr val="accent3">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8900">
              <a:lnSpc>
                <a:spcPts val="1300"/>
              </a:lnSpc>
              <a:spcAft>
                <a:spcPts val="1000"/>
              </a:spcAft>
              <a:defRPr/>
            </a:pPr>
            <a:r>
              <a:rPr lang="ca-ES" sz="1000" dirty="0" smtClean="0">
                <a:solidFill>
                  <a:schemeClr val="tx1"/>
                </a:solidFill>
              </a:rPr>
              <a:t>Una associació de comerciants que englobi una àmplia majoria dels comerços i serveis del municipi, tant del Centre com del barri de </a:t>
            </a:r>
            <a:r>
              <a:rPr lang="ca-ES" sz="1000" dirty="0" err="1" smtClean="0">
                <a:solidFill>
                  <a:schemeClr val="tx1"/>
                </a:solidFill>
              </a:rPr>
              <a:t>Vilartagues</a:t>
            </a:r>
            <a:r>
              <a:rPr lang="ca-ES" sz="1000" dirty="0" smtClean="0">
                <a:solidFill>
                  <a:schemeClr val="tx1"/>
                </a:solidFill>
              </a:rPr>
              <a:t>.</a:t>
            </a:r>
            <a:endParaRPr lang="ca-ES" sz="1000" b="1" dirty="0">
              <a:solidFill>
                <a:schemeClr val="tx1"/>
              </a:solidFill>
            </a:endParaRPr>
          </a:p>
        </p:txBody>
      </p:sp>
      <p:sp>
        <p:nvSpPr>
          <p:cNvPr id="20" name="Fletxa dreta 43"/>
          <p:cNvSpPr/>
          <p:nvPr/>
        </p:nvSpPr>
        <p:spPr>
          <a:xfrm>
            <a:off x="4356100" y="3545564"/>
            <a:ext cx="501650" cy="215900"/>
          </a:xfrm>
          <a:prstGeom prst="rightArrow">
            <a:avLst/>
          </a:prstGeom>
          <a:solidFill>
            <a:schemeClr val="accent3">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29" name="Rectangle arrodonit 28"/>
          <p:cNvSpPr/>
          <p:nvPr/>
        </p:nvSpPr>
        <p:spPr>
          <a:xfrm>
            <a:off x="612775" y="2199131"/>
            <a:ext cx="3600450" cy="727075"/>
          </a:xfrm>
          <a:prstGeom prst="roundRect">
            <a:avLst>
              <a:gd name="adj" fmla="val 6444"/>
            </a:avLst>
          </a:prstGeom>
          <a:solidFill>
            <a:schemeClr val="bg1">
              <a:alpha val="49804"/>
            </a:schemeClr>
          </a:solidFill>
          <a:ln w="12700">
            <a:solidFill>
              <a:schemeClr val="accent3">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8900">
              <a:lnSpc>
                <a:spcPts val="1300"/>
              </a:lnSpc>
              <a:spcAft>
                <a:spcPts val="1000"/>
              </a:spcAft>
              <a:defRPr/>
            </a:pPr>
            <a:r>
              <a:rPr lang="ca-ES" sz="1000" dirty="0" smtClean="0">
                <a:solidFill>
                  <a:schemeClr val="tx1"/>
                </a:solidFill>
              </a:rPr>
              <a:t>Un mercat municipal referent en producte de qualitat, però amb un elevat nombre de parades buides i una oferta limitada de serveis al consumidor.</a:t>
            </a:r>
            <a:endParaRPr lang="ca-ES" sz="1000" dirty="0">
              <a:solidFill>
                <a:schemeClr val="tx1"/>
              </a:solidFill>
            </a:endParaRPr>
          </a:p>
        </p:txBody>
      </p:sp>
      <p:sp>
        <p:nvSpPr>
          <p:cNvPr id="30" name="Rectangle arrodonit 29"/>
          <p:cNvSpPr/>
          <p:nvPr/>
        </p:nvSpPr>
        <p:spPr>
          <a:xfrm>
            <a:off x="5075238" y="2199131"/>
            <a:ext cx="3600450" cy="727075"/>
          </a:xfrm>
          <a:prstGeom prst="roundRect">
            <a:avLst>
              <a:gd name="adj" fmla="val 5129"/>
            </a:avLst>
          </a:prstGeom>
          <a:solidFill>
            <a:schemeClr val="bg1">
              <a:alpha val="49804"/>
            </a:schemeClr>
          </a:solidFill>
          <a:ln w="12700">
            <a:solidFill>
              <a:schemeClr val="accent3">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8900">
              <a:lnSpc>
                <a:spcPts val="1300"/>
              </a:lnSpc>
              <a:spcAft>
                <a:spcPts val="1000"/>
              </a:spcAft>
              <a:defRPr/>
            </a:pPr>
            <a:r>
              <a:rPr lang="ca-ES" sz="1000" dirty="0" smtClean="0">
                <a:solidFill>
                  <a:schemeClr val="tx1"/>
                </a:solidFill>
                <a:cs typeface="Arial" pitchFamily="34" charset="0"/>
              </a:rPr>
              <a:t>Un mercat viu, dinàmic, que actuï com a motor comercial del municipi i afavoreixi el comerç urbà del seu voltant.</a:t>
            </a:r>
            <a:endParaRPr lang="ca-ES" sz="1000" b="1" dirty="0">
              <a:solidFill>
                <a:schemeClr val="tx1"/>
              </a:solidFill>
              <a:cs typeface="Arial" pitchFamily="34" charset="0"/>
            </a:endParaRPr>
          </a:p>
        </p:txBody>
      </p:sp>
      <p:sp>
        <p:nvSpPr>
          <p:cNvPr id="31" name="Fletxa dreta 30"/>
          <p:cNvSpPr/>
          <p:nvPr/>
        </p:nvSpPr>
        <p:spPr>
          <a:xfrm>
            <a:off x="4357688" y="2492818"/>
            <a:ext cx="501650" cy="215900"/>
          </a:xfrm>
          <a:prstGeom prst="rightArrow">
            <a:avLst/>
          </a:prstGeom>
          <a:solidFill>
            <a:schemeClr val="accent3">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23" name="Rectangle 22"/>
          <p:cNvSpPr/>
          <p:nvPr/>
        </p:nvSpPr>
        <p:spPr>
          <a:xfrm>
            <a:off x="539750" y="1978468"/>
            <a:ext cx="2736850" cy="208968"/>
          </a:xfrm>
          <a:prstGeom prst="rect">
            <a:avLst/>
          </a:prstGeom>
        </p:spPr>
        <p:txBody>
          <a:bodyPr>
            <a:spAutoFit/>
          </a:bodyPr>
          <a:lstStyle/>
          <a:p>
            <a:pPr>
              <a:lnSpc>
                <a:spcPts val="1000"/>
              </a:lnSpc>
              <a:defRPr/>
            </a:pPr>
            <a:r>
              <a:rPr lang="ca-ES" sz="700" i="1" dirty="0" smtClean="0">
                <a:solidFill>
                  <a:schemeClr val="accent3"/>
                </a:solidFill>
              </a:rPr>
              <a:t>Mercat municipal</a:t>
            </a:r>
            <a:endParaRPr lang="ca-ES" sz="800" i="1" dirty="0">
              <a:solidFill>
                <a:schemeClr val="accent3"/>
              </a:solidFill>
            </a:endParaRPr>
          </a:p>
        </p:txBody>
      </p:sp>
      <p:sp>
        <p:nvSpPr>
          <p:cNvPr id="32" name="Rectangle 31"/>
          <p:cNvSpPr/>
          <p:nvPr/>
        </p:nvSpPr>
        <p:spPr>
          <a:xfrm>
            <a:off x="5003800" y="1978468"/>
            <a:ext cx="2736850" cy="208968"/>
          </a:xfrm>
          <a:prstGeom prst="rect">
            <a:avLst/>
          </a:prstGeom>
        </p:spPr>
        <p:txBody>
          <a:bodyPr>
            <a:spAutoFit/>
          </a:bodyPr>
          <a:lstStyle/>
          <a:p>
            <a:pPr>
              <a:lnSpc>
                <a:spcPts val="1000"/>
              </a:lnSpc>
              <a:defRPr/>
            </a:pPr>
            <a:r>
              <a:rPr lang="ca-ES" sz="700" i="1" dirty="0" smtClean="0">
                <a:solidFill>
                  <a:schemeClr val="accent3"/>
                </a:solidFill>
              </a:rPr>
              <a:t>Mercat municipal</a:t>
            </a:r>
            <a:endParaRPr lang="ca-ES" sz="800" i="1" dirty="0" smtClean="0">
              <a:solidFill>
                <a:schemeClr val="accent3"/>
              </a:solidFill>
            </a:endParaRPr>
          </a:p>
        </p:txBody>
      </p:sp>
      <p:sp>
        <p:nvSpPr>
          <p:cNvPr id="33" name="Rectangle 32"/>
          <p:cNvSpPr/>
          <p:nvPr/>
        </p:nvSpPr>
        <p:spPr>
          <a:xfrm>
            <a:off x="539750" y="3039152"/>
            <a:ext cx="3024188" cy="208968"/>
          </a:xfrm>
          <a:prstGeom prst="rect">
            <a:avLst/>
          </a:prstGeom>
        </p:spPr>
        <p:txBody>
          <a:bodyPr>
            <a:spAutoFit/>
          </a:bodyPr>
          <a:lstStyle/>
          <a:p>
            <a:pPr>
              <a:lnSpc>
                <a:spcPts val="1000"/>
              </a:lnSpc>
              <a:defRPr/>
            </a:pPr>
            <a:r>
              <a:rPr lang="ca-ES" sz="700" i="1" dirty="0" smtClean="0">
                <a:solidFill>
                  <a:schemeClr val="accent3"/>
                </a:solidFill>
              </a:rPr>
              <a:t>Associacionisme comercial: Nivells de participació</a:t>
            </a:r>
            <a:endParaRPr lang="ca-ES" sz="800" i="1" dirty="0">
              <a:solidFill>
                <a:schemeClr val="accent3"/>
              </a:solidFill>
            </a:endParaRPr>
          </a:p>
        </p:txBody>
      </p:sp>
      <p:sp>
        <p:nvSpPr>
          <p:cNvPr id="34" name="Rectangle 33"/>
          <p:cNvSpPr/>
          <p:nvPr/>
        </p:nvSpPr>
        <p:spPr>
          <a:xfrm>
            <a:off x="5003800" y="3042327"/>
            <a:ext cx="3240088" cy="208968"/>
          </a:xfrm>
          <a:prstGeom prst="rect">
            <a:avLst/>
          </a:prstGeom>
        </p:spPr>
        <p:txBody>
          <a:bodyPr>
            <a:spAutoFit/>
          </a:bodyPr>
          <a:lstStyle/>
          <a:p>
            <a:pPr>
              <a:lnSpc>
                <a:spcPts val="1000"/>
              </a:lnSpc>
              <a:defRPr/>
            </a:pPr>
            <a:r>
              <a:rPr lang="ca-ES" sz="700" i="1" dirty="0" smtClean="0">
                <a:solidFill>
                  <a:schemeClr val="accent3"/>
                </a:solidFill>
              </a:rPr>
              <a:t>Associacionisme comercial: Nivells de participació</a:t>
            </a:r>
            <a:endParaRPr lang="ca-ES" sz="800" i="1" dirty="0">
              <a:solidFill>
                <a:schemeClr val="accent3"/>
              </a:solidFill>
            </a:endParaRPr>
          </a:p>
        </p:txBody>
      </p:sp>
      <p:sp>
        <p:nvSpPr>
          <p:cNvPr id="35" name="Rectangle 34"/>
          <p:cNvSpPr/>
          <p:nvPr/>
        </p:nvSpPr>
        <p:spPr>
          <a:xfrm>
            <a:off x="539750" y="4193046"/>
            <a:ext cx="3032118" cy="220573"/>
          </a:xfrm>
          <a:prstGeom prst="rect">
            <a:avLst/>
          </a:prstGeom>
        </p:spPr>
        <p:txBody>
          <a:bodyPr wrap="square">
            <a:spAutoFit/>
          </a:bodyPr>
          <a:lstStyle/>
          <a:p>
            <a:pPr>
              <a:lnSpc>
                <a:spcPts val="1000"/>
              </a:lnSpc>
              <a:defRPr/>
            </a:pPr>
            <a:r>
              <a:rPr lang="ca-ES" sz="700" i="1" dirty="0" smtClean="0">
                <a:solidFill>
                  <a:schemeClr val="accent3"/>
                </a:solidFill>
              </a:rPr>
              <a:t>Associacionisme comercial: Enfocament de les dinàmiques de treball</a:t>
            </a:r>
            <a:endParaRPr lang="ca-ES" sz="800" i="1" dirty="0">
              <a:solidFill>
                <a:schemeClr val="accent3"/>
              </a:solidFill>
            </a:endParaRPr>
          </a:p>
        </p:txBody>
      </p:sp>
      <p:sp>
        <p:nvSpPr>
          <p:cNvPr id="36" name="Rectangle 35"/>
          <p:cNvSpPr/>
          <p:nvPr/>
        </p:nvSpPr>
        <p:spPr>
          <a:xfrm>
            <a:off x="5003800" y="4197808"/>
            <a:ext cx="2997224" cy="220573"/>
          </a:xfrm>
          <a:prstGeom prst="rect">
            <a:avLst/>
          </a:prstGeom>
        </p:spPr>
        <p:txBody>
          <a:bodyPr wrap="square">
            <a:spAutoFit/>
          </a:bodyPr>
          <a:lstStyle/>
          <a:p>
            <a:pPr>
              <a:lnSpc>
                <a:spcPts val="1000"/>
              </a:lnSpc>
              <a:defRPr/>
            </a:pPr>
            <a:r>
              <a:rPr lang="ca-ES" sz="700" i="1" dirty="0" smtClean="0">
                <a:solidFill>
                  <a:schemeClr val="accent3"/>
                </a:solidFill>
              </a:rPr>
              <a:t>Associacionisme comercial: Enfocament de les dinàmiques de treball</a:t>
            </a:r>
            <a:endParaRPr lang="ca-ES" sz="800" i="1" dirty="0">
              <a:solidFill>
                <a:schemeClr val="accent3"/>
              </a:solidFill>
            </a:endParaRPr>
          </a:p>
        </p:txBody>
      </p:sp>
      <p:sp>
        <p:nvSpPr>
          <p:cNvPr id="25" name="Rectangle arrodonit 5"/>
          <p:cNvSpPr>
            <a:spLocks noChangeArrowheads="1"/>
          </p:cNvSpPr>
          <p:nvPr/>
        </p:nvSpPr>
        <p:spPr bwMode="auto">
          <a:xfrm>
            <a:off x="6192838" y="1242997"/>
            <a:ext cx="2808287" cy="576262"/>
          </a:xfrm>
          <a:prstGeom prst="roundRect">
            <a:avLst>
              <a:gd name="adj" fmla="val 7861"/>
            </a:avLst>
          </a:prstGeom>
          <a:noFill/>
          <a:ln w="28575">
            <a:solidFill>
              <a:schemeClr val="bg1"/>
            </a:solidFill>
            <a:round/>
            <a:headEnd/>
            <a:tailEnd/>
          </a:ln>
        </p:spPr>
        <p:txBody>
          <a:bodyPr anchor="ctr"/>
          <a:lstStyle/>
          <a:p>
            <a:pPr eaLnBrk="1" hangingPunct="1">
              <a:defRPr/>
            </a:pPr>
            <a:r>
              <a:rPr lang="ca-ES" altLang="ca-ES" sz="1400" b="1" dirty="0">
                <a:solidFill>
                  <a:schemeClr val="tx1">
                    <a:lumMod val="95000"/>
                    <a:lumOff val="5000"/>
                  </a:schemeClr>
                </a:solidFill>
              </a:rPr>
              <a:t>Com volem que sigui en un </a:t>
            </a:r>
            <a:r>
              <a:rPr lang="ca-ES" altLang="ca-ES" sz="1400" b="1" dirty="0">
                <a:solidFill>
                  <a:schemeClr val="accent3"/>
                </a:solidFill>
              </a:rPr>
              <a:t>futur</a:t>
            </a:r>
            <a:r>
              <a:rPr lang="ca-ES" altLang="ca-ES" sz="1400" b="1" dirty="0">
                <a:solidFill>
                  <a:schemeClr val="tx1">
                    <a:lumMod val="95000"/>
                    <a:lumOff val="5000"/>
                  </a:schemeClr>
                </a:solidFill>
              </a:rPr>
              <a:t> el model de comerç de Sant Feliu de Guíxols?</a:t>
            </a:r>
          </a:p>
        </p:txBody>
      </p:sp>
      <p:sp>
        <p:nvSpPr>
          <p:cNvPr id="26" name="Rectangle arrodonit 4"/>
          <p:cNvSpPr>
            <a:spLocks noChangeArrowheads="1"/>
          </p:cNvSpPr>
          <p:nvPr/>
        </p:nvSpPr>
        <p:spPr bwMode="auto">
          <a:xfrm>
            <a:off x="1800225" y="1242997"/>
            <a:ext cx="2592388" cy="576262"/>
          </a:xfrm>
          <a:prstGeom prst="roundRect">
            <a:avLst>
              <a:gd name="adj" fmla="val 7861"/>
            </a:avLst>
          </a:prstGeom>
          <a:noFill/>
          <a:ln w="28575">
            <a:solidFill>
              <a:schemeClr val="bg1"/>
            </a:solidFill>
            <a:round/>
            <a:headEnd/>
            <a:tailEnd/>
          </a:ln>
        </p:spPr>
        <p:txBody>
          <a:bodyPr anchor="ctr"/>
          <a:lstStyle/>
          <a:p>
            <a:pPr eaLnBrk="1" hangingPunct="1">
              <a:defRPr/>
            </a:pPr>
            <a:r>
              <a:rPr lang="ca-ES" altLang="ca-ES" sz="1400" b="1" dirty="0">
                <a:solidFill>
                  <a:schemeClr val="tx1">
                    <a:lumMod val="95000"/>
                    <a:lumOff val="5000"/>
                  </a:schemeClr>
                </a:solidFill>
              </a:rPr>
              <a:t>Com és </a:t>
            </a:r>
            <a:r>
              <a:rPr lang="ca-ES" altLang="ca-ES" sz="1400" b="1" dirty="0">
                <a:solidFill>
                  <a:schemeClr val="accent3"/>
                </a:solidFill>
              </a:rPr>
              <a:t>actualment</a:t>
            </a:r>
            <a:r>
              <a:rPr lang="ca-ES" altLang="ca-ES" sz="1400" b="1" dirty="0">
                <a:solidFill>
                  <a:schemeClr val="tx1">
                    <a:lumMod val="95000"/>
                    <a:lumOff val="5000"/>
                  </a:schemeClr>
                </a:solidFill>
              </a:rPr>
              <a:t> el model de comerç de Sant Feliu de Guíxols?</a:t>
            </a:r>
            <a:endParaRPr lang="ca-ES" altLang="ca-ES" b="1" dirty="0">
              <a:solidFill>
                <a:schemeClr val="tx1">
                  <a:lumMod val="95000"/>
                  <a:lumOff val="5000"/>
                </a:schemeClr>
              </a:solidFill>
            </a:endParaRPr>
          </a:p>
        </p:txBody>
      </p:sp>
      <p:pic>
        <p:nvPicPr>
          <p:cNvPr id="55318" name="Picture 25"/>
          <p:cNvPicPr>
            <a:picLocks noChangeAspect="1" noChangeArrowheads="1"/>
          </p:cNvPicPr>
          <p:nvPr/>
        </p:nvPicPr>
        <p:blipFill>
          <a:blip r:embed="rId2" cstate="print">
            <a:grayscl/>
          </a:blip>
          <a:srcRect/>
          <a:stretch>
            <a:fillRect/>
          </a:stretch>
        </p:blipFill>
        <p:spPr bwMode="auto">
          <a:xfrm>
            <a:off x="660400" y="1214422"/>
            <a:ext cx="1139825" cy="644525"/>
          </a:xfrm>
          <a:prstGeom prst="rect">
            <a:avLst/>
          </a:prstGeom>
          <a:noFill/>
          <a:ln w="9525">
            <a:noFill/>
            <a:miter lim="800000"/>
            <a:headEnd/>
            <a:tailEnd/>
          </a:ln>
        </p:spPr>
      </p:pic>
      <p:pic>
        <p:nvPicPr>
          <p:cNvPr id="55319" name="Picture 25"/>
          <p:cNvPicPr>
            <a:picLocks noChangeAspect="1" noChangeArrowheads="1"/>
          </p:cNvPicPr>
          <p:nvPr/>
        </p:nvPicPr>
        <p:blipFill>
          <a:blip r:embed="rId2" cstate="print"/>
          <a:srcRect/>
          <a:stretch>
            <a:fillRect/>
          </a:stretch>
        </p:blipFill>
        <p:spPr bwMode="auto">
          <a:xfrm>
            <a:off x="5049838" y="1214422"/>
            <a:ext cx="1139825" cy="644525"/>
          </a:xfrm>
          <a:prstGeom prst="rect">
            <a:avLst/>
          </a:prstGeom>
          <a:noFill/>
          <a:ln w="9525">
            <a:noFill/>
            <a:miter lim="800000"/>
            <a:headEnd/>
            <a:tailEnd/>
          </a:ln>
        </p:spPr>
      </p:pic>
      <p:sp>
        <p:nvSpPr>
          <p:cNvPr id="24" name="Rectangle arrodonit 53"/>
          <p:cNvSpPr/>
          <p:nvPr/>
        </p:nvSpPr>
        <p:spPr>
          <a:xfrm>
            <a:off x="619833" y="5475980"/>
            <a:ext cx="3600450" cy="722312"/>
          </a:xfrm>
          <a:prstGeom prst="roundRect">
            <a:avLst>
              <a:gd name="adj" fmla="val 6444"/>
            </a:avLst>
          </a:prstGeom>
          <a:solidFill>
            <a:schemeClr val="bg1">
              <a:alpha val="49804"/>
            </a:schemeClr>
          </a:solidFill>
          <a:ln w="12700">
            <a:solidFill>
              <a:schemeClr val="accent3">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8900">
              <a:lnSpc>
                <a:spcPts val="1300"/>
              </a:lnSpc>
              <a:spcAft>
                <a:spcPts val="1000"/>
              </a:spcAft>
              <a:defRPr/>
            </a:pPr>
            <a:r>
              <a:rPr lang="ca-ES" sz="1000" dirty="0" smtClean="0">
                <a:solidFill>
                  <a:schemeClr val="tx1"/>
                </a:solidFill>
              </a:rPr>
              <a:t>Un perfil de comerciant professional i amb experiència, però amb un cert marge de millora en termes de formació i innovació .</a:t>
            </a:r>
            <a:endParaRPr lang="ca-ES" sz="1000" dirty="0">
              <a:solidFill>
                <a:schemeClr val="tx1"/>
              </a:solidFill>
            </a:endParaRPr>
          </a:p>
        </p:txBody>
      </p:sp>
      <p:sp>
        <p:nvSpPr>
          <p:cNvPr id="27" name="Rectangle arrodonit 54"/>
          <p:cNvSpPr/>
          <p:nvPr/>
        </p:nvSpPr>
        <p:spPr>
          <a:xfrm>
            <a:off x="5082296" y="5475980"/>
            <a:ext cx="3600450" cy="722312"/>
          </a:xfrm>
          <a:prstGeom prst="roundRect">
            <a:avLst>
              <a:gd name="adj" fmla="val 5129"/>
            </a:avLst>
          </a:prstGeom>
          <a:solidFill>
            <a:schemeClr val="bg1">
              <a:alpha val="49804"/>
            </a:schemeClr>
          </a:solidFill>
          <a:ln w="12700">
            <a:solidFill>
              <a:schemeClr val="accent3">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8900">
              <a:lnSpc>
                <a:spcPts val="1300"/>
              </a:lnSpc>
              <a:spcAft>
                <a:spcPts val="1000"/>
              </a:spcAft>
              <a:defRPr/>
            </a:pPr>
            <a:r>
              <a:rPr lang="ca-ES" sz="1000" dirty="0" smtClean="0">
                <a:solidFill>
                  <a:schemeClr val="tx1"/>
                </a:solidFill>
                <a:cs typeface="Arial" pitchFamily="34" charset="0"/>
              </a:rPr>
              <a:t>Un teixit comercial totalment professionalitzat, adaptat a les demandes actuals dels consumidors i amb esperit innovador.</a:t>
            </a:r>
            <a:endParaRPr lang="ca-ES" sz="1000" dirty="0">
              <a:solidFill>
                <a:schemeClr val="tx1"/>
              </a:solidFill>
              <a:cs typeface="Arial" pitchFamily="34" charset="0"/>
            </a:endParaRPr>
          </a:p>
        </p:txBody>
      </p:sp>
      <p:sp>
        <p:nvSpPr>
          <p:cNvPr id="28" name="Fletxa dreta 55"/>
          <p:cNvSpPr/>
          <p:nvPr/>
        </p:nvSpPr>
        <p:spPr>
          <a:xfrm>
            <a:off x="4364746" y="5691880"/>
            <a:ext cx="501650" cy="215900"/>
          </a:xfrm>
          <a:prstGeom prst="rightArrow">
            <a:avLst/>
          </a:prstGeom>
          <a:solidFill>
            <a:schemeClr val="accent3">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37" name="Rectangle 34"/>
          <p:cNvSpPr/>
          <p:nvPr/>
        </p:nvSpPr>
        <p:spPr>
          <a:xfrm>
            <a:off x="546808" y="5253730"/>
            <a:ext cx="3032118" cy="220573"/>
          </a:xfrm>
          <a:prstGeom prst="rect">
            <a:avLst/>
          </a:prstGeom>
        </p:spPr>
        <p:txBody>
          <a:bodyPr wrap="square">
            <a:spAutoFit/>
          </a:bodyPr>
          <a:lstStyle/>
          <a:p>
            <a:pPr>
              <a:lnSpc>
                <a:spcPts val="1000"/>
              </a:lnSpc>
              <a:defRPr/>
            </a:pPr>
            <a:r>
              <a:rPr lang="ca-ES" sz="700" i="1" dirty="0" smtClean="0">
                <a:solidFill>
                  <a:schemeClr val="accent3"/>
                </a:solidFill>
              </a:rPr>
              <a:t>Competitivitat i professionalitat</a:t>
            </a:r>
            <a:endParaRPr lang="ca-ES" sz="800" i="1" dirty="0">
              <a:solidFill>
                <a:schemeClr val="accent3"/>
              </a:solidFill>
            </a:endParaRPr>
          </a:p>
        </p:txBody>
      </p:sp>
      <p:sp>
        <p:nvSpPr>
          <p:cNvPr id="38" name="Rectangle 35"/>
          <p:cNvSpPr/>
          <p:nvPr/>
        </p:nvSpPr>
        <p:spPr>
          <a:xfrm>
            <a:off x="5010858" y="5258492"/>
            <a:ext cx="2997224" cy="208968"/>
          </a:xfrm>
          <a:prstGeom prst="rect">
            <a:avLst/>
          </a:prstGeom>
        </p:spPr>
        <p:txBody>
          <a:bodyPr wrap="square">
            <a:spAutoFit/>
          </a:bodyPr>
          <a:lstStyle/>
          <a:p>
            <a:pPr>
              <a:lnSpc>
                <a:spcPts val="1000"/>
              </a:lnSpc>
              <a:defRPr/>
            </a:pPr>
            <a:r>
              <a:rPr lang="ca-ES" sz="700" i="1" dirty="0" smtClean="0">
                <a:solidFill>
                  <a:schemeClr val="accent3"/>
                </a:solidFill>
              </a:rPr>
              <a:t>Competitivitat i professionalitat</a:t>
            </a:r>
            <a:endParaRPr lang="ca-ES" sz="800" i="1" dirty="0">
              <a:solidFill>
                <a:schemeClr val="accent3"/>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Contenidor de número de diapositiva 3"/>
          <p:cNvSpPr>
            <a:spLocks noGrp="1"/>
          </p:cNvSpPr>
          <p:nvPr>
            <p:ph type="sldNum" sz="quarter" idx="10"/>
          </p:nvPr>
        </p:nvSpPr>
        <p:spPr bwMode="auto">
          <a:noFill/>
          <a:ln>
            <a:miter lim="800000"/>
            <a:headEnd/>
            <a:tailEnd/>
          </a:ln>
        </p:spPr>
        <p:txBody>
          <a:bodyPr/>
          <a:lstStyle/>
          <a:p>
            <a:fld id="{A4B914F3-9061-4E86-8D26-622624C5DA58}" type="slidenum">
              <a:rPr lang="es-ES" smtClean="0">
                <a:latin typeface="Arial" charset="0"/>
                <a:cs typeface="Arial" charset="0"/>
              </a:rPr>
              <a:pPr/>
              <a:t>28</a:t>
            </a:fld>
            <a:endParaRPr lang="es-ES" smtClean="0">
              <a:latin typeface="Arial" charset="0"/>
              <a:cs typeface="Arial" charset="0"/>
            </a:endParaRPr>
          </a:p>
        </p:txBody>
      </p:sp>
      <p:sp>
        <p:nvSpPr>
          <p:cNvPr id="56323" name="QuadreDeText 8"/>
          <p:cNvSpPr txBox="1">
            <a:spLocks noChangeArrowheads="1"/>
          </p:cNvSpPr>
          <p:nvPr/>
        </p:nvSpPr>
        <p:spPr bwMode="auto">
          <a:xfrm rot="-5400000">
            <a:off x="-222250" y="3203576"/>
            <a:ext cx="2930525" cy="400050"/>
          </a:xfrm>
          <a:prstGeom prst="rect">
            <a:avLst/>
          </a:prstGeom>
          <a:solidFill>
            <a:srgbClr val="CCE9AD"/>
          </a:solidFill>
          <a:ln w="9525">
            <a:noFill/>
            <a:miter lim="800000"/>
            <a:headEnd/>
            <a:tailEnd/>
          </a:ln>
        </p:spPr>
        <p:txBody>
          <a:bodyPr>
            <a:spAutoFit/>
          </a:bodyPr>
          <a:lstStyle/>
          <a:p>
            <a:pPr algn="ctr"/>
            <a:r>
              <a:rPr lang="ca-ES" sz="2000" b="1">
                <a:solidFill>
                  <a:schemeClr val="bg1"/>
                </a:solidFill>
              </a:rPr>
              <a:t>Índex</a:t>
            </a:r>
            <a:endParaRPr lang="es-ES" sz="1200" b="1">
              <a:solidFill>
                <a:schemeClr val="bg1"/>
              </a:solidFill>
            </a:endParaRPr>
          </a:p>
        </p:txBody>
      </p:sp>
      <p:graphicFrame>
        <p:nvGraphicFramePr>
          <p:cNvPr id="7" name="Taula 6"/>
          <p:cNvGraphicFramePr>
            <a:graphicFrameLocks noGrp="1"/>
          </p:cNvGraphicFramePr>
          <p:nvPr/>
        </p:nvGraphicFramePr>
        <p:xfrm>
          <a:off x="1547813" y="1944688"/>
          <a:ext cx="6624736" cy="2924178"/>
        </p:xfrm>
        <a:graphic>
          <a:graphicData uri="http://schemas.openxmlformats.org/drawingml/2006/table">
            <a:tbl>
              <a:tblPr/>
              <a:tblGrid>
                <a:gridCol w="6624736"/>
              </a:tblGrid>
              <a:tr h="3326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1. Introducció i objectius del treball</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noFill/>
                  </a:tcPr>
                </a:tc>
              </a:tr>
              <a:tr h="3874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2. Metodologia de treball</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noFill/>
                  </a:tcPr>
                </a:tc>
              </a:tr>
              <a:tr h="3781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3. El</a:t>
                      </a:r>
                      <a:r>
                        <a:rPr lang="ca-ES" sz="1200" b="0" kern="1200" baseline="0" dirty="0" smtClean="0">
                          <a:solidFill>
                            <a:schemeClr val="tx1">
                              <a:lumMod val="75000"/>
                              <a:lumOff val="25000"/>
                            </a:schemeClr>
                          </a:solidFill>
                          <a:latin typeface="Arial" charset="0"/>
                          <a:ea typeface="ＭＳ Ｐゴシック" pitchFamily="34" charset="-128"/>
                          <a:cs typeface="+mn-cs"/>
                        </a:rPr>
                        <a:t> teixit comercial de Sant Feliu de Guíxols </a:t>
                      </a:r>
                      <a:r>
                        <a:rPr lang="ca-ES" sz="1200" b="0" kern="1200" dirty="0" smtClean="0">
                          <a:solidFill>
                            <a:schemeClr val="tx1">
                              <a:lumMod val="75000"/>
                              <a:lumOff val="25000"/>
                            </a:schemeClr>
                          </a:solidFill>
                          <a:latin typeface="Arial" charset="0"/>
                          <a:ea typeface="ＭＳ Ｐゴシック" pitchFamily="34" charset="-128"/>
                          <a:cs typeface="+mn-cs"/>
                        </a:rPr>
                        <a:t> </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noFill/>
                  </a:tcPr>
                </a:tc>
              </a:tr>
              <a:tr h="378198">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ca-ES" sz="1200" b="1" kern="1200" dirty="0" smtClean="0">
                          <a:solidFill>
                            <a:schemeClr val="tx1">
                              <a:lumMod val="75000"/>
                              <a:lumOff val="25000"/>
                            </a:schemeClr>
                          </a:solidFill>
                          <a:latin typeface="Arial" charset="0"/>
                          <a:ea typeface="ＭＳ Ｐゴシック" pitchFamily="34" charset="-128"/>
                          <a:cs typeface="+mn-cs"/>
                        </a:rPr>
                        <a:t>    4. Pla de treball</a:t>
                      </a:r>
                      <a:r>
                        <a:rPr lang="ca-ES" sz="1200" b="0" kern="1200" dirty="0" smtClean="0">
                          <a:solidFill>
                            <a:schemeClr val="tx1">
                              <a:lumMod val="75000"/>
                              <a:lumOff val="25000"/>
                            </a:schemeClr>
                          </a:solidFill>
                          <a:latin typeface="Arial" charset="0"/>
                          <a:ea typeface="ＭＳ Ｐゴシック" pitchFamily="34" charset="-128"/>
                          <a:cs typeface="+mn-cs"/>
                        </a:rPr>
                        <a:t> </a:t>
                      </a:r>
                      <a:r>
                        <a:rPr lang="ca-ES" sz="1200" b="1" kern="1200" dirty="0" smtClean="0">
                          <a:solidFill>
                            <a:schemeClr val="tx1">
                              <a:lumMod val="75000"/>
                              <a:lumOff val="25000"/>
                            </a:schemeClr>
                          </a:solidFill>
                          <a:latin typeface="Arial" charset="0"/>
                          <a:ea typeface="ＭＳ Ｐゴシック" pitchFamily="34" charset="-128"/>
                          <a:cs typeface="+mn-cs"/>
                        </a:rPr>
                        <a:t>per a la dinamització del comerç de Sant Feliu de Guíxols</a:t>
                      </a:r>
                      <a:endParaRPr lang="es-ES" sz="1200" b="1"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677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4.1. Proposta</a:t>
                      </a:r>
                      <a:r>
                        <a:rPr lang="ca-ES" sz="1200" b="0" kern="1200" baseline="0" dirty="0" smtClean="0">
                          <a:solidFill>
                            <a:schemeClr val="tx1">
                              <a:lumMod val="75000"/>
                              <a:lumOff val="25000"/>
                            </a:schemeClr>
                          </a:solidFill>
                          <a:latin typeface="Arial" charset="0"/>
                          <a:ea typeface="ＭＳ Ｐゴシック" pitchFamily="34" charset="-128"/>
                          <a:cs typeface="+mn-cs"/>
                        </a:rPr>
                        <a:t> de valor: </a:t>
                      </a:r>
                      <a:r>
                        <a:rPr lang="ca-ES" sz="1200" b="0" dirty="0" smtClean="0">
                          <a:solidFill>
                            <a:schemeClr val="tx1">
                              <a:lumMod val="75000"/>
                              <a:lumOff val="25000"/>
                            </a:schemeClr>
                          </a:solidFill>
                        </a:rPr>
                        <a:t>Visió estratègica i model comercial</a:t>
                      </a:r>
                      <a:endParaRPr lang="ca-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677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a:t>
                      </a:r>
                      <a:r>
                        <a:rPr lang="ca-ES" sz="1200" b="1" kern="1200" dirty="0" smtClean="0">
                          <a:solidFill>
                            <a:schemeClr val="tx1">
                              <a:lumMod val="75000"/>
                              <a:lumOff val="25000"/>
                            </a:schemeClr>
                          </a:solidFill>
                          <a:latin typeface="Arial" charset="0"/>
                          <a:ea typeface="ＭＳ Ｐゴシック" pitchFamily="34" charset="-128"/>
                          <a:cs typeface="+mn-cs"/>
                        </a:rPr>
                        <a:t>&gt;&gt; 4.2.</a:t>
                      </a:r>
                      <a:r>
                        <a:rPr lang="ca-ES" sz="1200" b="1" kern="1200" baseline="0" dirty="0" smtClean="0">
                          <a:solidFill>
                            <a:schemeClr val="tx1">
                              <a:lumMod val="75000"/>
                              <a:lumOff val="25000"/>
                            </a:schemeClr>
                          </a:solidFill>
                          <a:latin typeface="Arial" charset="0"/>
                          <a:ea typeface="ＭＳ Ｐゴシック" pitchFamily="34" charset="-128"/>
                          <a:cs typeface="+mn-cs"/>
                        </a:rPr>
                        <a:t> </a:t>
                      </a:r>
                      <a:r>
                        <a:rPr lang="ca-ES" sz="1200" b="1" kern="1200" dirty="0" smtClean="0">
                          <a:solidFill>
                            <a:schemeClr val="tx1">
                              <a:lumMod val="75000"/>
                              <a:lumOff val="25000"/>
                            </a:schemeClr>
                          </a:solidFill>
                          <a:latin typeface="Arial" charset="0"/>
                          <a:ea typeface="ＭＳ Ｐゴシック" pitchFamily="34" charset="-128"/>
                          <a:cs typeface="+mn-cs"/>
                        </a:rPr>
                        <a:t>Línies estratègiques per a la dinamització del comerç urbà</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E5F4D4">
                        <a:alpha val="60000"/>
                      </a:srgbClr>
                    </a:solidFill>
                  </a:tcPr>
                </a:tc>
              </a:tr>
              <a:tr h="35609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4.3. Programes</a:t>
                      </a:r>
                      <a:r>
                        <a:rPr lang="ca-ES" sz="1200" b="0" kern="1200" baseline="0" dirty="0" smtClean="0">
                          <a:solidFill>
                            <a:schemeClr val="tx1">
                              <a:lumMod val="75000"/>
                              <a:lumOff val="25000"/>
                            </a:schemeClr>
                          </a:solidFill>
                          <a:latin typeface="Arial" charset="0"/>
                          <a:ea typeface="ＭＳ Ｐゴシック" pitchFamily="34" charset="-128"/>
                          <a:cs typeface="+mn-cs"/>
                        </a:rPr>
                        <a:t> de treball </a:t>
                      </a:r>
                      <a:r>
                        <a:rPr lang="ca-ES" sz="1200" b="0" kern="1200" dirty="0" smtClean="0">
                          <a:solidFill>
                            <a:schemeClr val="tx1">
                              <a:lumMod val="75000"/>
                              <a:lumOff val="25000"/>
                            </a:schemeClr>
                          </a:solidFill>
                          <a:latin typeface="Arial" charset="0"/>
                          <a:ea typeface="ＭＳ Ｐゴシック" pitchFamily="34" charset="-128"/>
                          <a:cs typeface="+mn-cs"/>
                        </a:rPr>
                        <a:t>per a la dinamització del comerç urbà de</a:t>
                      </a:r>
                      <a:r>
                        <a:rPr lang="ca-ES" sz="1200" b="0" kern="1200" baseline="0" dirty="0" smtClean="0">
                          <a:solidFill>
                            <a:schemeClr val="tx1">
                              <a:lumMod val="75000"/>
                              <a:lumOff val="25000"/>
                            </a:schemeClr>
                          </a:solidFill>
                          <a:latin typeface="Arial" charset="0"/>
                          <a:ea typeface="ＭＳ Ｐゴシック" pitchFamily="34" charset="-128"/>
                          <a:cs typeface="+mn-cs"/>
                        </a:rPr>
                        <a:t> Sant Feliu de Guíxols</a:t>
                      </a:r>
                      <a:endParaRPr lang="ca-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5609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4.4. Cronograma</a:t>
                      </a:r>
                      <a:r>
                        <a:rPr lang="ca-ES" sz="1200" b="0" kern="1200" baseline="0" dirty="0" smtClean="0">
                          <a:solidFill>
                            <a:schemeClr val="tx1">
                              <a:lumMod val="75000"/>
                              <a:lumOff val="25000"/>
                            </a:schemeClr>
                          </a:solidFill>
                          <a:latin typeface="Arial" charset="0"/>
                          <a:ea typeface="ＭＳ Ｐゴシック" pitchFamily="34" charset="-128"/>
                          <a:cs typeface="+mn-cs"/>
                        </a:rPr>
                        <a:t> d’implementació dels p</a:t>
                      </a:r>
                      <a:r>
                        <a:rPr lang="ca-ES" sz="1200" b="0" kern="1200" dirty="0" smtClean="0">
                          <a:solidFill>
                            <a:schemeClr val="tx1">
                              <a:lumMod val="75000"/>
                              <a:lumOff val="25000"/>
                            </a:schemeClr>
                          </a:solidFill>
                          <a:latin typeface="Arial" charset="0"/>
                          <a:ea typeface="ＭＳ Ｐゴシック" pitchFamily="34" charset="-128"/>
                          <a:cs typeface="+mn-cs"/>
                        </a:rPr>
                        <a:t>rogrames</a:t>
                      </a:r>
                      <a:r>
                        <a:rPr lang="ca-ES" sz="1200" b="0" kern="1200" baseline="0" dirty="0" smtClean="0">
                          <a:solidFill>
                            <a:schemeClr val="tx1">
                              <a:lumMod val="75000"/>
                              <a:lumOff val="25000"/>
                            </a:schemeClr>
                          </a:solidFill>
                          <a:latin typeface="Arial" charset="0"/>
                          <a:ea typeface="ＭＳ Ｐゴシック" pitchFamily="34" charset="-128"/>
                          <a:cs typeface="+mn-cs"/>
                        </a:rPr>
                        <a:t> de treball </a:t>
                      </a:r>
                      <a:endParaRPr lang="ca-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AutoShape 4" descr="IMG_20170619_113228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57347" name="AutoShape 6" descr="IMG_20170619_113228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57348" name="AutoShape 9" descr="IMG_20170619_121210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57349" name="AutoShape 12" descr="IMG_20170619_112750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47" name="QuadreDeText 47"/>
          <p:cNvSpPr txBox="1">
            <a:spLocks noChangeArrowheads="1"/>
          </p:cNvSpPr>
          <p:nvPr/>
        </p:nvSpPr>
        <p:spPr bwMode="auto">
          <a:xfrm>
            <a:off x="5795963" y="260350"/>
            <a:ext cx="28797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4.2. Línies estratègiques per a la dinamització del comerç urbà</a:t>
            </a:r>
            <a:endParaRPr lang="es-ES" sz="1200" b="1" dirty="0">
              <a:solidFill>
                <a:schemeClr val="tx1">
                  <a:lumMod val="75000"/>
                  <a:lumOff val="25000"/>
                </a:schemeClr>
              </a:solidFill>
            </a:endParaRPr>
          </a:p>
        </p:txBody>
      </p:sp>
      <p:sp>
        <p:nvSpPr>
          <p:cNvPr id="48" name="Rectangle 47"/>
          <p:cNvSpPr/>
          <p:nvPr/>
        </p:nvSpPr>
        <p:spPr>
          <a:xfrm flipV="1">
            <a:off x="5867400" y="647700"/>
            <a:ext cx="2736850" cy="44450"/>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57352" name="Contenidor de contingut 2"/>
          <p:cNvSpPr>
            <a:spLocks noGrp="1"/>
          </p:cNvSpPr>
          <p:nvPr>
            <p:ph idx="1"/>
          </p:nvPr>
        </p:nvSpPr>
        <p:spPr>
          <a:xfrm>
            <a:off x="539750" y="1214422"/>
            <a:ext cx="8085138" cy="647700"/>
          </a:xfrm>
        </p:spPr>
        <p:txBody>
          <a:bodyPr/>
          <a:lstStyle/>
          <a:p>
            <a:pPr marL="266700" indent="0">
              <a:lnSpc>
                <a:spcPct val="150000"/>
              </a:lnSpc>
              <a:spcAft>
                <a:spcPts val="1000"/>
              </a:spcAft>
              <a:buFont typeface="Arial" charset="0"/>
              <a:buNone/>
            </a:pPr>
            <a:r>
              <a:rPr lang="ca-ES" sz="1200" dirty="0" smtClean="0">
                <a:solidFill>
                  <a:srgbClr val="000000"/>
                </a:solidFill>
                <a:ea typeface="ＭＳ Ｐゴシック" pitchFamily="34" charset="-128"/>
              </a:rPr>
              <a:t>Les línies estratègiques que es proposen per a la dinamització del comerç urbà de Sant Feliu de Guíxols poden ser agrupades en </a:t>
            </a:r>
            <a:r>
              <a:rPr lang="ca-ES" sz="1200" b="1" dirty="0" smtClean="0">
                <a:solidFill>
                  <a:srgbClr val="000000"/>
                </a:solidFill>
                <a:ea typeface="ＭＳ Ｐゴシック" pitchFamily="34" charset="-128"/>
              </a:rPr>
              <a:t>tres grans àmbits</a:t>
            </a:r>
            <a:r>
              <a:rPr lang="ca-ES" sz="1200" dirty="0" smtClean="0">
                <a:solidFill>
                  <a:srgbClr val="000000"/>
                </a:solidFill>
                <a:ea typeface="ＭＳ Ｐゴシック" pitchFamily="34" charset="-128"/>
              </a:rPr>
              <a:t>, que són els següents:    </a:t>
            </a:r>
          </a:p>
          <a:p>
            <a:pPr marL="266700" indent="0">
              <a:lnSpc>
                <a:spcPct val="150000"/>
              </a:lnSpc>
              <a:spcAft>
                <a:spcPts val="1000"/>
              </a:spcAft>
              <a:buFont typeface="Arial" charset="0"/>
              <a:buNone/>
            </a:pPr>
            <a:endParaRPr lang="ca-ES" altLang="ca-ES" sz="1200" dirty="0" smtClean="0">
              <a:solidFill>
                <a:srgbClr val="000000"/>
              </a:solidFill>
              <a:ea typeface="ＭＳ Ｐゴシック" pitchFamily="34" charset="-128"/>
            </a:endParaRPr>
          </a:p>
          <a:p>
            <a:pPr marL="266700" indent="0">
              <a:lnSpc>
                <a:spcPct val="150000"/>
              </a:lnSpc>
              <a:spcAft>
                <a:spcPts val="1000"/>
              </a:spcAft>
              <a:buFont typeface="Arial" charset="0"/>
              <a:buNone/>
            </a:pPr>
            <a:endParaRPr lang="ca-ES" altLang="ca-ES" sz="1200" dirty="0" smtClean="0">
              <a:solidFill>
                <a:srgbClr val="000000"/>
              </a:solidFill>
              <a:ea typeface="ＭＳ Ｐゴシック" pitchFamily="34" charset="-128"/>
            </a:endParaRPr>
          </a:p>
          <a:p>
            <a:pPr marL="266700" indent="0">
              <a:lnSpc>
                <a:spcPct val="150000"/>
              </a:lnSpc>
              <a:spcAft>
                <a:spcPts val="1000"/>
              </a:spcAft>
              <a:buFont typeface="Arial" charset="0"/>
              <a:buNone/>
            </a:pPr>
            <a:endParaRPr lang="ca-ES" altLang="ca-ES" sz="1200" dirty="0" smtClean="0">
              <a:solidFill>
                <a:srgbClr val="000000"/>
              </a:solidFill>
              <a:ea typeface="ＭＳ Ｐゴシック" pitchFamily="34" charset="-128"/>
            </a:endParaRPr>
          </a:p>
          <a:p>
            <a:pPr marL="266700" indent="0">
              <a:lnSpc>
                <a:spcPct val="150000"/>
              </a:lnSpc>
              <a:spcAft>
                <a:spcPts val="1000"/>
              </a:spcAft>
              <a:buFont typeface="Arial" charset="0"/>
              <a:buNone/>
            </a:pPr>
            <a:endParaRPr lang="ca-ES" altLang="ca-ES" sz="1200" dirty="0" smtClean="0">
              <a:solidFill>
                <a:srgbClr val="000000"/>
              </a:solidFill>
              <a:ea typeface="ＭＳ Ｐゴシック" pitchFamily="34" charset="-128"/>
            </a:endParaRPr>
          </a:p>
          <a:p>
            <a:pPr marL="266700" indent="0">
              <a:lnSpc>
                <a:spcPct val="150000"/>
              </a:lnSpc>
              <a:spcAft>
                <a:spcPts val="1000"/>
              </a:spcAft>
              <a:buFont typeface="Arial" charset="0"/>
              <a:buNone/>
            </a:pPr>
            <a:endParaRPr lang="ca-ES" altLang="ca-ES" sz="1200" dirty="0" smtClean="0">
              <a:solidFill>
                <a:srgbClr val="000000"/>
              </a:solidFill>
              <a:ea typeface="ＭＳ Ｐゴシック" pitchFamily="34" charset="-128"/>
            </a:endParaRPr>
          </a:p>
          <a:p>
            <a:pPr marL="266700" indent="0">
              <a:lnSpc>
                <a:spcPct val="150000"/>
              </a:lnSpc>
              <a:spcAft>
                <a:spcPts val="1000"/>
              </a:spcAft>
              <a:buFont typeface="Arial" charset="0"/>
              <a:buNone/>
            </a:pPr>
            <a:endParaRPr lang="ca-ES" altLang="ca-ES" sz="1200" dirty="0" smtClean="0">
              <a:solidFill>
                <a:srgbClr val="000000"/>
              </a:solidFill>
              <a:ea typeface="ＭＳ Ｐゴシック" pitchFamily="34" charset="-128"/>
            </a:endParaRPr>
          </a:p>
          <a:p>
            <a:pPr marL="266700" indent="0">
              <a:lnSpc>
                <a:spcPct val="150000"/>
              </a:lnSpc>
              <a:spcAft>
                <a:spcPts val="1000"/>
              </a:spcAft>
              <a:buFont typeface="Arial" charset="0"/>
              <a:buNone/>
            </a:pPr>
            <a:endParaRPr lang="ca-ES" altLang="ca-ES" sz="1200" dirty="0" smtClean="0">
              <a:solidFill>
                <a:srgbClr val="000000"/>
              </a:solidFill>
              <a:ea typeface="ＭＳ Ｐゴシック" pitchFamily="34" charset="-128"/>
            </a:endParaRPr>
          </a:p>
          <a:p>
            <a:pPr marL="266700" indent="0">
              <a:lnSpc>
                <a:spcPct val="150000"/>
              </a:lnSpc>
              <a:spcAft>
                <a:spcPts val="1000"/>
              </a:spcAft>
              <a:buFont typeface="Arial" charset="0"/>
              <a:buNone/>
            </a:pPr>
            <a:endParaRPr lang="ca-ES" altLang="ca-ES" sz="1200" dirty="0" smtClean="0">
              <a:solidFill>
                <a:srgbClr val="000000"/>
              </a:solidFill>
              <a:ea typeface="ＭＳ Ｐゴシック" pitchFamily="34" charset="-128"/>
            </a:endParaRPr>
          </a:p>
          <a:p>
            <a:pPr marL="266700" indent="0">
              <a:lnSpc>
                <a:spcPct val="150000"/>
              </a:lnSpc>
              <a:spcAft>
                <a:spcPts val="1000"/>
              </a:spcAft>
              <a:buFont typeface="Arial" charset="0"/>
              <a:buNone/>
            </a:pPr>
            <a:r>
              <a:rPr lang="ca-ES" altLang="ca-ES" sz="1200" dirty="0" smtClean="0">
                <a:solidFill>
                  <a:srgbClr val="000000"/>
                </a:solidFill>
                <a:ea typeface="ＭＳ Ｐゴシック" pitchFamily="34" charset="-128"/>
              </a:rPr>
              <a:t>A la següent diapositiva, s’especifiquen quines són les línies estratègiques incloses en cadascun d’aquests tres grans àmbits de treball.</a:t>
            </a:r>
            <a:endParaRPr lang="ca-ES" altLang="ca-ES" sz="1100" dirty="0" smtClean="0">
              <a:ea typeface="ＭＳ Ｐゴシック" pitchFamily="34" charset="-128"/>
            </a:endParaRPr>
          </a:p>
        </p:txBody>
      </p:sp>
      <p:sp>
        <p:nvSpPr>
          <p:cNvPr id="56" name="TextBox 35"/>
          <p:cNvSpPr>
            <a:spLocks noChangeArrowheads="1"/>
          </p:cNvSpPr>
          <p:nvPr/>
        </p:nvSpPr>
        <p:spPr bwMode="auto">
          <a:xfrm>
            <a:off x="827088" y="2078022"/>
            <a:ext cx="7632700" cy="936625"/>
          </a:xfrm>
          <a:prstGeom prst="roundRect">
            <a:avLst>
              <a:gd name="adj" fmla="val 7610"/>
            </a:avLst>
          </a:prstGeom>
          <a:solidFill>
            <a:schemeClr val="bg1">
              <a:alpha val="59999"/>
            </a:schemeClr>
          </a:solidFill>
          <a:ln w="9525">
            <a:solidFill>
              <a:srgbClr val="FFC000"/>
            </a:solidFill>
            <a:round/>
            <a:headEnd/>
            <a:tailEnd/>
          </a:ln>
        </p:spPr>
        <p:txBody>
          <a:bodyPr rIns="36000" anchor="ctr"/>
          <a:lstStyle/>
          <a:p>
            <a:pPr algn="ctr">
              <a:defRPr/>
            </a:pPr>
            <a:endParaRPr lang="ca-ES" sz="1200" b="1">
              <a:latin typeface="+mj-lt"/>
              <a:cs typeface="Arial" charset="0"/>
            </a:endParaRPr>
          </a:p>
        </p:txBody>
      </p:sp>
      <p:sp>
        <p:nvSpPr>
          <p:cNvPr id="57354" name="TextBox 35"/>
          <p:cNvSpPr>
            <a:spLocks noChangeArrowheads="1"/>
          </p:cNvSpPr>
          <p:nvPr/>
        </p:nvSpPr>
        <p:spPr bwMode="auto">
          <a:xfrm>
            <a:off x="900113" y="2149459"/>
            <a:ext cx="1223962" cy="792163"/>
          </a:xfrm>
          <a:prstGeom prst="roundRect">
            <a:avLst>
              <a:gd name="adj" fmla="val 8042"/>
            </a:avLst>
          </a:prstGeom>
          <a:solidFill>
            <a:srgbClr val="FFC000"/>
          </a:solidFill>
          <a:ln w="6350">
            <a:noFill/>
            <a:round/>
            <a:headEnd/>
            <a:tailEnd/>
          </a:ln>
        </p:spPr>
        <p:txBody>
          <a:bodyPr rIns="36000" anchor="ctr"/>
          <a:lstStyle/>
          <a:p>
            <a:r>
              <a:rPr lang="ca-ES" sz="1200" b="1">
                <a:solidFill>
                  <a:schemeClr val="bg1"/>
                </a:solidFill>
                <a:cs typeface="Arial" charset="0"/>
              </a:rPr>
              <a:t>Espai comercial urbà</a:t>
            </a:r>
          </a:p>
        </p:txBody>
      </p:sp>
      <p:sp>
        <p:nvSpPr>
          <p:cNvPr id="64" name="TextBox 35"/>
          <p:cNvSpPr>
            <a:spLocks noChangeArrowheads="1"/>
          </p:cNvSpPr>
          <p:nvPr/>
        </p:nvSpPr>
        <p:spPr bwMode="auto">
          <a:xfrm>
            <a:off x="827088" y="3230547"/>
            <a:ext cx="7632700" cy="935037"/>
          </a:xfrm>
          <a:prstGeom prst="roundRect">
            <a:avLst>
              <a:gd name="adj" fmla="val 7610"/>
            </a:avLst>
          </a:prstGeom>
          <a:solidFill>
            <a:schemeClr val="bg1">
              <a:alpha val="59999"/>
            </a:schemeClr>
          </a:solidFill>
          <a:ln w="9525">
            <a:solidFill>
              <a:srgbClr val="EC7076"/>
            </a:solidFill>
            <a:round/>
            <a:headEnd/>
            <a:tailEnd/>
          </a:ln>
        </p:spPr>
        <p:txBody>
          <a:bodyPr rIns="36000" anchor="ctr"/>
          <a:lstStyle/>
          <a:p>
            <a:pPr algn="ctr">
              <a:defRPr/>
            </a:pPr>
            <a:endParaRPr lang="ca-ES" sz="1200" b="1">
              <a:latin typeface="+mj-lt"/>
              <a:cs typeface="Arial" charset="0"/>
            </a:endParaRPr>
          </a:p>
        </p:txBody>
      </p:sp>
      <p:sp>
        <p:nvSpPr>
          <p:cNvPr id="65" name="TextBox 35"/>
          <p:cNvSpPr>
            <a:spLocks noChangeArrowheads="1"/>
          </p:cNvSpPr>
          <p:nvPr/>
        </p:nvSpPr>
        <p:spPr bwMode="auto">
          <a:xfrm>
            <a:off x="900113" y="3301984"/>
            <a:ext cx="1223962" cy="792163"/>
          </a:xfrm>
          <a:prstGeom prst="roundRect">
            <a:avLst>
              <a:gd name="adj" fmla="val 8043"/>
            </a:avLst>
          </a:prstGeom>
          <a:solidFill>
            <a:srgbClr val="E74F56"/>
          </a:solidFill>
          <a:ln w="6350">
            <a:noFill/>
            <a:round/>
            <a:headEnd/>
            <a:tailEnd/>
          </a:ln>
        </p:spPr>
        <p:txBody>
          <a:bodyPr rIns="36000" anchor="ctr"/>
          <a:lstStyle/>
          <a:p>
            <a:pPr>
              <a:defRPr/>
            </a:pPr>
            <a:r>
              <a:rPr lang="ca-ES" sz="1200" b="1" dirty="0">
                <a:solidFill>
                  <a:schemeClr val="bg1"/>
                </a:solidFill>
                <a:latin typeface="+mj-lt"/>
                <a:cs typeface="Arial" charset="0"/>
              </a:rPr>
              <a:t>Cooperació i consens</a:t>
            </a:r>
          </a:p>
        </p:txBody>
      </p:sp>
      <p:sp>
        <p:nvSpPr>
          <p:cNvPr id="66" name="TextBox 35"/>
          <p:cNvSpPr>
            <a:spLocks noChangeArrowheads="1"/>
          </p:cNvSpPr>
          <p:nvPr/>
        </p:nvSpPr>
        <p:spPr bwMode="auto">
          <a:xfrm>
            <a:off x="828675" y="4381484"/>
            <a:ext cx="7631113" cy="936625"/>
          </a:xfrm>
          <a:prstGeom prst="roundRect">
            <a:avLst>
              <a:gd name="adj" fmla="val 6140"/>
            </a:avLst>
          </a:prstGeom>
          <a:solidFill>
            <a:schemeClr val="bg1">
              <a:alpha val="59999"/>
            </a:schemeClr>
          </a:solidFill>
          <a:ln w="9525">
            <a:solidFill>
              <a:srgbClr val="B2DE82"/>
            </a:solidFill>
            <a:round/>
            <a:headEnd/>
            <a:tailEnd/>
          </a:ln>
        </p:spPr>
        <p:txBody>
          <a:bodyPr rIns="36000" anchor="ctr"/>
          <a:lstStyle/>
          <a:p>
            <a:pPr algn="ctr">
              <a:defRPr/>
            </a:pPr>
            <a:endParaRPr lang="ca-ES" sz="1200" b="1">
              <a:latin typeface="+mj-lt"/>
              <a:cs typeface="Arial" charset="0"/>
            </a:endParaRPr>
          </a:p>
        </p:txBody>
      </p:sp>
      <p:sp>
        <p:nvSpPr>
          <p:cNvPr id="70" name="TextBox 35"/>
          <p:cNvSpPr>
            <a:spLocks noChangeArrowheads="1"/>
          </p:cNvSpPr>
          <p:nvPr/>
        </p:nvSpPr>
        <p:spPr bwMode="auto">
          <a:xfrm>
            <a:off x="900113" y="4454509"/>
            <a:ext cx="1223962" cy="792163"/>
          </a:xfrm>
          <a:prstGeom prst="roundRect">
            <a:avLst>
              <a:gd name="adj" fmla="val 8043"/>
            </a:avLst>
          </a:prstGeom>
          <a:solidFill>
            <a:srgbClr val="92D050"/>
          </a:solidFill>
          <a:ln w="6350">
            <a:noFill/>
            <a:round/>
            <a:headEnd/>
            <a:tailEnd/>
          </a:ln>
        </p:spPr>
        <p:txBody>
          <a:bodyPr rIns="36000" anchor="ctr"/>
          <a:lstStyle/>
          <a:p>
            <a:pPr>
              <a:defRPr/>
            </a:pPr>
            <a:r>
              <a:rPr lang="ca-ES" sz="1200" b="1" dirty="0">
                <a:solidFill>
                  <a:schemeClr val="bg1"/>
                </a:solidFill>
                <a:latin typeface="+mj-lt"/>
                <a:cs typeface="Arial" charset="0"/>
              </a:rPr>
              <a:t>Competitivitat </a:t>
            </a:r>
          </a:p>
        </p:txBody>
      </p:sp>
      <p:sp>
        <p:nvSpPr>
          <p:cNvPr id="73" name="Fletxa cap avall 72"/>
          <p:cNvSpPr/>
          <p:nvPr/>
        </p:nvSpPr>
        <p:spPr>
          <a:xfrm rot="5400000" flipH="1" flipV="1">
            <a:off x="2322513" y="2438384"/>
            <a:ext cx="215900" cy="215900"/>
          </a:xfrm>
          <a:prstGeom prst="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a-ES" sz="1600">
              <a:latin typeface="+mj-lt"/>
            </a:endParaRPr>
          </a:p>
        </p:txBody>
      </p:sp>
      <p:sp>
        <p:nvSpPr>
          <p:cNvPr id="74" name="Contenidor de contingut 2"/>
          <p:cNvSpPr txBox="1">
            <a:spLocks/>
          </p:cNvSpPr>
          <p:nvPr/>
        </p:nvSpPr>
        <p:spPr bwMode="auto">
          <a:xfrm>
            <a:off x="2627313" y="2078022"/>
            <a:ext cx="5761037" cy="431800"/>
          </a:xfrm>
          <a:prstGeom prst="rect">
            <a:avLst/>
          </a:prstGeom>
          <a:noFill/>
          <a:ln w="9525">
            <a:noFill/>
            <a:miter lim="800000"/>
            <a:headEnd/>
            <a:tailEnd/>
          </a:ln>
        </p:spPr>
        <p:txBody>
          <a:bodyPr/>
          <a:lstStyle/>
          <a:p>
            <a:pPr marL="85725">
              <a:lnSpc>
                <a:spcPct val="150000"/>
              </a:lnSpc>
              <a:spcBef>
                <a:spcPct val="20000"/>
              </a:spcBef>
              <a:spcAft>
                <a:spcPts val="1000"/>
              </a:spcAft>
              <a:buFont typeface="Arial" pitchFamily="34" charset="0"/>
              <a:buNone/>
              <a:defRPr/>
            </a:pPr>
            <a:r>
              <a:rPr lang="ca-ES" sz="1200" dirty="0">
                <a:solidFill>
                  <a:srgbClr val="000000"/>
                </a:solidFill>
                <a:latin typeface="+mn-lt"/>
                <a:ea typeface="ＭＳ Ｐゴシック" charset="0"/>
                <a:cs typeface="ＭＳ Ｐゴシック" charset="0"/>
              </a:rPr>
              <a:t>Inclou aquelles línies estratègiques que tenen com a </a:t>
            </a:r>
            <a:r>
              <a:rPr lang="ca-ES" sz="1200" dirty="0">
                <a:latin typeface="+mn-lt"/>
                <a:ea typeface="ＭＳ Ｐゴシック" charset="0"/>
                <a:cs typeface="ＭＳ Ｐゴシック" charset="0"/>
              </a:rPr>
              <a:t>objectiu la </a:t>
            </a:r>
            <a:r>
              <a:rPr lang="ca-ES" sz="1200" b="1" dirty="0">
                <a:latin typeface="+mn-lt"/>
                <a:ea typeface="ＭＳ Ｐゴシック" charset="0"/>
                <a:cs typeface="ＭＳ Ｐゴシック" charset="0"/>
              </a:rPr>
              <a:t>millora de l’oferta comercial i</a:t>
            </a:r>
            <a:r>
              <a:rPr lang="ca-ES" sz="1200" dirty="0">
                <a:latin typeface="+mn-lt"/>
                <a:ea typeface="ＭＳ Ｐゴシック" charset="0"/>
                <a:cs typeface="ＭＳ Ｐゴシック" charset="0"/>
              </a:rPr>
              <a:t> l’amabilització i ordenació de </a:t>
            </a:r>
            <a:r>
              <a:rPr lang="ca-ES" sz="1200" b="1" dirty="0">
                <a:latin typeface="+mn-lt"/>
                <a:ea typeface="ＭＳ Ｐゴシック" charset="0"/>
                <a:cs typeface="ＭＳ Ｐゴシック" charset="0"/>
              </a:rPr>
              <a:t>l’espai comercial urbà </a:t>
            </a:r>
            <a:r>
              <a:rPr lang="ca-ES" sz="1200" dirty="0">
                <a:latin typeface="+mn-lt"/>
                <a:ea typeface="ＭＳ Ｐゴシック" charset="0"/>
                <a:cs typeface="ＭＳ Ｐゴシック" charset="0"/>
              </a:rPr>
              <a:t>de </a:t>
            </a:r>
            <a:r>
              <a:rPr lang="ca-ES" sz="1200" dirty="0">
                <a:solidFill>
                  <a:srgbClr val="000000"/>
                </a:solidFill>
                <a:latin typeface="+mn-lt"/>
                <a:ea typeface="ＭＳ Ｐゴシック" charset="0"/>
                <a:cs typeface="ＭＳ Ｐゴシック" charset="0"/>
              </a:rPr>
              <a:t>Sant Feliu de Guíxols per a la millora de l’experiència de passeig i </a:t>
            </a:r>
            <a:r>
              <a:rPr lang="ca-ES" sz="1200" dirty="0" smtClean="0">
                <a:solidFill>
                  <a:srgbClr val="000000"/>
                </a:solidFill>
                <a:latin typeface="+mn-lt"/>
                <a:ea typeface="ＭＳ Ｐゴシック" charset="0"/>
                <a:cs typeface="ＭＳ Ｐゴシック" charset="0"/>
              </a:rPr>
              <a:t>de compra</a:t>
            </a:r>
            <a:r>
              <a:rPr lang="ca-ES" sz="1200" dirty="0">
                <a:solidFill>
                  <a:srgbClr val="000000"/>
                </a:solidFill>
                <a:latin typeface="+mn-lt"/>
                <a:ea typeface="ＭＳ Ｐゴシック" charset="0"/>
                <a:cs typeface="ＭＳ Ｐゴシック" charset="0"/>
              </a:rPr>
              <a:t>.</a:t>
            </a:r>
            <a:endParaRPr lang="ca-ES" altLang="ca-ES" sz="1200" dirty="0">
              <a:latin typeface="+mn-lt"/>
              <a:ea typeface="ＭＳ Ｐゴシック" charset="0"/>
              <a:cs typeface="ＭＳ Ｐゴシック" charset="0"/>
            </a:endParaRPr>
          </a:p>
        </p:txBody>
      </p:sp>
      <p:sp>
        <p:nvSpPr>
          <p:cNvPr id="77" name="Fletxa cap avall 76"/>
          <p:cNvSpPr/>
          <p:nvPr/>
        </p:nvSpPr>
        <p:spPr>
          <a:xfrm rot="5400000" flipH="1" flipV="1">
            <a:off x="2322513" y="3590909"/>
            <a:ext cx="215900" cy="215900"/>
          </a:xfrm>
          <a:prstGeom prst="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a-ES" sz="1600">
              <a:latin typeface="+mj-lt"/>
            </a:endParaRPr>
          </a:p>
        </p:txBody>
      </p:sp>
      <p:sp>
        <p:nvSpPr>
          <p:cNvPr id="78" name="Contenidor de contingut 2"/>
          <p:cNvSpPr txBox="1">
            <a:spLocks/>
          </p:cNvSpPr>
          <p:nvPr/>
        </p:nvSpPr>
        <p:spPr bwMode="auto">
          <a:xfrm>
            <a:off x="2627313" y="3230547"/>
            <a:ext cx="5802312" cy="431800"/>
          </a:xfrm>
          <a:prstGeom prst="rect">
            <a:avLst/>
          </a:prstGeom>
          <a:noFill/>
          <a:ln w="9525">
            <a:noFill/>
            <a:miter lim="800000"/>
            <a:headEnd/>
            <a:tailEnd/>
          </a:ln>
        </p:spPr>
        <p:txBody>
          <a:bodyPr/>
          <a:lstStyle/>
          <a:p>
            <a:pPr marL="85725">
              <a:lnSpc>
                <a:spcPct val="150000"/>
              </a:lnSpc>
              <a:spcBef>
                <a:spcPct val="20000"/>
              </a:spcBef>
              <a:spcAft>
                <a:spcPts val="1000"/>
              </a:spcAft>
              <a:buFont typeface="Arial" pitchFamily="34" charset="0"/>
              <a:buNone/>
              <a:defRPr/>
            </a:pPr>
            <a:r>
              <a:rPr lang="ca-ES" sz="1200" dirty="0">
                <a:solidFill>
                  <a:srgbClr val="000000"/>
                </a:solidFill>
                <a:latin typeface="+mn-lt"/>
                <a:ea typeface="ＭＳ Ｐゴシック" charset="0"/>
                <a:cs typeface="ＭＳ Ｐゴシック" charset="0"/>
              </a:rPr>
              <a:t>El segon àmbit fa referència a aquelles línies vinculades a la promoció i enfortiment d’un </a:t>
            </a:r>
            <a:r>
              <a:rPr lang="ca-ES" sz="1200" b="1" dirty="0">
                <a:solidFill>
                  <a:srgbClr val="000000"/>
                </a:solidFill>
                <a:latin typeface="+mn-lt"/>
                <a:ea typeface="ＭＳ Ｐゴシック" charset="0"/>
                <a:cs typeface="ＭＳ Ｐゴシック" charset="0"/>
              </a:rPr>
              <a:t>model associatiu comercial</a:t>
            </a:r>
            <a:r>
              <a:rPr lang="ca-ES" sz="1200" dirty="0">
                <a:solidFill>
                  <a:srgbClr val="000000"/>
                </a:solidFill>
                <a:latin typeface="+mn-lt"/>
                <a:ea typeface="ＭＳ Ｐゴシック" charset="0"/>
                <a:cs typeface="ＭＳ Ｐゴシック" charset="0"/>
              </a:rPr>
              <a:t> que treballi de forma </a:t>
            </a:r>
            <a:r>
              <a:rPr lang="ca-ES" sz="1200" b="1" dirty="0">
                <a:solidFill>
                  <a:srgbClr val="000000"/>
                </a:solidFill>
                <a:latin typeface="+mn-lt"/>
                <a:ea typeface="ＭＳ Ｐゴシック" charset="0"/>
                <a:cs typeface="ＭＳ Ｐゴシック" charset="0"/>
              </a:rPr>
              <a:t>cooperativa i consensuada </a:t>
            </a:r>
            <a:r>
              <a:rPr lang="ca-ES" sz="1200" dirty="0">
                <a:solidFill>
                  <a:srgbClr val="000000"/>
                </a:solidFill>
                <a:latin typeface="+mn-lt"/>
                <a:ea typeface="ＭＳ Ｐゴシック" charset="0"/>
                <a:cs typeface="ＭＳ Ｐゴシック" charset="0"/>
              </a:rPr>
              <a:t>amb els diversos agents de desenvolupament del municipi. </a:t>
            </a:r>
            <a:endParaRPr lang="ca-ES" altLang="ca-ES" sz="1200" dirty="0">
              <a:latin typeface="+mn-lt"/>
              <a:ea typeface="ＭＳ Ｐゴシック" charset="0"/>
              <a:cs typeface="ＭＳ Ｐゴシック" charset="0"/>
            </a:endParaRPr>
          </a:p>
        </p:txBody>
      </p:sp>
      <p:sp>
        <p:nvSpPr>
          <p:cNvPr id="79" name="Fletxa cap avall 78"/>
          <p:cNvSpPr/>
          <p:nvPr/>
        </p:nvSpPr>
        <p:spPr>
          <a:xfrm rot="5400000" flipH="1" flipV="1">
            <a:off x="2322513" y="4741847"/>
            <a:ext cx="215900" cy="215900"/>
          </a:xfrm>
          <a:prstGeom prst="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a-ES" sz="1600">
              <a:latin typeface="+mj-lt"/>
            </a:endParaRPr>
          </a:p>
        </p:txBody>
      </p:sp>
      <p:sp>
        <p:nvSpPr>
          <p:cNvPr id="80" name="Contenidor de contingut 2"/>
          <p:cNvSpPr txBox="1">
            <a:spLocks/>
          </p:cNvSpPr>
          <p:nvPr/>
        </p:nvSpPr>
        <p:spPr bwMode="auto">
          <a:xfrm>
            <a:off x="2627313" y="4381484"/>
            <a:ext cx="5761037" cy="433388"/>
          </a:xfrm>
          <a:prstGeom prst="rect">
            <a:avLst/>
          </a:prstGeom>
          <a:noFill/>
          <a:ln w="9525">
            <a:noFill/>
            <a:miter lim="800000"/>
            <a:headEnd/>
            <a:tailEnd/>
          </a:ln>
        </p:spPr>
        <p:txBody>
          <a:bodyPr/>
          <a:lstStyle/>
          <a:p>
            <a:pPr marL="85725">
              <a:lnSpc>
                <a:spcPct val="150000"/>
              </a:lnSpc>
              <a:spcBef>
                <a:spcPct val="20000"/>
              </a:spcBef>
              <a:spcAft>
                <a:spcPts val="1000"/>
              </a:spcAft>
              <a:buFont typeface="Arial" pitchFamily="34" charset="0"/>
              <a:buNone/>
              <a:defRPr/>
            </a:pPr>
            <a:r>
              <a:rPr lang="ca-ES" sz="1200" dirty="0">
                <a:solidFill>
                  <a:srgbClr val="000000"/>
                </a:solidFill>
                <a:latin typeface="+mn-lt"/>
                <a:ea typeface="ＭＳ Ｐゴシック" charset="0"/>
                <a:cs typeface="ＭＳ Ｐゴシック" charset="0"/>
              </a:rPr>
              <a:t>Les línies estratègies d’aquest àmbit tenen com a objecte de treball </a:t>
            </a:r>
            <a:r>
              <a:rPr lang="ca-ES" sz="1200" b="1" dirty="0">
                <a:solidFill>
                  <a:srgbClr val="000000"/>
                </a:solidFill>
                <a:latin typeface="+mn-lt"/>
                <a:ea typeface="ＭＳ Ｐゴシック" charset="0"/>
                <a:cs typeface="ＭＳ Ｐゴシック" charset="0"/>
              </a:rPr>
              <a:t>la</a:t>
            </a:r>
            <a:r>
              <a:rPr lang="ca-ES" sz="1200" dirty="0">
                <a:solidFill>
                  <a:srgbClr val="000000"/>
                </a:solidFill>
                <a:latin typeface="+mn-lt"/>
                <a:ea typeface="ＭＳ Ｐゴシック" charset="0"/>
                <a:cs typeface="ＭＳ Ｐゴシック" charset="0"/>
              </a:rPr>
              <a:t> </a:t>
            </a:r>
            <a:r>
              <a:rPr lang="ca-ES" sz="1200" b="1" dirty="0">
                <a:solidFill>
                  <a:srgbClr val="000000"/>
                </a:solidFill>
                <a:latin typeface="+mn-lt"/>
                <a:ea typeface="ＭＳ Ｐゴシック" charset="0"/>
                <a:cs typeface="ＭＳ Ｐゴシック" charset="0"/>
              </a:rPr>
              <a:t>identificació, la promoció i el dinamisme del comerç </a:t>
            </a:r>
            <a:r>
              <a:rPr lang="ca-ES" sz="1200" dirty="0">
                <a:solidFill>
                  <a:srgbClr val="000000"/>
                </a:solidFill>
                <a:latin typeface="+mn-lt"/>
                <a:ea typeface="ＭＳ Ｐゴシック" charset="0"/>
                <a:cs typeface="ＭＳ Ｐゴシック" charset="0"/>
              </a:rPr>
              <a:t>de Sant Feliu de Guíxols, així com </a:t>
            </a:r>
            <a:r>
              <a:rPr lang="ca-ES" sz="1200" b="1" dirty="0" err="1">
                <a:solidFill>
                  <a:srgbClr val="000000"/>
                </a:solidFill>
                <a:latin typeface="+mn-lt"/>
                <a:ea typeface="ＭＳ Ｐゴシック" charset="0"/>
                <a:cs typeface="ＭＳ Ｐゴシック" charset="0"/>
              </a:rPr>
              <a:t>l’impuls</a:t>
            </a:r>
            <a:r>
              <a:rPr lang="ca-ES" sz="1200" b="1" dirty="0">
                <a:solidFill>
                  <a:srgbClr val="000000"/>
                </a:solidFill>
                <a:latin typeface="+mn-lt"/>
                <a:ea typeface="ＭＳ Ｐゴシック" charset="0"/>
                <a:cs typeface="ＭＳ Ｐゴシック" charset="0"/>
              </a:rPr>
              <a:t> i la competitivitat del teixit comercial</a:t>
            </a:r>
            <a:r>
              <a:rPr lang="ca-ES" sz="1200" dirty="0">
                <a:solidFill>
                  <a:srgbClr val="000000"/>
                </a:solidFill>
                <a:latin typeface="+mn-lt"/>
                <a:ea typeface="ＭＳ Ｐゴシック" charset="0"/>
                <a:cs typeface="ＭＳ Ｐゴシック" charset="0"/>
              </a:rPr>
              <a:t>.  </a:t>
            </a:r>
            <a:endParaRPr lang="ca-ES" altLang="ca-ES" sz="1200" dirty="0">
              <a:latin typeface="+mn-lt"/>
              <a:ea typeface="ＭＳ Ｐゴシック" charset="0"/>
              <a:cs typeface="ＭＳ Ｐゴシック" charset="0"/>
            </a:endParaRPr>
          </a:p>
        </p:txBody>
      </p:sp>
      <p:sp>
        <p:nvSpPr>
          <p:cNvPr id="21" name="20 Marcador de número de diapositiva"/>
          <p:cNvSpPr>
            <a:spLocks noGrp="1"/>
          </p:cNvSpPr>
          <p:nvPr>
            <p:ph type="sldNum" sz="quarter" idx="10"/>
          </p:nvPr>
        </p:nvSpPr>
        <p:spPr/>
        <p:txBody>
          <a:bodyPr/>
          <a:lstStyle/>
          <a:p>
            <a:pPr>
              <a:defRPr/>
            </a:pPr>
            <a:fld id="{8058331A-6B9C-4321-ABD4-0B1C14C43AA2}" type="slidenum">
              <a:rPr lang="es-ES" smtClean="0"/>
              <a:pPr>
                <a:defRPr/>
              </a:pPr>
              <a:t>29</a:t>
            </a:fld>
            <a:endParaRPr lang="es-E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idor de número de diapositiva 3"/>
          <p:cNvSpPr>
            <a:spLocks noGrp="1"/>
          </p:cNvSpPr>
          <p:nvPr>
            <p:ph type="sldNum" sz="quarter" idx="10"/>
          </p:nvPr>
        </p:nvSpPr>
        <p:spPr bwMode="auto">
          <a:noFill/>
          <a:ln>
            <a:miter lim="800000"/>
            <a:headEnd/>
            <a:tailEnd/>
          </a:ln>
        </p:spPr>
        <p:txBody>
          <a:bodyPr/>
          <a:lstStyle/>
          <a:p>
            <a:fld id="{5489FAFA-9369-4936-99F4-050182EF048E}" type="slidenum">
              <a:rPr lang="es-ES" smtClean="0">
                <a:latin typeface="Arial" charset="0"/>
                <a:cs typeface="Arial" charset="0"/>
              </a:rPr>
              <a:pPr/>
              <a:t>3</a:t>
            </a:fld>
            <a:endParaRPr lang="es-ES" smtClean="0">
              <a:latin typeface="Arial" charset="0"/>
              <a:cs typeface="Arial" charset="0"/>
            </a:endParaRPr>
          </a:p>
        </p:txBody>
      </p:sp>
      <p:sp>
        <p:nvSpPr>
          <p:cNvPr id="6" name="QuadreDeText 1719"/>
          <p:cNvSpPr txBox="1"/>
          <p:nvPr/>
        </p:nvSpPr>
        <p:spPr>
          <a:xfrm>
            <a:off x="446088" y="1268413"/>
            <a:ext cx="8351837" cy="4803775"/>
          </a:xfrm>
          <a:prstGeom prst="rect">
            <a:avLst/>
          </a:prstGeom>
          <a:solidFill>
            <a:srgbClr val="FFFFFF">
              <a:alpha val="60000"/>
            </a:srgbClr>
          </a:solidFill>
          <a:ln>
            <a:solidFill>
              <a:schemeClr val="tx1">
                <a:lumMod val="50000"/>
                <a:lumOff val="50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anose="020B0604020202020204" pitchFamily="34" charset="0"/>
            </a:endParaRPr>
          </a:p>
        </p:txBody>
      </p:sp>
      <p:sp>
        <p:nvSpPr>
          <p:cNvPr id="10" name="QuadreDeText 47"/>
          <p:cNvSpPr txBox="1">
            <a:spLocks noChangeArrowheads="1"/>
          </p:cNvSpPr>
          <p:nvPr/>
        </p:nvSpPr>
        <p:spPr bwMode="auto">
          <a:xfrm>
            <a:off x="5795963" y="260350"/>
            <a:ext cx="28797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1. Introducció</a:t>
            </a:r>
            <a:endParaRPr lang="es-ES" sz="1200" b="1" dirty="0">
              <a:solidFill>
                <a:schemeClr val="tx1">
                  <a:lumMod val="75000"/>
                  <a:lumOff val="25000"/>
                </a:schemeClr>
              </a:solidFill>
            </a:endParaRPr>
          </a:p>
        </p:txBody>
      </p:sp>
      <p:sp>
        <p:nvSpPr>
          <p:cNvPr id="11" name="Rectangle 10"/>
          <p:cNvSpPr/>
          <p:nvPr/>
        </p:nvSpPr>
        <p:spPr>
          <a:xfrm flipV="1">
            <a:off x="7273186" y="574675"/>
            <a:ext cx="1332000"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15366" name="Rectangle arrodonit 14"/>
          <p:cNvSpPr>
            <a:spLocks noChangeArrowheads="1"/>
          </p:cNvSpPr>
          <p:nvPr/>
        </p:nvSpPr>
        <p:spPr bwMode="auto">
          <a:xfrm>
            <a:off x="611188" y="1500188"/>
            <a:ext cx="8031162" cy="3135312"/>
          </a:xfrm>
          <a:prstGeom prst="roundRect">
            <a:avLst>
              <a:gd name="adj" fmla="val 0"/>
            </a:avLst>
          </a:prstGeom>
          <a:noFill/>
          <a:ln w="19050">
            <a:noFill/>
            <a:round/>
            <a:headEnd/>
            <a:tailEnd/>
          </a:ln>
        </p:spPr>
        <p:txBody>
          <a:bodyPr anchor="ctr"/>
          <a:lstStyle/>
          <a:p>
            <a:pPr algn="just">
              <a:lnSpc>
                <a:spcPct val="150000"/>
              </a:lnSpc>
              <a:spcAft>
                <a:spcPts val="600"/>
              </a:spcAft>
            </a:pPr>
            <a:r>
              <a:rPr lang="ca-ES" sz="1100"/>
              <a:t>Sant Feliu de Guíxols compta amb tot un seguit de recursos, així com de motors econòmics i turístics, que contribueixen al seu atractiu com a municipi.</a:t>
            </a:r>
          </a:p>
          <a:p>
            <a:pPr algn="just">
              <a:lnSpc>
                <a:spcPct val="150000"/>
              </a:lnSpc>
              <a:spcAft>
                <a:spcPts val="600"/>
              </a:spcAft>
            </a:pPr>
            <a:r>
              <a:rPr lang="ca-ES" sz="1100"/>
              <a:t>Un d’aquests motors és el seu teixit comercial i de serveis, que sens dubte compleix una funció de desenvolupament, no només comercial, sinó que, al mateix temps, també contribueix a la riquesa turística, a la vertebració i cohesió del municipi, i, en síntesi, a la vida i el dinamisme social del municipi.</a:t>
            </a:r>
          </a:p>
          <a:p>
            <a:pPr algn="just">
              <a:lnSpc>
                <a:spcPct val="150000"/>
              </a:lnSpc>
              <a:spcAft>
                <a:spcPts val="600"/>
              </a:spcAft>
            </a:pPr>
            <a:r>
              <a:rPr lang="ca-ES" sz="1100"/>
              <a:t>Tot i l’impuls i la promoció que l’ajuntament i el propi teixit associatiu fan d’aquest comerç, la realitat és que en el context econòmic actual, els municipis han de fer front a un gran diversitat de pressions comercials, econòmiques, socials i normatives, la qual cosa fa necessària una certa planificació estratègica al voltant del seu comerç urbà.</a:t>
            </a:r>
          </a:p>
          <a:p>
            <a:pPr algn="just">
              <a:lnSpc>
                <a:spcPct val="150000"/>
              </a:lnSpc>
              <a:spcAft>
                <a:spcPts val="600"/>
              </a:spcAft>
            </a:pPr>
            <a:r>
              <a:rPr lang="ca-ES" sz="1100"/>
              <a:t>En aquest context, el present projecte pretén contribuir a la definició </a:t>
            </a:r>
            <a:r>
              <a:rPr lang="ca-ES" sz="1100" b="1"/>
              <a:t>d’un pla per a l’enfortiment i l’impuls del comerç local de Sant Feliu de Guíxols</a:t>
            </a:r>
            <a:r>
              <a:rPr lang="ca-ES" sz="1100"/>
              <a:t>, que defineixi les mesures estratègiques, així com els programes i les accions específiques a implementar al llarg dels propers anys.</a:t>
            </a:r>
          </a:p>
        </p:txBody>
      </p:sp>
      <p:sp>
        <p:nvSpPr>
          <p:cNvPr id="8" name="Rectangle arrodonit 15"/>
          <p:cNvSpPr/>
          <p:nvPr/>
        </p:nvSpPr>
        <p:spPr>
          <a:xfrm>
            <a:off x="2987675" y="1125538"/>
            <a:ext cx="3152775" cy="287337"/>
          </a:xfrm>
          <a:prstGeom prst="roundRect">
            <a:avLst>
              <a:gd name="adj" fmla="val 7135"/>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a-ES" sz="1400" b="1" dirty="0">
                <a:solidFill>
                  <a:schemeClr val="bg1"/>
                </a:solidFill>
                <a:ea typeface="ＭＳ Ｐゴシック" pitchFamily="34" charset="-128"/>
                <a:cs typeface="Arial" pitchFamily="34" charset="0"/>
              </a:rPr>
              <a:t>Introducció</a:t>
            </a:r>
          </a:p>
        </p:txBody>
      </p:sp>
      <p:sp>
        <p:nvSpPr>
          <p:cNvPr id="15368" name="AutoShape 2" descr="20170425_133537.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15369" name="AutoShape 7" descr="20170405_124359.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15370" name="AutoShape 10" descr="20170405_124054.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15371" name="AutoShape 13" descr="20170425_135014.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15372" name="AutoShape 16" descr="20170425_134953.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15373" name="AutoShape 16" descr="20170601_104927.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pic>
        <p:nvPicPr>
          <p:cNvPr id="15379" name="Picture 19"/>
          <p:cNvPicPr>
            <a:picLocks noChangeAspect="1" noChangeArrowheads="1"/>
          </p:cNvPicPr>
          <p:nvPr/>
        </p:nvPicPr>
        <p:blipFill>
          <a:blip r:embed="rId2" cstate="print"/>
          <a:srcRect/>
          <a:stretch>
            <a:fillRect/>
          </a:stretch>
        </p:blipFill>
        <p:spPr bwMode="auto">
          <a:xfrm>
            <a:off x="3947331" y="4582641"/>
            <a:ext cx="1777191" cy="1332847"/>
          </a:xfrm>
          <a:prstGeom prst="roundRect">
            <a:avLst>
              <a:gd name="adj" fmla="val 6330"/>
            </a:avLst>
          </a:prstGeom>
          <a:noFill/>
          <a:ln w="9525">
            <a:noFill/>
            <a:miter lim="800000"/>
            <a:headEnd/>
            <a:tailEnd/>
          </a:ln>
          <a:effectLst/>
        </p:spPr>
      </p:pic>
      <p:pic>
        <p:nvPicPr>
          <p:cNvPr id="15380" name="Picture 20"/>
          <p:cNvPicPr>
            <a:picLocks noChangeAspect="1" noChangeArrowheads="1"/>
          </p:cNvPicPr>
          <p:nvPr/>
        </p:nvPicPr>
        <p:blipFill>
          <a:blip r:embed="rId3" cstate="print"/>
          <a:srcRect/>
          <a:stretch>
            <a:fillRect/>
          </a:stretch>
        </p:blipFill>
        <p:spPr bwMode="auto">
          <a:xfrm>
            <a:off x="6090471" y="4572008"/>
            <a:ext cx="1778400" cy="1333753"/>
          </a:xfrm>
          <a:prstGeom prst="roundRect">
            <a:avLst>
              <a:gd name="adj" fmla="val 4709"/>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TextBox 35"/>
          <p:cNvSpPr txBox="1"/>
          <p:nvPr/>
        </p:nvSpPr>
        <p:spPr>
          <a:xfrm>
            <a:off x="500063" y="1285875"/>
            <a:ext cx="8215312" cy="4806950"/>
          </a:xfrm>
          <a:prstGeom prst="rect">
            <a:avLst/>
          </a:prstGeom>
          <a:solidFill>
            <a:srgbClr val="FFFFFF">
              <a:alpha val="60000"/>
            </a:srgbClr>
          </a:solidFill>
          <a:ln w="6350">
            <a:solidFill>
              <a:schemeClr val="tx1">
                <a:lumMod val="75000"/>
                <a:lumOff val="25000"/>
              </a:schemeClr>
            </a:solidFill>
          </a:ln>
        </p:spPr>
        <p:txBody>
          <a:bodyPr/>
          <a:lstStyle/>
          <a:p>
            <a:pPr algn="ctr" fontAlgn="auto">
              <a:spcBef>
                <a:spcPts val="0"/>
              </a:spcBef>
              <a:spcAft>
                <a:spcPts val="0"/>
              </a:spcAft>
              <a:defRPr/>
            </a:pPr>
            <a:endParaRPr lang="ca-ES" sz="1200" b="1" dirty="0">
              <a:latin typeface="+mj-lt"/>
              <a:cs typeface="Arial" panose="020B0604020202020204" pitchFamily="34" charset="0"/>
            </a:endParaRPr>
          </a:p>
        </p:txBody>
      </p:sp>
      <p:sp>
        <p:nvSpPr>
          <p:cNvPr id="60" name="TextBox 35"/>
          <p:cNvSpPr>
            <a:spLocks noChangeArrowheads="1"/>
          </p:cNvSpPr>
          <p:nvPr/>
        </p:nvSpPr>
        <p:spPr bwMode="auto">
          <a:xfrm>
            <a:off x="6391275" y="2378075"/>
            <a:ext cx="2160588" cy="1908175"/>
          </a:xfrm>
          <a:prstGeom prst="roundRect">
            <a:avLst>
              <a:gd name="adj" fmla="val 2846"/>
            </a:avLst>
          </a:prstGeom>
          <a:solidFill>
            <a:schemeClr val="bg1"/>
          </a:solidFill>
          <a:ln w="9525">
            <a:solidFill>
              <a:schemeClr val="tx1">
                <a:lumMod val="85000"/>
                <a:lumOff val="15000"/>
              </a:schemeClr>
            </a:solidFill>
            <a:round/>
            <a:headEnd/>
            <a:tailEnd/>
          </a:ln>
        </p:spPr>
        <p:txBody>
          <a:bodyPr rIns="36000" anchor="ctr"/>
          <a:lstStyle/>
          <a:p>
            <a:pPr>
              <a:defRPr/>
            </a:pPr>
            <a:endParaRPr lang="ca-ES" sz="1200" b="1" dirty="0">
              <a:solidFill>
                <a:schemeClr val="bg1"/>
              </a:solidFill>
              <a:latin typeface="+mj-lt"/>
              <a:cs typeface="Arial" charset="0"/>
            </a:endParaRPr>
          </a:p>
        </p:txBody>
      </p:sp>
      <p:sp>
        <p:nvSpPr>
          <p:cNvPr id="59" name="TextBox 35"/>
          <p:cNvSpPr>
            <a:spLocks noChangeArrowheads="1"/>
          </p:cNvSpPr>
          <p:nvPr/>
        </p:nvSpPr>
        <p:spPr bwMode="auto">
          <a:xfrm>
            <a:off x="966788" y="2365375"/>
            <a:ext cx="2160587" cy="1920875"/>
          </a:xfrm>
          <a:prstGeom prst="roundRect">
            <a:avLst>
              <a:gd name="adj" fmla="val 3673"/>
            </a:avLst>
          </a:prstGeom>
          <a:solidFill>
            <a:schemeClr val="bg1"/>
          </a:solidFill>
          <a:ln w="9525">
            <a:solidFill>
              <a:schemeClr val="tx1">
                <a:lumMod val="85000"/>
                <a:lumOff val="15000"/>
              </a:schemeClr>
            </a:solidFill>
            <a:round/>
            <a:headEnd/>
            <a:tailEnd/>
          </a:ln>
        </p:spPr>
        <p:txBody>
          <a:bodyPr rIns="36000" anchor="ctr"/>
          <a:lstStyle/>
          <a:p>
            <a:pPr>
              <a:defRPr/>
            </a:pPr>
            <a:endParaRPr lang="ca-ES" sz="1200" b="1" dirty="0">
              <a:solidFill>
                <a:schemeClr val="bg1"/>
              </a:solidFill>
              <a:latin typeface="+mj-lt"/>
              <a:cs typeface="Arial" charset="0"/>
            </a:endParaRPr>
          </a:p>
        </p:txBody>
      </p:sp>
      <p:sp>
        <p:nvSpPr>
          <p:cNvPr id="57" name="TextBox 35"/>
          <p:cNvSpPr>
            <a:spLocks noChangeArrowheads="1"/>
          </p:cNvSpPr>
          <p:nvPr/>
        </p:nvSpPr>
        <p:spPr bwMode="auto">
          <a:xfrm>
            <a:off x="1265238" y="4616450"/>
            <a:ext cx="1584325" cy="1231900"/>
          </a:xfrm>
          <a:prstGeom prst="roundRect">
            <a:avLst>
              <a:gd name="adj" fmla="val 6153"/>
            </a:avLst>
          </a:prstGeom>
          <a:solidFill>
            <a:srgbClr val="FFC000">
              <a:alpha val="50196"/>
            </a:srgbClr>
          </a:solidFill>
          <a:ln w="19050">
            <a:noFill/>
            <a:round/>
            <a:headEnd/>
            <a:tailEnd/>
          </a:ln>
        </p:spPr>
        <p:txBody>
          <a:bodyPr rIns="36000" anchor="ctr"/>
          <a:lstStyle/>
          <a:p>
            <a:pPr>
              <a:defRPr/>
            </a:pPr>
            <a:endParaRPr lang="ca-ES" sz="1200" b="1" dirty="0">
              <a:solidFill>
                <a:schemeClr val="bg1"/>
              </a:solidFill>
              <a:latin typeface="+mj-lt"/>
              <a:cs typeface="Arial" charset="0"/>
            </a:endParaRPr>
          </a:p>
        </p:txBody>
      </p:sp>
      <p:sp>
        <p:nvSpPr>
          <p:cNvPr id="125954" name="TextBox 35"/>
          <p:cNvSpPr>
            <a:spLocks noChangeArrowheads="1"/>
          </p:cNvSpPr>
          <p:nvPr/>
        </p:nvSpPr>
        <p:spPr bwMode="auto">
          <a:xfrm>
            <a:off x="3659188" y="2365375"/>
            <a:ext cx="2159000" cy="1920875"/>
          </a:xfrm>
          <a:prstGeom prst="roundRect">
            <a:avLst>
              <a:gd name="adj" fmla="val 1731"/>
            </a:avLst>
          </a:prstGeom>
          <a:solidFill>
            <a:schemeClr val="bg1">
              <a:alpha val="59999"/>
            </a:schemeClr>
          </a:solidFill>
          <a:ln w="9525">
            <a:solidFill>
              <a:schemeClr val="tx1">
                <a:lumMod val="85000"/>
                <a:lumOff val="15000"/>
              </a:schemeClr>
            </a:solidFill>
            <a:round/>
            <a:headEnd/>
            <a:tailEnd/>
          </a:ln>
        </p:spPr>
        <p:txBody>
          <a:bodyPr rIns="36000" anchor="ctr"/>
          <a:lstStyle/>
          <a:p>
            <a:pPr algn="ctr">
              <a:defRPr/>
            </a:pPr>
            <a:endParaRPr lang="ca-ES" sz="1200" b="1">
              <a:latin typeface="+mj-lt"/>
              <a:cs typeface="Arial" charset="0"/>
            </a:endParaRPr>
          </a:p>
        </p:txBody>
      </p:sp>
      <p:sp>
        <p:nvSpPr>
          <p:cNvPr id="14" name="Rectangle arrodonit 13"/>
          <p:cNvSpPr/>
          <p:nvPr/>
        </p:nvSpPr>
        <p:spPr>
          <a:xfrm>
            <a:off x="4130675" y="3401111"/>
            <a:ext cx="1584325" cy="576263"/>
          </a:xfrm>
          <a:prstGeom prst="roundRect">
            <a:avLst>
              <a:gd name="adj" fmla="val 4717"/>
            </a:avLst>
          </a:prstGeom>
          <a:solidFill>
            <a:srgbClr val="E74F56"/>
          </a:solidFill>
          <a:ln>
            <a:noFill/>
          </a:ln>
        </p:spPr>
        <p:txBody>
          <a:bodyPr lIns="36000" anchor="ctr"/>
          <a:lstStyle/>
          <a:p>
            <a:pPr fontAlgn="auto">
              <a:spcBef>
                <a:spcPts val="0"/>
              </a:spcBef>
              <a:spcAft>
                <a:spcPts val="0"/>
              </a:spcAft>
              <a:defRPr/>
            </a:pPr>
            <a:r>
              <a:rPr lang="ca-ES" sz="1100" b="1" dirty="0">
                <a:latin typeface="+mj-lt"/>
              </a:rPr>
              <a:t>Sinergies </a:t>
            </a:r>
            <a:r>
              <a:rPr lang="ca-ES" sz="1100" b="1" dirty="0" smtClean="0">
                <a:latin typeface="+mj-lt"/>
              </a:rPr>
              <a:t>amb turisme i cultura</a:t>
            </a:r>
            <a:endParaRPr lang="ca-ES" sz="1100" b="1" dirty="0">
              <a:latin typeface="+mj-lt"/>
            </a:endParaRPr>
          </a:p>
        </p:txBody>
      </p:sp>
      <p:sp>
        <p:nvSpPr>
          <p:cNvPr id="125968" name="TextBox 35"/>
          <p:cNvSpPr>
            <a:spLocks noChangeArrowheads="1"/>
          </p:cNvSpPr>
          <p:nvPr/>
        </p:nvSpPr>
        <p:spPr bwMode="auto">
          <a:xfrm>
            <a:off x="1438275" y="2450640"/>
            <a:ext cx="1584325" cy="431800"/>
          </a:xfrm>
          <a:prstGeom prst="roundRect">
            <a:avLst>
              <a:gd name="adj" fmla="val 6176"/>
            </a:avLst>
          </a:prstGeom>
          <a:solidFill>
            <a:srgbClr val="FFC000"/>
          </a:solidFill>
          <a:ln w="19050">
            <a:noFill/>
            <a:prstDash val="sysDash"/>
            <a:round/>
            <a:headEnd/>
            <a:tailEnd/>
          </a:ln>
        </p:spPr>
        <p:txBody>
          <a:bodyPr lIns="90000" rIns="36000" anchor="ctr"/>
          <a:lstStyle/>
          <a:p>
            <a:pPr>
              <a:defRPr/>
            </a:pPr>
            <a:r>
              <a:rPr lang="ca-ES" sz="1100" b="1" dirty="0" smtClean="0">
                <a:latin typeface="+mj-lt"/>
                <a:cs typeface="Arial" charset="0"/>
              </a:rPr>
              <a:t>Ordenació de </a:t>
            </a:r>
            <a:r>
              <a:rPr lang="ca-ES" sz="1100" b="1" dirty="0">
                <a:latin typeface="+mj-lt"/>
                <a:cs typeface="Arial" charset="0"/>
              </a:rPr>
              <a:t>l’oferta comercial</a:t>
            </a:r>
            <a:endParaRPr lang="ca-ES" sz="900" b="1" dirty="0">
              <a:latin typeface="+mj-lt"/>
              <a:cs typeface="Arial" charset="0"/>
            </a:endParaRPr>
          </a:p>
        </p:txBody>
      </p:sp>
      <p:sp>
        <p:nvSpPr>
          <p:cNvPr id="125973" name="TextBox 35"/>
          <p:cNvSpPr>
            <a:spLocks noChangeArrowheads="1"/>
          </p:cNvSpPr>
          <p:nvPr/>
        </p:nvSpPr>
        <p:spPr bwMode="auto">
          <a:xfrm>
            <a:off x="6864350" y="3313113"/>
            <a:ext cx="1582738" cy="576262"/>
          </a:xfrm>
          <a:prstGeom prst="roundRect">
            <a:avLst>
              <a:gd name="adj" fmla="val 11074"/>
            </a:avLst>
          </a:prstGeom>
          <a:solidFill>
            <a:srgbClr val="89CC40"/>
          </a:solidFill>
          <a:ln w="19050">
            <a:noFill/>
            <a:prstDash val="sysDash"/>
            <a:round/>
            <a:headEnd/>
            <a:tailEnd/>
          </a:ln>
        </p:spPr>
        <p:txBody>
          <a:bodyPr anchor="ctr"/>
          <a:lstStyle/>
          <a:p>
            <a:pPr>
              <a:defRPr/>
            </a:pPr>
            <a:r>
              <a:rPr lang="ca-ES" sz="1100" b="1" dirty="0" smtClean="0">
                <a:latin typeface="+mj-lt"/>
                <a:cs typeface="Arial" charset="0"/>
              </a:rPr>
              <a:t>Competitivitat i transformació digital</a:t>
            </a:r>
            <a:endParaRPr lang="ca-ES" sz="1100" b="1" dirty="0">
              <a:latin typeface="+mj-lt"/>
              <a:cs typeface="Arial" charset="0"/>
            </a:endParaRPr>
          </a:p>
        </p:txBody>
      </p:sp>
      <p:sp>
        <p:nvSpPr>
          <p:cNvPr id="52" name="Rectangle arrodonit 51"/>
          <p:cNvSpPr/>
          <p:nvPr/>
        </p:nvSpPr>
        <p:spPr>
          <a:xfrm>
            <a:off x="4130675" y="2686726"/>
            <a:ext cx="1584325" cy="576262"/>
          </a:xfrm>
          <a:prstGeom prst="roundRect">
            <a:avLst>
              <a:gd name="adj" fmla="val 5753"/>
            </a:avLst>
          </a:prstGeom>
          <a:solidFill>
            <a:srgbClr val="E74F56"/>
          </a:solidFill>
          <a:ln>
            <a:noFill/>
          </a:ln>
        </p:spPr>
        <p:txBody>
          <a:bodyPr lIns="36000" anchor="ctr"/>
          <a:lstStyle/>
          <a:p>
            <a:pPr fontAlgn="auto">
              <a:spcBef>
                <a:spcPts val="0"/>
              </a:spcBef>
              <a:spcAft>
                <a:spcPts val="0"/>
              </a:spcAft>
              <a:defRPr/>
            </a:pPr>
            <a:r>
              <a:rPr lang="ca-ES" sz="1100" b="1" dirty="0" smtClean="0">
                <a:latin typeface="+mj-lt"/>
                <a:cs typeface="Arial" panose="020B0604020202020204" pitchFamily="34" charset="0"/>
              </a:rPr>
              <a:t>Cooperació i associacionisme comercial</a:t>
            </a:r>
            <a:endParaRPr lang="ca-ES" sz="1100" b="1" dirty="0">
              <a:latin typeface="+mj-lt"/>
            </a:endParaRPr>
          </a:p>
        </p:txBody>
      </p:sp>
      <p:sp>
        <p:nvSpPr>
          <p:cNvPr id="4" name="TextBox 35"/>
          <p:cNvSpPr txBox="1"/>
          <p:nvPr/>
        </p:nvSpPr>
        <p:spPr>
          <a:xfrm>
            <a:off x="2268538" y="1071563"/>
            <a:ext cx="4824412" cy="360362"/>
          </a:xfrm>
          <a:prstGeom prst="rect">
            <a:avLst/>
          </a:prstGeom>
          <a:solidFill>
            <a:schemeClr val="bg1">
              <a:lumMod val="75000"/>
            </a:schemeClr>
          </a:solidFill>
          <a:ln w="28575">
            <a:solidFill>
              <a:schemeClr val="bg1">
                <a:lumMod val="75000"/>
              </a:schemeClr>
            </a:solidFill>
          </a:ln>
        </p:spPr>
        <p:txBody>
          <a:bodyPr anchor="ctr"/>
          <a:lstStyle/>
          <a:p>
            <a:pPr algn="ctr" fontAlgn="auto">
              <a:spcBef>
                <a:spcPts val="0"/>
              </a:spcBef>
              <a:spcAft>
                <a:spcPts val="0"/>
              </a:spcAft>
              <a:defRPr/>
            </a:pPr>
            <a:r>
              <a:rPr lang="ca-ES" sz="1400" b="1" dirty="0">
                <a:latin typeface="+mj-lt"/>
                <a:cs typeface="Arial" panose="020B0604020202020204" pitchFamily="34" charset="0"/>
              </a:rPr>
              <a:t>Àmbits de treball i línies estratègiques</a:t>
            </a:r>
          </a:p>
        </p:txBody>
      </p:sp>
      <p:sp>
        <p:nvSpPr>
          <p:cNvPr id="62" name="TextBox 35"/>
          <p:cNvSpPr>
            <a:spLocks noChangeArrowheads="1"/>
          </p:cNvSpPr>
          <p:nvPr/>
        </p:nvSpPr>
        <p:spPr bwMode="auto">
          <a:xfrm>
            <a:off x="6681788" y="4616450"/>
            <a:ext cx="1584325" cy="1231900"/>
          </a:xfrm>
          <a:prstGeom prst="roundRect">
            <a:avLst>
              <a:gd name="adj" fmla="val 6153"/>
            </a:avLst>
          </a:prstGeom>
          <a:solidFill>
            <a:srgbClr val="89CC40">
              <a:alpha val="50196"/>
            </a:srgbClr>
          </a:solidFill>
          <a:ln w="19050">
            <a:noFill/>
            <a:round/>
            <a:headEnd/>
            <a:tailEnd/>
          </a:ln>
        </p:spPr>
        <p:txBody>
          <a:bodyPr rIns="36000" anchor="ctr"/>
          <a:lstStyle/>
          <a:p>
            <a:pPr>
              <a:defRPr/>
            </a:pPr>
            <a:endParaRPr lang="ca-ES" sz="1200" b="1" dirty="0">
              <a:solidFill>
                <a:schemeClr val="bg1"/>
              </a:solidFill>
              <a:latin typeface="+mj-lt"/>
              <a:cs typeface="Arial" charset="0"/>
            </a:endParaRPr>
          </a:p>
        </p:txBody>
      </p:sp>
      <p:sp>
        <p:nvSpPr>
          <p:cNvPr id="58381" name="AutoShape 4" descr="IMG_20170619_113228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58382" name="AutoShape 6" descr="IMG_20170619_113228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67" name="TextBox 35"/>
          <p:cNvSpPr>
            <a:spLocks noChangeArrowheads="1"/>
          </p:cNvSpPr>
          <p:nvPr/>
        </p:nvSpPr>
        <p:spPr bwMode="auto">
          <a:xfrm>
            <a:off x="3975100" y="4625975"/>
            <a:ext cx="1584325" cy="1231900"/>
          </a:xfrm>
          <a:prstGeom prst="roundRect">
            <a:avLst>
              <a:gd name="adj" fmla="val 6153"/>
            </a:avLst>
          </a:prstGeom>
          <a:solidFill>
            <a:srgbClr val="E74F56">
              <a:alpha val="50196"/>
            </a:srgbClr>
          </a:solidFill>
          <a:ln w="19050">
            <a:noFill/>
            <a:round/>
            <a:headEnd/>
            <a:tailEnd/>
          </a:ln>
        </p:spPr>
        <p:txBody>
          <a:bodyPr rIns="36000" anchor="ctr"/>
          <a:lstStyle/>
          <a:p>
            <a:pPr>
              <a:defRPr/>
            </a:pPr>
            <a:endParaRPr lang="ca-ES" sz="1200" b="1" dirty="0">
              <a:solidFill>
                <a:schemeClr val="bg1"/>
              </a:solidFill>
              <a:latin typeface="+mj-lt"/>
              <a:cs typeface="Arial" charset="0"/>
            </a:endParaRPr>
          </a:p>
        </p:txBody>
      </p:sp>
      <p:sp>
        <p:nvSpPr>
          <p:cNvPr id="58384" name="AutoShape 9" descr="IMG_20170619_121210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58385" name="AutoShape 12" descr="IMG_20170619_112750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71" name="TextBox 35"/>
          <p:cNvSpPr>
            <a:spLocks noChangeArrowheads="1"/>
          </p:cNvSpPr>
          <p:nvPr/>
        </p:nvSpPr>
        <p:spPr bwMode="auto">
          <a:xfrm>
            <a:off x="1438275" y="3009440"/>
            <a:ext cx="1584325" cy="576262"/>
          </a:xfrm>
          <a:prstGeom prst="roundRect">
            <a:avLst>
              <a:gd name="adj" fmla="val 6176"/>
            </a:avLst>
          </a:prstGeom>
          <a:solidFill>
            <a:srgbClr val="FFC000"/>
          </a:solidFill>
          <a:ln w="19050">
            <a:noFill/>
            <a:prstDash val="sysDash"/>
            <a:round/>
            <a:headEnd/>
            <a:tailEnd/>
          </a:ln>
        </p:spPr>
        <p:txBody>
          <a:bodyPr anchor="ctr"/>
          <a:lstStyle/>
          <a:p>
            <a:pPr>
              <a:defRPr/>
            </a:pPr>
            <a:r>
              <a:rPr lang="ca-ES" sz="1100" b="1" dirty="0" err="1">
                <a:latin typeface="+mj-lt"/>
                <a:cs typeface="Arial" charset="0"/>
              </a:rPr>
              <a:t>Amabilització</a:t>
            </a:r>
            <a:r>
              <a:rPr lang="ca-ES" sz="1100" b="1" dirty="0">
                <a:latin typeface="+mj-lt"/>
                <a:cs typeface="Arial" charset="0"/>
              </a:rPr>
              <a:t> </a:t>
            </a:r>
            <a:r>
              <a:rPr lang="ca-ES" sz="1100" b="1" dirty="0" smtClean="0">
                <a:latin typeface="+mj-lt"/>
                <a:cs typeface="Arial" charset="0"/>
              </a:rPr>
              <a:t>de la zona comercial</a:t>
            </a:r>
            <a:endParaRPr lang="ca-ES" sz="900" b="1" dirty="0">
              <a:latin typeface="+mj-lt"/>
              <a:cs typeface="Arial" charset="0"/>
            </a:endParaRPr>
          </a:p>
        </p:txBody>
      </p:sp>
      <p:sp>
        <p:nvSpPr>
          <p:cNvPr id="72" name="TextBox 35"/>
          <p:cNvSpPr>
            <a:spLocks noChangeArrowheads="1"/>
          </p:cNvSpPr>
          <p:nvPr/>
        </p:nvSpPr>
        <p:spPr bwMode="auto">
          <a:xfrm rot="16200000">
            <a:off x="74613" y="3181350"/>
            <a:ext cx="1493838" cy="287337"/>
          </a:xfrm>
          <a:prstGeom prst="roundRect">
            <a:avLst>
              <a:gd name="adj" fmla="val 6153"/>
            </a:avLst>
          </a:prstGeom>
          <a:solidFill>
            <a:schemeClr val="bg1"/>
          </a:solidFill>
          <a:ln w="12700">
            <a:noFill/>
            <a:round/>
            <a:headEnd/>
            <a:tailEnd/>
          </a:ln>
        </p:spPr>
        <p:txBody>
          <a:bodyPr rIns="36000" anchor="ctr"/>
          <a:lstStyle/>
          <a:p>
            <a:pPr algn="ctr">
              <a:defRPr/>
            </a:pPr>
            <a:r>
              <a:rPr lang="ca-ES" sz="900" b="1" dirty="0">
                <a:solidFill>
                  <a:srgbClr val="FFC000"/>
                </a:solidFill>
                <a:latin typeface="+mj-lt"/>
                <a:cs typeface="Arial" charset="0"/>
              </a:rPr>
              <a:t>Línies estratègiques  </a:t>
            </a:r>
          </a:p>
        </p:txBody>
      </p:sp>
      <p:sp>
        <p:nvSpPr>
          <p:cNvPr id="39" name="TextBox 35"/>
          <p:cNvSpPr>
            <a:spLocks noChangeArrowheads="1"/>
          </p:cNvSpPr>
          <p:nvPr/>
        </p:nvSpPr>
        <p:spPr bwMode="auto">
          <a:xfrm>
            <a:off x="1077913" y="2450640"/>
            <a:ext cx="280987" cy="431800"/>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r>
              <a:rPr lang="ca-ES" sz="1100" b="1" dirty="0">
                <a:solidFill>
                  <a:schemeClr val="bg1"/>
                </a:solidFill>
                <a:latin typeface="+mj-lt"/>
                <a:cs typeface="Arial" charset="0"/>
              </a:rPr>
              <a:t>1</a:t>
            </a:r>
            <a:endParaRPr lang="ca-ES" sz="900" b="1" dirty="0">
              <a:solidFill>
                <a:schemeClr val="bg1"/>
              </a:solidFill>
              <a:latin typeface="+mj-lt"/>
              <a:cs typeface="Arial" charset="0"/>
            </a:endParaRPr>
          </a:p>
        </p:txBody>
      </p:sp>
      <p:sp>
        <p:nvSpPr>
          <p:cNvPr id="40" name="TextBox 35"/>
          <p:cNvSpPr>
            <a:spLocks noChangeArrowheads="1"/>
          </p:cNvSpPr>
          <p:nvPr/>
        </p:nvSpPr>
        <p:spPr bwMode="auto">
          <a:xfrm>
            <a:off x="1077913" y="3006265"/>
            <a:ext cx="280987" cy="576262"/>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r>
              <a:rPr lang="ca-ES" sz="1100" b="1" dirty="0">
                <a:solidFill>
                  <a:schemeClr val="bg1"/>
                </a:solidFill>
                <a:latin typeface="+mj-lt"/>
                <a:cs typeface="Arial" charset="0"/>
              </a:rPr>
              <a:t>2</a:t>
            </a:r>
            <a:endParaRPr lang="ca-ES" sz="900" b="1" dirty="0">
              <a:solidFill>
                <a:schemeClr val="bg1"/>
              </a:solidFill>
              <a:latin typeface="+mj-lt"/>
              <a:cs typeface="Arial" charset="0"/>
            </a:endParaRPr>
          </a:p>
        </p:txBody>
      </p:sp>
      <p:sp>
        <p:nvSpPr>
          <p:cNvPr id="42" name="TextBox 35"/>
          <p:cNvSpPr>
            <a:spLocks noChangeArrowheads="1"/>
          </p:cNvSpPr>
          <p:nvPr/>
        </p:nvSpPr>
        <p:spPr bwMode="auto">
          <a:xfrm>
            <a:off x="3770313" y="2686726"/>
            <a:ext cx="279400" cy="576262"/>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r>
              <a:rPr lang="ca-ES" sz="1100" b="1" dirty="0" smtClean="0">
                <a:solidFill>
                  <a:schemeClr val="bg1"/>
                </a:solidFill>
                <a:latin typeface="+mj-lt"/>
                <a:cs typeface="Arial" charset="0"/>
              </a:rPr>
              <a:t>4</a:t>
            </a:r>
            <a:endParaRPr lang="ca-ES" sz="1100" b="1" dirty="0">
              <a:solidFill>
                <a:schemeClr val="bg1"/>
              </a:solidFill>
              <a:latin typeface="+mj-lt"/>
              <a:cs typeface="Arial" charset="0"/>
            </a:endParaRPr>
          </a:p>
        </p:txBody>
      </p:sp>
      <p:sp>
        <p:nvSpPr>
          <p:cNvPr id="43" name="TextBox 35"/>
          <p:cNvSpPr>
            <a:spLocks noChangeArrowheads="1"/>
          </p:cNvSpPr>
          <p:nvPr/>
        </p:nvSpPr>
        <p:spPr bwMode="auto">
          <a:xfrm>
            <a:off x="3770313" y="3394761"/>
            <a:ext cx="279400" cy="576263"/>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r>
              <a:rPr lang="ca-ES" sz="1100" b="1" dirty="0">
                <a:solidFill>
                  <a:schemeClr val="bg1"/>
                </a:solidFill>
                <a:latin typeface="+mj-lt"/>
                <a:cs typeface="Arial" charset="0"/>
              </a:rPr>
              <a:t>5</a:t>
            </a:r>
            <a:endParaRPr lang="ca-ES" sz="900" b="1" dirty="0">
              <a:solidFill>
                <a:schemeClr val="bg1"/>
              </a:solidFill>
              <a:latin typeface="+mj-lt"/>
              <a:cs typeface="Arial" charset="0"/>
            </a:endParaRPr>
          </a:p>
        </p:txBody>
      </p:sp>
      <p:sp>
        <p:nvSpPr>
          <p:cNvPr id="45" name="TextBox 35"/>
          <p:cNvSpPr>
            <a:spLocks noChangeArrowheads="1"/>
          </p:cNvSpPr>
          <p:nvPr/>
        </p:nvSpPr>
        <p:spPr bwMode="auto">
          <a:xfrm>
            <a:off x="6864350" y="2760663"/>
            <a:ext cx="1582738" cy="433387"/>
          </a:xfrm>
          <a:prstGeom prst="roundRect">
            <a:avLst>
              <a:gd name="adj" fmla="val 7847"/>
            </a:avLst>
          </a:prstGeom>
          <a:solidFill>
            <a:srgbClr val="89CC40"/>
          </a:solidFill>
          <a:ln w="19050">
            <a:noFill/>
            <a:prstDash val="sysDash"/>
            <a:round/>
            <a:headEnd/>
            <a:tailEnd/>
          </a:ln>
        </p:spPr>
        <p:txBody>
          <a:bodyPr anchor="ctr"/>
          <a:lstStyle/>
          <a:p>
            <a:pPr>
              <a:defRPr/>
            </a:pPr>
            <a:r>
              <a:rPr lang="ca-ES" sz="1100" b="1" dirty="0">
                <a:latin typeface="+mj-lt"/>
                <a:cs typeface="Arial" charset="0"/>
              </a:rPr>
              <a:t>Promoció comercial</a:t>
            </a:r>
          </a:p>
        </p:txBody>
      </p:sp>
      <p:sp>
        <p:nvSpPr>
          <p:cNvPr id="46" name="TextBox 35"/>
          <p:cNvSpPr>
            <a:spLocks noChangeArrowheads="1"/>
          </p:cNvSpPr>
          <p:nvPr/>
        </p:nvSpPr>
        <p:spPr bwMode="auto">
          <a:xfrm>
            <a:off x="6503988" y="2760663"/>
            <a:ext cx="279400" cy="433387"/>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r>
              <a:rPr lang="ca-ES" sz="1100" b="1" dirty="0">
                <a:solidFill>
                  <a:schemeClr val="bg1"/>
                </a:solidFill>
                <a:latin typeface="+mj-lt"/>
                <a:cs typeface="Arial" charset="0"/>
              </a:rPr>
              <a:t>6</a:t>
            </a:r>
          </a:p>
        </p:txBody>
      </p:sp>
      <p:sp>
        <p:nvSpPr>
          <p:cNvPr id="50" name="TextBox 35"/>
          <p:cNvSpPr>
            <a:spLocks noChangeArrowheads="1"/>
          </p:cNvSpPr>
          <p:nvPr/>
        </p:nvSpPr>
        <p:spPr bwMode="auto">
          <a:xfrm>
            <a:off x="6503988" y="3332163"/>
            <a:ext cx="279400" cy="576262"/>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r>
              <a:rPr lang="ca-ES" sz="1100" b="1" dirty="0">
                <a:solidFill>
                  <a:schemeClr val="bg1"/>
                </a:solidFill>
                <a:latin typeface="+mj-lt"/>
                <a:cs typeface="Arial" charset="0"/>
              </a:rPr>
              <a:t>7</a:t>
            </a:r>
            <a:endParaRPr lang="ca-ES" sz="900" b="1" dirty="0">
              <a:solidFill>
                <a:schemeClr val="bg1"/>
              </a:solidFill>
              <a:latin typeface="+mj-lt"/>
              <a:cs typeface="Arial" charset="0"/>
            </a:endParaRPr>
          </a:p>
        </p:txBody>
      </p:sp>
      <p:sp>
        <p:nvSpPr>
          <p:cNvPr id="47" name="QuadreDeText 47"/>
          <p:cNvSpPr txBox="1">
            <a:spLocks noChangeArrowheads="1"/>
          </p:cNvSpPr>
          <p:nvPr/>
        </p:nvSpPr>
        <p:spPr bwMode="auto">
          <a:xfrm>
            <a:off x="5795963" y="260350"/>
            <a:ext cx="28797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4.2. Línies estratègiques per a la dinamització del comerç urbà</a:t>
            </a:r>
            <a:endParaRPr lang="es-ES" sz="1200" b="1" dirty="0">
              <a:solidFill>
                <a:schemeClr val="tx1">
                  <a:lumMod val="75000"/>
                  <a:lumOff val="25000"/>
                </a:schemeClr>
              </a:solidFill>
            </a:endParaRPr>
          </a:p>
        </p:txBody>
      </p:sp>
      <p:sp>
        <p:nvSpPr>
          <p:cNvPr id="48" name="Rectangle 47"/>
          <p:cNvSpPr/>
          <p:nvPr/>
        </p:nvSpPr>
        <p:spPr>
          <a:xfrm flipV="1">
            <a:off x="5867400" y="647700"/>
            <a:ext cx="2736850" cy="44450"/>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53" name="TextBox 35"/>
          <p:cNvSpPr>
            <a:spLocks noChangeArrowheads="1"/>
          </p:cNvSpPr>
          <p:nvPr/>
        </p:nvSpPr>
        <p:spPr bwMode="auto">
          <a:xfrm>
            <a:off x="3636963" y="1644650"/>
            <a:ext cx="2160587" cy="576263"/>
          </a:xfrm>
          <a:prstGeom prst="roundRect">
            <a:avLst>
              <a:gd name="adj" fmla="val 7610"/>
            </a:avLst>
          </a:prstGeom>
          <a:solidFill>
            <a:schemeClr val="bg1">
              <a:alpha val="59999"/>
            </a:schemeClr>
          </a:solidFill>
          <a:ln w="9525">
            <a:solidFill>
              <a:srgbClr val="EC7076"/>
            </a:solidFill>
            <a:round/>
            <a:headEnd/>
            <a:tailEnd/>
          </a:ln>
        </p:spPr>
        <p:txBody>
          <a:bodyPr rIns="36000" anchor="ctr"/>
          <a:lstStyle/>
          <a:p>
            <a:pPr algn="ctr">
              <a:defRPr/>
            </a:pPr>
            <a:endParaRPr lang="ca-ES" sz="1200" b="1">
              <a:latin typeface="+mj-lt"/>
              <a:cs typeface="Arial" charset="0"/>
            </a:endParaRPr>
          </a:p>
        </p:txBody>
      </p:sp>
      <p:sp>
        <p:nvSpPr>
          <p:cNvPr id="49" name="TextBox 35"/>
          <p:cNvSpPr>
            <a:spLocks noChangeArrowheads="1"/>
          </p:cNvSpPr>
          <p:nvPr/>
        </p:nvSpPr>
        <p:spPr bwMode="auto">
          <a:xfrm>
            <a:off x="3708400" y="1717675"/>
            <a:ext cx="2016125" cy="431800"/>
          </a:xfrm>
          <a:prstGeom prst="roundRect">
            <a:avLst>
              <a:gd name="adj" fmla="val 8043"/>
            </a:avLst>
          </a:prstGeom>
          <a:solidFill>
            <a:srgbClr val="E74F56"/>
          </a:solidFill>
          <a:ln w="6350">
            <a:noFill/>
            <a:round/>
            <a:headEnd/>
            <a:tailEnd/>
          </a:ln>
        </p:spPr>
        <p:txBody>
          <a:bodyPr rIns="36000" anchor="ctr"/>
          <a:lstStyle/>
          <a:p>
            <a:pPr>
              <a:defRPr/>
            </a:pPr>
            <a:r>
              <a:rPr lang="ca-ES" sz="1200" b="1" dirty="0">
                <a:solidFill>
                  <a:schemeClr val="bg1"/>
                </a:solidFill>
                <a:latin typeface="+mj-lt"/>
                <a:cs typeface="Arial" charset="0"/>
              </a:rPr>
              <a:t>Cooperació i consens</a:t>
            </a:r>
          </a:p>
        </p:txBody>
      </p:sp>
      <p:sp>
        <p:nvSpPr>
          <p:cNvPr id="54" name="TextBox 35"/>
          <p:cNvSpPr>
            <a:spLocks noChangeArrowheads="1"/>
          </p:cNvSpPr>
          <p:nvPr/>
        </p:nvSpPr>
        <p:spPr bwMode="auto">
          <a:xfrm>
            <a:off x="955675" y="1644650"/>
            <a:ext cx="2160588" cy="576263"/>
          </a:xfrm>
          <a:prstGeom prst="roundRect">
            <a:avLst>
              <a:gd name="adj" fmla="val 7610"/>
            </a:avLst>
          </a:prstGeom>
          <a:solidFill>
            <a:schemeClr val="bg1">
              <a:alpha val="59999"/>
            </a:schemeClr>
          </a:solidFill>
          <a:ln w="9525">
            <a:solidFill>
              <a:srgbClr val="FFC000"/>
            </a:solidFill>
            <a:round/>
            <a:headEnd/>
            <a:tailEnd/>
          </a:ln>
        </p:spPr>
        <p:txBody>
          <a:bodyPr rIns="36000" anchor="ctr"/>
          <a:lstStyle/>
          <a:p>
            <a:pPr algn="ctr">
              <a:defRPr/>
            </a:pPr>
            <a:endParaRPr lang="ca-ES" sz="1200" b="1">
              <a:latin typeface="+mj-lt"/>
              <a:cs typeface="Arial" charset="0"/>
            </a:endParaRPr>
          </a:p>
        </p:txBody>
      </p:sp>
      <p:sp>
        <p:nvSpPr>
          <p:cNvPr id="41" name="TextBox 35"/>
          <p:cNvSpPr>
            <a:spLocks noChangeArrowheads="1"/>
          </p:cNvSpPr>
          <p:nvPr/>
        </p:nvSpPr>
        <p:spPr bwMode="auto">
          <a:xfrm>
            <a:off x="1027113" y="1717675"/>
            <a:ext cx="2016125" cy="431800"/>
          </a:xfrm>
          <a:prstGeom prst="roundRect">
            <a:avLst>
              <a:gd name="adj" fmla="val 8043"/>
            </a:avLst>
          </a:prstGeom>
          <a:solidFill>
            <a:srgbClr val="FFC000"/>
          </a:solidFill>
          <a:ln w="6350">
            <a:noFill/>
            <a:round/>
            <a:headEnd/>
            <a:tailEnd/>
          </a:ln>
        </p:spPr>
        <p:txBody>
          <a:bodyPr rIns="36000" anchor="ctr"/>
          <a:lstStyle/>
          <a:p>
            <a:pPr>
              <a:defRPr/>
            </a:pPr>
            <a:r>
              <a:rPr lang="ca-ES" sz="1200" b="1" dirty="0">
                <a:solidFill>
                  <a:schemeClr val="bg1"/>
                </a:solidFill>
                <a:latin typeface="+mj-lt"/>
                <a:cs typeface="Arial" charset="0"/>
              </a:rPr>
              <a:t>Espai comercial urbà</a:t>
            </a:r>
          </a:p>
        </p:txBody>
      </p:sp>
      <p:sp>
        <p:nvSpPr>
          <p:cNvPr id="55" name="TextBox 35"/>
          <p:cNvSpPr>
            <a:spLocks noChangeArrowheads="1"/>
          </p:cNvSpPr>
          <p:nvPr/>
        </p:nvSpPr>
        <p:spPr bwMode="auto">
          <a:xfrm>
            <a:off x="6370638" y="1644650"/>
            <a:ext cx="2159000" cy="576263"/>
          </a:xfrm>
          <a:prstGeom prst="roundRect">
            <a:avLst>
              <a:gd name="adj" fmla="val 6140"/>
            </a:avLst>
          </a:prstGeom>
          <a:solidFill>
            <a:schemeClr val="bg1">
              <a:alpha val="59999"/>
            </a:schemeClr>
          </a:solidFill>
          <a:ln w="9525">
            <a:solidFill>
              <a:srgbClr val="B2DE82"/>
            </a:solidFill>
            <a:round/>
            <a:headEnd/>
            <a:tailEnd/>
          </a:ln>
        </p:spPr>
        <p:txBody>
          <a:bodyPr rIns="36000" anchor="ctr"/>
          <a:lstStyle/>
          <a:p>
            <a:pPr algn="ctr">
              <a:defRPr/>
            </a:pPr>
            <a:endParaRPr lang="ca-ES" sz="1200" b="1">
              <a:latin typeface="+mj-lt"/>
              <a:cs typeface="Arial" charset="0"/>
            </a:endParaRPr>
          </a:p>
        </p:txBody>
      </p:sp>
      <p:sp>
        <p:nvSpPr>
          <p:cNvPr id="44" name="TextBox 35"/>
          <p:cNvSpPr>
            <a:spLocks noChangeArrowheads="1"/>
          </p:cNvSpPr>
          <p:nvPr/>
        </p:nvSpPr>
        <p:spPr bwMode="auto">
          <a:xfrm>
            <a:off x="6442075" y="1717675"/>
            <a:ext cx="2016125" cy="431800"/>
          </a:xfrm>
          <a:prstGeom prst="roundRect">
            <a:avLst>
              <a:gd name="adj" fmla="val 8043"/>
            </a:avLst>
          </a:prstGeom>
          <a:solidFill>
            <a:srgbClr val="92D050"/>
          </a:solidFill>
          <a:ln w="6350">
            <a:noFill/>
            <a:round/>
            <a:headEnd/>
            <a:tailEnd/>
          </a:ln>
        </p:spPr>
        <p:txBody>
          <a:bodyPr rIns="36000" anchor="ctr"/>
          <a:lstStyle/>
          <a:p>
            <a:pPr>
              <a:defRPr/>
            </a:pPr>
            <a:r>
              <a:rPr lang="ca-ES" sz="1200" b="1" dirty="0">
                <a:solidFill>
                  <a:schemeClr val="bg1"/>
                </a:solidFill>
                <a:latin typeface="+mj-lt"/>
                <a:cs typeface="Arial" charset="0"/>
              </a:rPr>
              <a:t>Competitivitat</a:t>
            </a:r>
          </a:p>
        </p:txBody>
      </p:sp>
      <p:sp>
        <p:nvSpPr>
          <p:cNvPr id="51" name="TextBox 35"/>
          <p:cNvSpPr>
            <a:spLocks noChangeArrowheads="1"/>
          </p:cNvSpPr>
          <p:nvPr/>
        </p:nvSpPr>
        <p:spPr bwMode="auto">
          <a:xfrm rot="16200000">
            <a:off x="465138" y="1824038"/>
            <a:ext cx="649287" cy="287337"/>
          </a:xfrm>
          <a:prstGeom prst="roundRect">
            <a:avLst>
              <a:gd name="adj" fmla="val 6153"/>
            </a:avLst>
          </a:prstGeom>
          <a:solidFill>
            <a:schemeClr val="bg1"/>
          </a:solidFill>
          <a:ln w="12700">
            <a:noFill/>
            <a:round/>
            <a:headEnd/>
            <a:tailEnd/>
          </a:ln>
        </p:spPr>
        <p:txBody>
          <a:bodyPr rIns="36000" anchor="ctr"/>
          <a:lstStyle/>
          <a:p>
            <a:pPr algn="ctr">
              <a:defRPr/>
            </a:pPr>
            <a:r>
              <a:rPr lang="ca-ES" sz="900" b="1" dirty="0">
                <a:solidFill>
                  <a:srgbClr val="FFC000"/>
                </a:solidFill>
                <a:latin typeface="+mj-lt"/>
                <a:cs typeface="Arial" charset="0"/>
              </a:rPr>
              <a:t>Àmbit  de treball </a:t>
            </a:r>
          </a:p>
        </p:txBody>
      </p:sp>
      <p:sp>
        <p:nvSpPr>
          <p:cNvPr id="56" name="TextBox 35"/>
          <p:cNvSpPr>
            <a:spLocks noChangeArrowheads="1"/>
          </p:cNvSpPr>
          <p:nvPr/>
        </p:nvSpPr>
        <p:spPr bwMode="auto">
          <a:xfrm rot="16200000">
            <a:off x="2682876" y="3178175"/>
            <a:ext cx="1643062" cy="287337"/>
          </a:xfrm>
          <a:prstGeom prst="roundRect">
            <a:avLst>
              <a:gd name="adj" fmla="val 6153"/>
            </a:avLst>
          </a:prstGeom>
          <a:solidFill>
            <a:schemeClr val="bg1"/>
          </a:solidFill>
          <a:ln w="12700">
            <a:noFill/>
            <a:round/>
            <a:headEnd/>
            <a:tailEnd/>
          </a:ln>
        </p:spPr>
        <p:txBody>
          <a:bodyPr rIns="36000" anchor="ctr"/>
          <a:lstStyle/>
          <a:p>
            <a:pPr algn="ctr">
              <a:defRPr/>
            </a:pPr>
            <a:r>
              <a:rPr lang="ca-ES" sz="900" b="1" dirty="0">
                <a:solidFill>
                  <a:schemeClr val="accent2">
                    <a:lumMod val="60000"/>
                    <a:lumOff val="40000"/>
                  </a:schemeClr>
                </a:solidFill>
                <a:latin typeface="+mj-lt"/>
                <a:cs typeface="Arial" charset="0"/>
              </a:rPr>
              <a:t>Línies estratègiques  </a:t>
            </a:r>
          </a:p>
        </p:txBody>
      </p:sp>
      <p:sp>
        <p:nvSpPr>
          <p:cNvPr id="58" name="TextBox 35"/>
          <p:cNvSpPr>
            <a:spLocks noChangeArrowheads="1"/>
          </p:cNvSpPr>
          <p:nvPr/>
        </p:nvSpPr>
        <p:spPr bwMode="auto">
          <a:xfrm rot="16200000">
            <a:off x="3136900" y="1825625"/>
            <a:ext cx="649288" cy="287338"/>
          </a:xfrm>
          <a:prstGeom prst="roundRect">
            <a:avLst>
              <a:gd name="adj" fmla="val 6153"/>
            </a:avLst>
          </a:prstGeom>
          <a:solidFill>
            <a:schemeClr val="bg1"/>
          </a:solidFill>
          <a:ln w="12700">
            <a:noFill/>
            <a:round/>
            <a:headEnd/>
            <a:tailEnd/>
          </a:ln>
        </p:spPr>
        <p:txBody>
          <a:bodyPr rIns="36000" anchor="ctr"/>
          <a:lstStyle/>
          <a:p>
            <a:pPr algn="ctr">
              <a:defRPr/>
            </a:pPr>
            <a:r>
              <a:rPr lang="ca-ES" sz="900" b="1" dirty="0">
                <a:solidFill>
                  <a:schemeClr val="accent2">
                    <a:lumMod val="60000"/>
                    <a:lumOff val="40000"/>
                  </a:schemeClr>
                </a:solidFill>
                <a:latin typeface="+mj-lt"/>
                <a:cs typeface="Arial" charset="0"/>
              </a:rPr>
              <a:t>Àmbit  de treball </a:t>
            </a:r>
          </a:p>
        </p:txBody>
      </p:sp>
      <p:sp>
        <p:nvSpPr>
          <p:cNvPr id="64" name="TextBox 35"/>
          <p:cNvSpPr>
            <a:spLocks noChangeArrowheads="1"/>
          </p:cNvSpPr>
          <p:nvPr/>
        </p:nvSpPr>
        <p:spPr bwMode="auto">
          <a:xfrm rot="16200000">
            <a:off x="5492751" y="3181350"/>
            <a:ext cx="1492250" cy="288925"/>
          </a:xfrm>
          <a:prstGeom prst="roundRect">
            <a:avLst>
              <a:gd name="adj" fmla="val 6153"/>
            </a:avLst>
          </a:prstGeom>
          <a:solidFill>
            <a:schemeClr val="bg1"/>
          </a:solidFill>
          <a:ln w="12700">
            <a:noFill/>
            <a:round/>
            <a:headEnd/>
            <a:tailEnd/>
          </a:ln>
        </p:spPr>
        <p:txBody>
          <a:bodyPr rIns="36000" anchor="ctr"/>
          <a:lstStyle/>
          <a:p>
            <a:pPr algn="ctr">
              <a:defRPr/>
            </a:pPr>
            <a:r>
              <a:rPr lang="ca-ES" sz="900" b="1" dirty="0">
                <a:solidFill>
                  <a:srgbClr val="92D050"/>
                </a:solidFill>
                <a:latin typeface="+mj-lt"/>
                <a:cs typeface="Arial" charset="0"/>
              </a:rPr>
              <a:t>Línies estratègiques  </a:t>
            </a:r>
          </a:p>
        </p:txBody>
      </p:sp>
      <p:sp>
        <p:nvSpPr>
          <p:cNvPr id="65" name="TextBox 35"/>
          <p:cNvSpPr>
            <a:spLocks noChangeArrowheads="1"/>
          </p:cNvSpPr>
          <p:nvPr/>
        </p:nvSpPr>
        <p:spPr bwMode="auto">
          <a:xfrm rot="16200000">
            <a:off x="5860257" y="1824831"/>
            <a:ext cx="649288" cy="288925"/>
          </a:xfrm>
          <a:prstGeom prst="roundRect">
            <a:avLst>
              <a:gd name="adj" fmla="val 6153"/>
            </a:avLst>
          </a:prstGeom>
          <a:solidFill>
            <a:schemeClr val="bg1"/>
          </a:solidFill>
          <a:ln w="12700">
            <a:noFill/>
            <a:round/>
            <a:headEnd/>
            <a:tailEnd/>
          </a:ln>
        </p:spPr>
        <p:txBody>
          <a:bodyPr rIns="36000" anchor="ctr"/>
          <a:lstStyle/>
          <a:p>
            <a:pPr algn="ctr">
              <a:defRPr/>
            </a:pPr>
            <a:r>
              <a:rPr lang="ca-ES" sz="900" b="1" dirty="0">
                <a:solidFill>
                  <a:srgbClr val="92D050"/>
                </a:solidFill>
                <a:latin typeface="+mj-lt"/>
                <a:cs typeface="Arial" charset="0"/>
              </a:rPr>
              <a:t>Àmbit  de treball </a:t>
            </a:r>
          </a:p>
        </p:txBody>
      </p:sp>
      <p:pic>
        <p:nvPicPr>
          <p:cNvPr id="69" name="Picture 29"/>
          <p:cNvPicPr>
            <a:picLocks noChangeAspect="1" noChangeArrowheads="1"/>
          </p:cNvPicPr>
          <p:nvPr/>
        </p:nvPicPr>
        <p:blipFill>
          <a:blip r:embed="rId2" cstate="print"/>
          <a:srcRect r="24491"/>
          <a:stretch>
            <a:fillRect/>
          </a:stretch>
        </p:blipFill>
        <p:spPr bwMode="auto">
          <a:xfrm>
            <a:off x="6786578" y="4725517"/>
            <a:ext cx="1357322" cy="1011045"/>
          </a:xfrm>
          <a:prstGeom prst="roundRect">
            <a:avLst>
              <a:gd name="adj" fmla="val 8254"/>
            </a:avLst>
          </a:prstGeom>
          <a:noFill/>
          <a:ln w="9525">
            <a:noFill/>
            <a:miter lim="800000"/>
            <a:headEnd/>
            <a:tailEnd/>
          </a:ln>
          <a:effectLst/>
        </p:spPr>
      </p:pic>
      <p:pic>
        <p:nvPicPr>
          <p:cNvPr id="44075" name="Picture 43"/>
          <p:cNvPicPr>
            <a:picLocks noChangeAspect="1" noChangeArrowheads="1"/>
          </p:cNvPicPr>
          <p:nvPr/>
        </p:nvPicPr>
        <p:blipFill>
          <a:blip r:embed="rId3" cstate="print"/>
          <a:srcRect/>
          <a:stretch>
            <a:fillRect/>
          </a:stretch>
        </p:blipFill>
        <p:spPr bwMode="auto">
          <a:xfrm>
            <a:off x="4093200" y="4739143"/>
            <a:ext cx="1357200" cy="1017864"/>
          </a:xfrm>
          <a:prstGeom prst="roundRect">
            <a:avLst>
              <a:gd name="adj" fmla="val 5591"/>
            </a:avLst>
          </a:prstGeom>
          <a:noFill/>
          <a:ln w="9525">
            <a:noFill/>
            <a:miter lim="800000"/>
            <a:headEnd/>
            <a:tailEnd/>
          </a:ln>
          <a:effectLst/>
        </p:spPr>
      </p:pic>
      <p:pic>
        <p:nvPicPr>
          <p:cNvPr id="44076" name="Picture 44"/>
          <p:cNvPicPr>
            <a:picLocks noChangeAspect="1" noChangeArrowheads="1"/>
          </p:cNvPicPr>
          <p:nvPr/>
        </p:nvPicPr>
        <p:blipFill>
          <a:blip r:embed="rId4" cstate="print"/>
          <a:srcRect/>
          <a:stretch>
            <a:fillRect/>
          </a:stretch>
        </p:blipFill>
        <p:spPr bwMode="auto">
          <a:xfrm>
            <a:off x="1378556" y="4722524"/>
            <a:ext cx="1357200" cy="1017864"/>
          </a:xfrm>
          <a:prstGeom prst="roundRect">
            <a:avLst>
              <a:gd name="adj" fmla="val 5176"/>
            </a:avLst>
          </a:prstGeom>
          <a:noFill/>
          <a:ln w="9525">
            <a:noFill/>
            <a:miter lim="800000"/>
            <a:headEnd/>
            <a:tailEnd/>
          </a:ln>
          <a:effectLst/>
        </p:spPr>
      </p:pic>
      <p:sp>
        <p:nvSpPr>
          <p:cNvPr id="61" name="TextBox 35"/>
          <p:cNvSpPr>
            <a:spLocks noChangeArrowheads="1"/>
          </p:cNvSpPr>
          <p:nvPr/>
        </p:nvSpPr>
        <p:spPr bwMode="auto">
          <a:xfrm>
            <a:off x="1431900" y="3711580"/>
            <a:ext cx="1584325" cy="431800"/>
          </a:xfrm>
          <a:prstGeom prst="roundRect">
            <a:avLst>
              <a:gd name="adj" fmla="val 6176"/>
            </a:avLst>
          </a:prstGeom>
          <a:solidFill>
            <a:srgbClr val="FFC000"/>
          </a:solidFill>
          <a:ln w="19050">
            <a:noFill/>
            <a:prstDash val="sysDash"/>
            <a:round/>
            <a:headEnd/>
            <a:tailEnd/>
          </a:ln>
        </p:spPr>
        <p:txBody>
          <a:bodyPr lIns="90000" rIns="36000" anchor="ctr"/>
          <a:lstStyle/>
          <a:p>
            <a:pPr>
              <a:defRPr/>
            </a:pPr>
            <a:r>
              <a:rPr lang="ca-ES" sz="1100" b="1" dirty="0" smtClean="0">
                <a:latin typeface="+mj-lt"/>
                <a:cs typeface="Arial" charset="0"/>
              </a:rPr>
              <a:t>El mercat com a motor dinamitzador</a:t>
            </a:r>
            <a:endParaRPr lang="ca-ES" sz="900" b="1" dirty="0">
              <a:latin typeface="+mj-lt"/>
              <a:cs typeface="Arial" charset="0"/>
            </a:endParaRPr>
          </a:p>
        </p:txBody>
      </p:sp>
      <p:sp>
        <p:nvSpPr>
          <p:cNvPr id="63" name="TextBox 35"/>
          <p:cNvSpPr>
            <a:spLocks noChangeArrowheads="1"/>
          </p:cNvSpPr>
          <p:nvPr/>
        </p:nvSpPr>
        <p:spPr bwMode="auto">
          <a:xfrm>
            <a:off x="1071538" y="3711580"/>
            <a:ext cx="280987" cy="431800"/>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r>
              <a:rPr lang="ca-ES" sz="1100" b="1" dirty="0">
                <a:solidFill>
                  <a:schemeClr val="bg1"/>
                </a:solidFill>
                <a:latin typeface="+mj-lt"/>
                <a:cs typeface="Arial" charset="0"/>
              </a:rPr>
              <a:t>3</a:t>
            </a:r>
            <a:endParaRPr lang="ca-ES" sz="900" b="1" dirty="0">
              <a:solidFill>
                <a:schemeClr val="bg1"/>
              </a:solidFill>
              <a:latin typeface="+mj-lt"/>
              <a:cs typeface="Arial" charset="0"/>
            </a:endParaRPr>
          </a:p>
        </p:txBody>
      </p:sp>
      <p:sp>
        <p:nvSpPr>
          <p:cNvPr id="66" name="65 Marcador de número de diapositiva"/>
          <p:cNvSpPr>
            <a:spLocks noGrp="1"/>
          </p:cNvSpPr>
          <p:nvPr>
            <p:ph type="sldNum" sz="quarter" idx="10"/>
          </p:nvPr>
        </p:nvSpPr>
        <p:spPr/>
        <p:txBody>
          <a:bodyPr/>
          <a:lstStyle/>
          <a:p>
            <a:pPr>
              <a:defRPr/>
            </a:pPr>
            <a:fld id="{8058331A-6B9C-4321-ABD4-0B1C14C43AA2}" type="slidenum">
              <a:rPr lang="es-ES" smtClean="0"/>
              <a:pPr>
                <a:defRPr/>
              </a:pPr>
              <a:t>30</a:t>
            </a:fld>
            <a:endParaRPr lang="es-E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5"/>
          <p:cNvSpPr txBox="1"/>
          <p:nvPr/>
        </p:nvSpPr>
        <p:spPr>
          <a:xfrm>
            <a:off x="539750" y="1412875"/>
            <a:ext cx="7843838" cy="4537075"/>
          </a:xfrm>
          <a:prstGeom prst="rect">
            <a:avLst/>
          </a:prstGeom>
          <a:solidFill>
            <a:srgbClr val="FFFFFF">
              <a:alpha val="60000"/>
            </a:srgbClr>
          </a:solidFill>
          <a:ln w="6350">
            <a:solidFill>
              <a:schemeClr val="tx1">
                <a:lumMod val="75000"/>
                <a:lumOff val="25000"/>
              </a:schemeClr>
            </a:solidFill>
          </a:ln>
        </p:spPr>
        <p:txBody>
          <a:bodyPr/>
          <a:lstStyle/>
          <a:p>
            <a:pPr algn="ctr" fontAlgn="auto">
              <a:spcBef>
                <a:spcPts val="0"/>
              </a:spcBef>
              <a:spcAft>
                <a:spcPts val="0"/>
              </a:spcAft>
              <a:defRPr/>
            </a:pPr>
            <a:endParaRPr lang="ca-ES" sz="1200" b="1" dirty="0">
              <a:latin typeface="+mj-lt"/>
              <a:cs typeface="Arial" panose="020B0604020202020204" pitchFamily="34" charset="0"/>
            </a:endParaRPr>
          </a:p>
        </p:txBody>
      </p:sp>
      <p:sp>
        <p:nvSpPr>
          <p:cNvPr id="125968" name="TextBox 35"/>
          <p:cNvSpPr>
            <a:spLocks noChangeArrowheads="1"/>
          </p:cNvSpPr>
          <p:nvPr/>
        </p:nvSpPr>
        <p:spPr bwMode="auto">
          <a:xfrm>
            <a:off x="2555875" y="1248228"/>
            <a:ext cx="4464050" cy="358775"/>
          </a:xfrm>
          <a:prstGeom prst="roundRect">
            <a:avLst>
              <a:gd name="adj" fmla="val 6176"/>
            </a:avLst>
          </a:prstGeom>
          <a:solidFill>
            <a:srgbClr val="FFC000"/>
          </a:solidFill>
          <a:ln w="19050">
            <a:noFill/>
            <a:round/>
            <a:headEnd/>
            <a:tailEnd/>
          </a:ln>
        </p:spPr>
        <p:txBody>
          <a:bodyPr rIns="36000" anchor="ctr"/>
          <a:lstStyle/>
          <a:p>
            <a:pPr>
              <a:defRPr/>
            </a:pPr>
            <a:r>
              <a:rPr lang="ca-ES" sz="1400" b="1" dirty="0" smtClean="0">
                <a:latin typeface="+mj-lt"/>
                <a:cs typeface="Arial" charset="0"/>
              </a:rPr>
              <a:t>Ordenació de </a:t>
            </a:r>
            <a:r>
              <a:rPr lang="ca-ES" sz="1400" b="1" dirty="0">
                <a:latin typeface="+mj-lt"/>
                <a:cs typeface="Arial" charset="0"/>
              </a:rPr>
              <a:t>l’oferta comercial</a:t>
            </a:r>
          </a:p>
        </p:txBody>
      </p:sp>
      <p:sp>
        <p:nvSpPr>
          <p:cNvPr id="59396" name="AutoShape 4" descr="IMG_20170619_113228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59397" name="AutoShape 6" descr="IMG_20170619_113228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59398" name="AutoShape 9" descr="IMG_20170619_121210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59399" name="AutoShape 12" descr="IMG_20170619_112750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14" name="TextBox 35"/>
          <p:cNvSpPr>
            <a:spLocks noChangeArrowheads="1"/>
          </p:cNvSpPr>
          <p:nvPr/>
        </p:nvSpPr>
        <p:spPr bwMode="auto">
          <a:xfrm>
            <a:off x="2124075" y="1246641"/>
            <a:ext cx="350838" cy="358775"/>
          </a:xfrm>
          <a:prstGeom prst="roundRect">
            <a:avLst>
              <a:gd name="adj" fmla="val 6176"/>
            </a:avLst>
          </a:prstGeom>
          <a:solidFill>
            <a:schemeClr val="tx1">
              <a:lumMod val="75000"/>
              <a:lumOff val="25000"/>
            </a:schemeClr>
          </a:solidFill>
          <a:ln w="19050">
            <a:noFill/>
            <a:round/>
            <a:headEnd/>
            <a:tailEnd/>
          </a:ln>
        </p:spPr>
        <p:txBody>
          <a:bodyPr rIns="36000" anchor="ctr"/>
          <a:lstStyle/>
          <a:p>
            <a:pPr>
              <a:defRPr/>
            </a:pPr>
            <a:r>
              <a:rPr lang="ca-ES" sz="1400" b="1" dirty="0">
                <a:solidFill>
                  <a:schemeClr val="bg1"/>
                </a:solidFill>
                <a:latin typeface="+mj-lt"/>
                <a:cs typeface="Arial" charset="0"/>
              </a:rPr>
              <a:t>1</a:t>
            </a:r>
          </a:p>
        </p:txBody>
      </p:sp>
      <p:sp>
        <p:nvSpPr>
          <p:cNvPr id="59401" name="Rectangle 18"/>
          <p:cNvSpPr>
            <a:spLocks noChangeArrowheads="1"/>
          </p:cNvSpPr>
          <p:nvPr/>
        </p:nvSpPr>
        <p:spPr bwMode="auto">
          <a:xfrm>
            <a:off x="2700338" y="1971904"/>
            <a:ext cx="5543550" cy="1387559"/>
          </a:xfrm>
          <a:prstGeom prst="rect">
            <a:avLst/>
          </a:prstGeom>
          <a:noFill/>
          <a:ln w="9525">
            <a:noFill/>
            <a:miter lim="800000"/>
            <a:headEnd/>
            <a:tailEnd/>
          </a:ln>
        </p:spPr>
        <p:txBody>
          <a:bodyPr>
            <a:spAutoFit/>
          </a:bodyPr>
          <a:lstStyle/>
          <a:p>
            <a:pPr algn="just"/>
            <a:r>
              <a:rPr lang="ca-ES" sz="1000" dirty="0">
                <a:cs typeface="Arial" charset="0"/>
              </a:rPr>
              <a:t>L’oferta comercial és l’ànima del comerç d’un territori. </a:t>
            </a:r>
            <a:r>
              <a:rPr lang="ca-ES" sz="1000" b="1" dirty="0">
                <a:cs typeface="Arial" charset="0"/>
              </a:rPr>
              <a:t>La diversitat i singularitat </a:t>
            </a:r>
            <a:r>
              <a:rPr lang="ca-ES" sz="1000" dirty="0">
                <a:cs typeface="Arial" charset="0"/>
              </a:rPr>
              <a:t>dels productes i serveis, </a:t>
            </a:r>
            <a:r>
              <a:rPr lang="ca-ES" sz="1000" b="1" dirty="0">
                <a:cs typeface="Arial" charset="0"/>
              </a:rPr>
              <a:t>la</a:t>
            </a:r>
            <a:r>
              <a:rPr lang="ca-ES" sz="1000" dirty="0">
                <a:cs typeface="Arial" charset="0"/>
              </a:rPr>
              <a:t> </a:t>
            </a:r>
            <a:r>
              <a:rPr lang="ca-ES" sz="1000" b="1" dirty="0">
                <a:cs typeface="Arial" charset="0"/>
              </a:rPr>
              <a:t>continuïtat comercial</a:t>
            </a:r>
            <a:r>
              <a:rPr lang="ca-ES" sz="1000" dirty="0">
                <a:cs typeface="Arial" charset="0"/>
              </a:rPr>
              <a:t>, </a:t>
            </a:r>
            <a:r>
              <a:rPr lang="ca-ES" sz="1000" b="1" dirty="0">
                <a:cs typeface="Arial" charset="0"/>
              </a:rPr>
              <a:t>la imatge </a:t>
            </a:r>
            <a:r>
              <a:rPr lang="ca-ES" sz="1000" dirty="0">
                <a:cs typeface="Arial" charset="0"/>
              </a:rPr>
              <a:t>dels establiments comercials, l’estratègia de col·locació i exposició del producte, la coherència i estètica dels elements comunicadors,... </a:t>
            </a:r>
            <a:r>
              <a:rPr lang="ca-ES" sz="1000" b="1" dirty="0">
                <a:cs typeface="Arial" charset="0"/>
              </a:rPr>
              <a:t>condicionen la qualitat i l’atractiu del comerç dels municipis</a:t>
            </a:r>
            <a:r>
              <a:rPr lang="ca-ES" sz="1000" dirty="0">
                <a:cs typeface="Arial" charset="0"/>
              </a:rPr>
              <a:t>. </a:t>
            </a:r>
          </a:p>
          <a:p>
            <a:pPr algn="just">
              <a:spcBef>
                <a:spcPts val="500"/>
              </a:spcBef>
            </a:pPr>
            <a:r>
              <a:rPr lang="ca-ES" sz="1000" dirty="0">
                <a:cs typeface="Arial" charset="0"/>
              </a:rPr>
              <a:t>A l’espai comercial urbà de Sant Feliu de </a:t>
            </a:r>
            <a:r>
              <a:rPr lang="ca-ES" sz="1000" dirty="0" smtClean="0">
                <a:cs typeface="Arial" charset="0"/>
              </a:rPr>
              <a:t>Guíxols hi </a:t>
            </a:r>
            <a:r>
              <a:rPr lang="ca-ES" sz="1000" dirty="0">
                <a:cs typeface="Arial" charset="0"/>
              </a:rPr>
              <a:t>ha una presència considerable de locals buits, els quals convindria ocupar o, si més no, embellir per tal d’aconseguir un espai comercial urbà més amable i singular. Alhora, hi ha determinats comerços del municipi que també requereixen certes millores en termes d’imatge.</a:t>
            </a:r>
          </a:p>
        </p:txBody>
      </p:sp>
      <p:sp>
        <p:nvSpPr>
          <p:cNvPr id="59402" name="Rectangle 23"/>
          <p:cNvSpPr>
            <a:spLocks noChangeArrowheads="1"/>
          </p:cNvSpPr>
          <p:nvPr/>
        </p:nvSpPr>
        <p:spPr bwMode="auto">
          <a:xfrm>
            <a:off x="1547813" y="3961724"/>
            <a:ext cx="3667125" cy="1438855"/>
          </a:xfrm>
          <a:prstGeom prst="rect">
            <a:avLst/>
          </a:prstGeom>
          <a:noFill/>
          <a:ln w="9525">
            <a:noFill/>
            <a:miter lim="800000"/>
            <a:headEnd/>
            <a:tailEnd/>
          </a:ln>
        </p:spPr>
        <p:txBody>
          <a:bodyPr>
            <a:spAutoFit/>
          </a:bodyPr>
          <a:lstStyle/>
          <a:p>
            <a:pPr marL="266700" indent="-180975">
              <a:spcAft>
                <a:spcPts val="700"/>
              </a:spcAft>
              <a:buFont typeface="Wingdings" pitchFamily="2" charset="2"/>
              <a:buChar char="§"/>
            </a:pPr>
            <a:r>
              <a:rPr lang="ca-ES" sz="1000" b="1" dirty="0" smtClean="0">
                <a:cs typeface="Arial" charset="0"/>
              </a:rPr>
              <a:t>Modernitzar la </a:t>
            </a:r>
            <a:r>
              <a:rPr lang="ca-ES" sz="1000" b="1" dirty="0">
                <a:cs typeface="Arial" charset="0"/>
              </a:rPr>
              <a:t>imatge </a:t>
            </a:r>
            <a:r>
              <a:rPr lang="ca-ES" sz="1000" dirty="0">
                <a:cs typeface="Arial" charset="0"/>
              </a:rPr>
              <a:t>dels </a:t>
            </a:r>
            <a:r>
              <a:rPr lang="ca-ES" sz="1000" dirty="0" smtClean="0">
                <a:cs typeface="Arial" charset="0"/>
              </a:rPr>
              <a:t>comerços menys atractius.</a:t>
            </a:r>
            <a:endParaRPr lang="ca-ES" sz="1000" dirty="0">
              <a:cs typeface="Arial" charset="0"/>
            </a:endParaRPr>
          </a:p>
          <a:p>
            <a:pPr marL="266700" indent="-180975">
              <a:spcAft>
                <a:spcPts val="700"/>
              </a:spcAft>
              <a:buFont typeface="Wingdings" pitchFamily="2" charset="2"/>
              <a:buChar char="§"/>
            </a:pPr>
            <a:r>
              <a:rPr lang="ca-ES" sz="1000" b="1" dirty="0">
                <a:cs typeface="Arial" charset="0"/>
              </a:rPr>
              <a:t>Reduir i/o embellir </a:t>
            </a:r>
            <a:r>
              <a:rPr lang="ca-ES" sz="1000" dirty="0">
                <a:cs typeface="Arial" charset="0"/>
              </a:rPr>
              <a:t>els locals buits existents dins de l’espai comercial urbà.</a:t>
            </a:r>
          </a:p>
          <a:p>
            <a:pPr marL="266700" indent="-180975">
              <a:spcAft>
                <a:spcPts val="700"/>
              </a:spcAft>
              <a:buFont typeface="Wingdings" pitchFamily="2" charset="2"/>
              <a:buChar char="§"/>
            </a:pPr>
            <a:r>
              <a:rPr lang="ca-ES" sz="1000" b="1" dirty="0" smtClean="0">
                <a:cs typeface="Arial" charset="0"/>
              </a:rPr>
              <a:t>Afavorir la singularització </a:t>
            </a:r>
            <a:r>
              <a:rPr lang="ca-ES" sz="1000" dirty="0" smtClean="0">
                <a:cs typeface="Arial" charset="0"/>
              </a:rPr>
              <a:t>de la zona comercial com a espai de compra i de passeig.</a:t>
            </a:r>
          </a:p>
          <a:p>
            <a:pPr marL="266700" indent="-180975">
              <a:spcAft>
                <a:spcPts val="700"/>
              </a:spcAft>
              <a:buFont typeface="Wingdings" pitchFamily="2" charset="2"/>
              <a:buChar char="§"/>
            </a:pPr>
            <a:r>
              <a:rPr lang="ca-ES" sz="1000" b="1" dirty="0" smtClean="0">
                <a:cs typeface="Arial" charset="0"/>
              </a:rPr>
              <a:t>Crear circuits de compra</a:t>
            </a:r>
            <a:r>
              <a:rPr lang="ca-ES" sz="1000" dirty="0" smtClean="0">
                <a:cs typeface="Arial" charset="0"/>
              </a:rPr>
              <a:t> dins l’espai comercial urbà del municipi.</a:t>
            </a:r>
            <a:endParaRPr lang="ca-ES" sz="1000" dirty="0">
              <a:cs typeface="Arial" charset="0"/>
            </a:endParaRPr>
          </a:p>
        </p:txBody>
      </p:sp>
      <p:sp>
        <p:nvSpPr>
          <p:cNvPr id="25" name="Rectangle arrodonit 24"/>
          <p:cNvSpPr/>
          <p:nvPr/>
        </p:nvSpPr>
        <p:spPr>
          <a:xfrm>
            <a:off x="1547813" y="3787775"/>
            <a:ext cx="3744912" cy="1801813"/>
          </a:xfrm>
          <a:prstGeom prst="roundRect">
            <a:avLst>
              <a:gd name="adj" fmla="val 2117"/>
            </a:avLst>
          </a:prstGeom>
          <a:noFill/>
          <a:ln>
            <a:solidFill>
              <a:srgbClr val="FFE18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59404" name="26 CuadroTexto"/>
          <p:cNvSpPr>
            <a:spLocks/>
          </p:cNvSpPr>
          <p:nvPr/>
        </p:nvSpPr>
        <p:spPr bwMode="auto">
          <a:xfrm>
            <a:off x="2298700" y="2114550"/>
            <a:ext cx="288925" cy="1098550"/>
          </a:xfrm>
          <a:custGeom>
            <a:avLst/>
            <a:gdLst>
              <a:gd name="T0" fmla="*/ 0 w 2143140"/>
              <a:gd name="T1" fmla="*/ 0 h 1000132"/>
              <a:gd name="T2" fmla="*/ 0 w 2143140"/>
              <a:gd name="T3" fmla="*/ 0 h 1000132"/>
              <a:gd name="T4" fmla="*/ 0 w 2143140"/>
              <a:gd name="T5" fmla="*/ 2459160 h 1000132"/>
              <a:gd name="T6" fmla="*/ 0 w 2143140"/>
              <a:gd name="T7" fmla="*/ 4918316 h 1000132"/>
              <a:gd name="T8" fmla="*/ 0 w 2143140"/>
              <a:gd name="T9" fmla="*/ 4918316 h 1000132"/>
              <a:gd name="T10" fmla="*/ 0 w 2143140"/>
              <a:gd name="T11" fmla="*/ 2459160 h 1000132"/>
              <a:gd name="T12" fmla="*/ 0 w 2143140"/>
              <a:gd name="T13" fmla="*/ 0 h 1000132"/>
              <a:gd name="T14" fmla="*/ 0 60000 65536"/>
              <a:gd name="T15" fmla="*/ 0 60000 65536"/>
              <a:gd name="T16" fmla="*/ 0 60000 65536"/>
              <a:gd name="T17" fmla="*/ 0 60000 65536"/>
              <a:gd name="T18" fmla="*/ 0 60000 65536"/>
              <a:gd name="T19" fmla="*/ 0 60000 65536"/>
              <a:gd name="T20" fmla="*/ 0 60000 65536"/>
              <a:gd name="T21" fmla="*/ 0 w 2143140"/>
              <a:gd name="T22" fmla="*/ 0 h 1000132"/>
              <a:gd name="T23" fmla="*/ 2143140 w 2143140"/>
              <a:gd name="T24" fmla="*/ 1000132 h 10001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43140" h="1000132">
                <a:moveTo>
                  <a:pt x="0" y="0"/>
                </a:moveTo>
                <a:lnTo>
                  <a:pt x="1744667" y="0"/>
                </a:lnTo>
                <a:lnTo>
                  <a:pt x="2143140" y="500066"/>
                </a:lnTo>
                <a:lnTo>
                  <a:pt x="1744667" y="1000132"/>
                </a:lnTo>
                <a:lnTo>
                  <a:pt x="0" y="1000132"/>
                </a:lnTo>
                <a:lnTo>
                  <a:pt x="41251" y="500066"/>
                </a:lnTo>
                <a:lnTo>
                  <a:pt x="0" y="0"/>
                </a:lnTo>
                <a:close/>
              </a:path>
            </a:pathLst>
          </a:custGeom>
          <a:solidFill>
            <a:srgbClr val="FFC000"/>
          </a:solidFill>
          <a:ln w="28575">
            <a:noFill/>
            <a:round/>
            <a:headEnd/>
            <a:tailEnd/>
          </a:ln>
        </p:spPr>
        <p:txBody>
          <a:bodyPr anchor="ctr"/>
          <a:lstStyle/>
          <a:p>
            <a:endParaRPr lang="ca-ES"/>
          </a:p>
        </p:txBody>
      </p:sp>
      <p:sp>
        <p:nvSpPr>
          <p:cNvPr id="59405" name="Rectangle 28"/>
          <p:cNvSpPr>
            <a:spLocks noChangeArrowheads="1"/>
          </p:cNvSpPr>
          <p:nvPr/>
        </p:nvSpPr>
        <p:spPr bwMode="auto">
          <a:xfrm rot="-5400000">
            <a:off x="2017713" y="2540000"/>
            <a:ext cx="808037" cy="246063"/>
          </a:xfrm>
          <a:prstGeom prst="rect">
            <a:avLst/>
          </a:prstGeom>
          <a:noFill/>
          <a:ln w="9525">
            <a:noFill/>
            <a:miter lim="800000"/>
            <a:headEnd/>
            <a:tailEnd/>
          </a:ln>
        </p:spPr>
        <p:txBody>
          <a:bodyPr>
            <a:spAutoFit/>
          </a:bodyPr>
          <a:lstStyle/>
          <a:p>
            <a:pPr algn="ctr"/>
            <a:r>
              <a:rPr lang="ca-ES" sz="1000" b="1">
                <a:cs typeface="Arial" charset="0"/>
              </a:rPr>
              <a:t>Definició</a:t>
            </a:r>
          </a:p>
        </p:txBody>
      </p:sp>
      <p:sp>
        <p:nvSpPr>
          <p:cNvPr id="59406" name="26 CuadroTexto"/>
          <p:cNvSpPr>
            <a:spLocks/>
          </p:cNvSpPr>
          <p:nvPr/>
        </p:nvSpPr>
        <p:spPr bwMode="auto">
          <a:xfrm>
            <a:off x="1187450" y="3717925"/>
            <a:ext cx="287338" cy="1871663"/>
          </a:xfrm>
          <a:custGeom>
            <a:avLst/>
            <a:gdLst>
              <a:gd name="T0" fmla="*/ 0 w 2143140"/>
              <a:gd name="T1" fmla="*/ 0 h 1000132"/>
              <a:gd name="T2" fmla="*/ 0 w 2143140"/>
              <a:gd name="T3" fmla="*/ 0 h 1000132"/>
              <a:gd name="T4" fmla="*/ 0 w 2143140"/>
              <a:gd name="T5" fmla="*/ 2147483647 h 1000132"/>
              <a:gd name="T6" fmla="*/ 0 w 2143140"/>
              <a:gd name="T7" fmla="*/ 2147483647 h 1000132"/>
              <a:gd name="T8" fmla="*/ 0 w 2143140"/>
              <a:gd name="T9" fmla="*/ 2147483647 h 1000132"/>
              <a:gd name="T10" fmla="*/ 0 w 2143140"/>
              <a:gd name="T11" fmla="*/ 2147483647 h 1000132"/>
              <a:gd name="T12" fmla="*/ 0 w 2143140"/>
              <a:gd name="T13" fmla="*/ 0 h 1000132"/>
              <a:gd name="T14" fmla="*/ 0 60000 65536"/>
              <a:gd name="T15" fmla="*/ 0 60000 65536"/>
              <a:gd name="T16" fmla="*/ 0 60000 65536"/>
              <a:gd name="T17" fmla="*/ 0 60000 65536"/>
              <a:gd name="T18" fmla="*/ 0 60000 65536"/>
              <a:gd name="T19" fmla="*/ 0 60000 65536"/>
              <a:gd name="T20" fmla="*/ 0 60000 65536"/>
              <a:gd name="T21" fmla="*/ 0 w 2143140"/>
              <a:gd name="T22" fmla="*/ 0 h 1000132"/>
              <a:gd name="T23" fmla="*/ 2143140 w 2143140"/>
              <a:gd name="T24" fmla="*/ 1000132 h 10001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43140" h="1000132">
                <a:moveTo>
                  <a:pt x="0" y="0"/>
                </a:moveTo>
                <a:lnTo>
                  <a:pt x="1744667" y="0"/>
                </a:lnTo>
                <a:lnTo>
                  <a:pt x="2143140" y="500066"/>
                </a:lnTo>
                <a:lnTo>
                  <a:pt x="1744667" y="1000132"/>
                </a:lnTo>
                <a:lnTo>
                  <a:pt x="0" y="1000132"/>
                </a:lnTo>
                <a:lnTo>
                  <a:pt x="41251" y="500066"/>
                </a:lnTo>
                <a:lnTo>
                  <a:pt x="0" y="0"/>
                </a:lnTo>
                <a:close/>
              </a:path>
            </a:pathLst>
          </a:custGeom>
          <a:solidFill>
            <a:srgbClr val="FFC000"/>
          </a:solidFill>
          <a:ln w="28575">
            <a:noFill/>
            <a:round/>
            <a:headEnd/>
            <a:tailEnd/>
          </a:ln>
        </p:spPr>
        <p:txBody>
          <a:bodyPr anchor="ctr"/>
          <a:lstStyle/>
          <a:p>
            <a:endParaRPr lang="ca-ES"/>
          </a:p>
        </p:txBody>
      </p:sp>
      <p:sp>
        <p:nvSpPr>
          <p:cNvPr id="59407" name="Rectangle 28"/>
          <p:cNvSpPr>
            <a:spLocks noChangeArrowheads="1"/>
          </p:cNvSpPr>
          <p:nvPr/>
        </p:nvSpPr>
        <p:spPr bwMode="auto">
          <a:xfrm rot="-5400000">
            <a:off x="906463" y="4557712"/>
            <a:ext cx="808038" cy="246063"/>
          </a:xfrm>
          <a:prstGeom prst="rect">
            <a:avLst/>
          </a:prstGeom>
          <a:noFill/>
          <a:ln w="9525">
            <a:noFill/>
            <a:miter lim="800000"/>
            <a:headEnd/>
            <a:tailEnd/>
          </a:ln>
        </p:spPr>
        <p:txBody>
          <a:bodyPr>
            <a:spAutoFit/>
          </a:bodyPr>
          <a:lstStyle/>
          <a:p>
            <a:pPr algn="ctr"/>
            <a:r>
              <a:rPr lang="ca-ES" sz="1000" b="1">
                <a:cs typeface="Arial" charset="0"/>
              </a:rPr>
              <a:t>Objectius</a:t>
            </a:r>
          </a:p>
        </p:txBody>
      </p:sp>
      <p:sp>
        <p:nvSpPr>
          <p:cNvPr id="18" name="QuadreDeText 47"/>
          <p:cNvSpPr txBox="1">
            <a:spLocks noChangeArrowheads="1"/>
          </p:cNvSpPr>
          <p:nvPr/>
        </p:nvSpPr>
        <p:spPr bwMode="auto">
          <a:xfrm>
            <a:off x="5795963" y="260350"/>
            <a:ext cx="28797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4.2. Línies estratègiques per a la dinamització del comerç urbà</a:t>
            </a:r>
            <a:endParaRPr lang="es-ES" sz="1200" b="1" dirty="0">
              <a:solidFill>
                <a:schemeClr val="tx1">
                  <a:lumMod val="75000"/>
                  <a:lumOff val="25000"/>
                </a:schemeClr>
              </a:solidFill>
            </a:endParaRPr>
          </a:p>
        </p:txBody>
      </p:sp>
      <p:sp>
        <p:nvSpPr>
          <p:cNvPr id="19" name="Rectangle 18"/>
          <p:cNvSpPr/>
          <p:nvPr/>
        </p:nvSpPr>
        <p:spPr>
          <a:xfrm flipV="1">
            <a:off x="5867400" y="647700"/>
            <a:ext cx="2736850" cy="44450"/>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59410" name="Rectangle arrodonit 20"/>
          <p:cNvSpPr>
            <a:spLocks noChangeArrowheads="1"/>
          </p:cNvSpPr>
          <p:nvPr/>
        </p:nvSpPr>
        <p:spPr bwMode="auto">
          <a:xfrm>
            <a:off x="5680075" y="3929066"/>
            <a:ext cx="2133600" cy="271463"/>
          </a:xfrm>
          <a:prstGeom prst="roundRect">
            <a:avLst>
              <a:gd name="adj" fmla="val 6796"/>
            </a:avLst>
          </a:prstGeom>
          <a:solidFill>
            <a:srgbClr val="FFC000"/>
          </a:solidFill>
          <a:ln w="9525">
            <a:noFill/>
            <a:round/>
            <a:headEnd/>
            <a:tailEnd/>
          </a:ln>
        </p:spPr>
        <p:txBody>
          <a:bodyPr>
            <a:spAutoFit/>
          </a:bodyPr>
          <a:lstStyle/>
          <a:p>
            <a:pPr algn="ctr"/>
            <a:r>
              <a:rPr lang="ca-ES" sz="1100" b="1">
                <a:solidFill>
                  <a:schemeClr val="bg1"/>
                </a:solidFill>
                <a:cs typeface="Arial" charset="0"/>
              </a:rPr>
              <a:t>Idees clau</a:t>
            </a:r>
            <a:endParaRPr lang="ca-ES" sz="1100">
              <a:solidFill>
                <a:schemeClr val="bg1"/>
              </a:solidFill>
            </a:endParaRPr>
          </a:p>
        </p:txBody>
      </p:sp>
      <p:sp>
        <p:nvSpPr>
          <p:cNvPr id="59411" name="Rectangle arrodonit 21"/>
          <p:cNvSpPr>
            <a:spLocks noChangeArrowheads="1"/>
          </p:cNvSpPr>
          <p:nvPr/>
        </p:nvSpPr>
        <p:spPr bwMode="auto">
          <a:xfrm>
            <a:off x="6040438" y="4297366"/>
            <a:ext cx="1584325" cy="422275"/>
          </a:xfrm>
          <a:prstGeom prst="roundRect">
            <a:avLst>
              <a:gd name="adj" fmla="val 10213"/>
            </a:avLst>
          </a:prstGeom>
          <a:noFill/>
          <a:ln w="9525">
            <a:noFill/>
            <a:round/>
            <a:headEnd/>
            <a:tailEnd/>
          </a:ln>
        </p:spPr>
        <p:txBody>
          <a:bodyPr anchor="ctr">
            <a:spAutoFit/>
          </a:bodyPr>
          <a:lstStyle/>
          <a:p>
            <a:r>
              <a:rPr lang="ca-ES" sz="1000">
                <a:cs typeface="Arial" charset="0"/>
              </a:rPr>
              <a:t>Millora de la </a:t>
            </a:r>
            <a:r>
              <a:rPr lang="ca-ES" sz="1000" b="1">
                <a:cs typeface="Arial" charset="0"/>
              </a:rPr>
              <a:t>imatge comercial</a:t>
            </a:r>
            <a:endParaRPr lang="ca-ES" sz="1000" b="1"/>
          </a:p>
        </p:txBody>
      </p:sp>
      <p:sp>
        <p:nvSpPr>
          <p:cNvPr id="59412" name="Rectangle arrodonit 22"/>
          <p:cNvSpPr>
            <a:spLocks noChangeArrowheads="1"/>
          </p:cNvSpPr>
          <p:nvPr/>
        </p:nvSpPr>
        <p:spPr bwMode="auto">
          <a:xfrm>
            <a:off x="6040438" y="4787904"/>
            <a:ext cx="1584325" cy="580787"/>
          </a:xfrm>
          <a:prstGeom prst="roundRect">
            <a:avLst>
              <a:gd name="adj" fmla="val 8060"/>
            </a:avLst>
          </a:prstGeom>
          <a:noFill/>
          <a:ln w="9525">
            <a:noFill/>
            <a:round/>
            <a:headEnd/>
            <a:tailEnd/>
          </a:ln>
        </p:spPr>
        <p:txBody>
          <a:bodyPr anchor="ctr">
            <a:spAutoFit/>
          </a:bodyPr>
          <a:lstStyle/>
          <a:p>
            <a:r>
              <a:rPr lang="ca-ES" sz="1000" dirty="0" smtClean="0">
                <a:cs typeface="Arial" charset="0"/>
              </a:rPr>
              <a:t>Millora de l’</a:t>
            </a:r>
            <a:r>
              <a:rPr lang="ca-ES" sz="1000" b="1" dirty="0" smtClean="0">
                <a:cs typeface="Arial" charset="0"/>
              </a:rPr>
              <a:t>experiència de compra i de passeig</a:t>
            </a:r>
            <a:endParaRPr lang="ca-ES" sz="1000" b="1" dirty="0"/>
          </a:p>
        </p:txBody>
      </p:sp>
      <p:sp>
        <p:nvSpPr>
          <p:cNvPr id="26" name="TextBox 35"/>
          <p:cNvSpPr>
            <a:spLocks noChangeArrowheads="1"/>
          </p:cNvSpPr>
          <p:nvPr/>
        </p:nvSpPr>
        <p:spPr bwMode="auto">
          <a:xfrm>
            <a:off x="5680075" y="4287841"/>
            <a:ext cx="280988" cy="431800"/>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27" name="TextBox 35"/>
          <p:cNvSpPr>
            <a:spLocks noChangeArrowheads="1"/>
          </p:cNvSpPr>
          <p:nvPr/>
        </p:nvSpPr>
        <p:spPr bwMode="auto">
          <a:xfrm>
            <a:off x="5680075" y="4792665"/>
            <a:ext cx="280988" cy="576000"/>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28" name="TextBox 35"/>
          <p:cNvSpPr>
            <a:spLocks noChangeArrowheads="1"/>
          </p:cNvSpPr>
          <p:nvPr/>
        </p:nvSpPr>
        <p:spPr bwMode="auto">
          <a:xfrm>
            <a:off x="6046788" y="4287841"/>
            <a:ext cx="1766887" cy="431800"/>
          </a:xfrm>
          <a:prstGeom prst="roundRect">
            <a:avLst>
              <a:gd name="adj" fmla="val 6176"/>
            </a:avLst>
          </a:prstGeom>
          <a:noFill/>
          <a:ln w="9525">
            <a:solidFill>
              <a:schemeClr val="tx1">
                <a:lumMod val="75000"/>
                <a:lumOff val="25000"/>
              </a:schemeClr>
            </a:solidFill>
            <a:prstDash val="solid"/>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29" name="TextBox 35"/>
          <p:cNvSpPr>
            <a:spLocks noChangeArrowheads="1"/>
          </p:cNvSpPr>
          <p:nvPr/>
        </p:nvSpPr>
        <p:spPr bwMode="auto">
          <a:xfrm>
            <a:off x="6040438" y="4792665"/>
            <a:ext cx="1766887" cy="576000"/>
          </a:xfrm>
          <a:prstGeom prst="roundRect">
            <a:avLst>
              <a:gd name="adj" fmla="val 6176"/>
            </a:avLst>
          </a:prstGeom>
          <a:noFill/>
          <a:ln w="9525">
            <a:solidFill>
              <a:schemeClr val="tx1">
                <a:lumMod val="75000"/>
                <a:lumOff val="25000"/>
              </a:schemeClr>
            </a:solidFill>
            <a:prstDash val="solid"/>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31" name="Clau de tancament 30"/>
          <p:cNvSpPr/>
          <p:nvPr/>
        </p:nvSpPr>
        <p:spPr>
          <a:xfrm>
            <a:off x="5437188" y="3933825"/>
            <a:ext cx="71437" cy="1439863"/>
          </a:xfrm>
          <a:prstGeom prst="rightBrac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a-ES"/>
          </a:p>
        </p:txBody>
      </p:sp>
      <p:sp>
        <p:nvSpPr>
          <p:cNvPr id="59418" name="AutoShape 28" descr="20170601_12013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pic>
        <p:nvPicPr>
          <p:cNvPr id="45086" name="Picture 30"/>
          <p:cNvPicPr>
            <a:picLocks noChangeAspect="1" noChangeArrowheads="1"/>
          </p:cNvPicPr>
          <p:nvPr/>
        </p:nvPicPr>
        <p:blipFill>
          <a:blip r:embed="rId2" cstate="print"/>
          <a:srcRect r="21294"/>
          <a:stretch>
            <a:fillRect/>
          </a:stretch>
        </p:blipFill>
        <p:spPr bwMode="auto">
          <a:xfrm>
            <a:off x="735944" y="2134597"/>
            <a:ext cx="1470962" cy="1051183"/>
          </a:xfrm>
          <a:prstGeom prst="roundRect">
            <a:avLst>
              <a:gd name="adj" fmla="val 9225"/>
            </a:avLst>
          </a:prstGeom>
          <a:noFill/>
          <a:ln w="9525">
            <a:noFill/>
            <a:miter lim="800000"/>
            <a:headEnd/>
            <a:tailEnd/>
          </a:ln>
          <a:effectLst/>
        </p:spPr>
      </p:pic>
      <p:sp>
        <p:nvSpPr>
          <p:cNvPr id="30" name="29 Marcador de número de diapositiva"/>
          <p:cNvSpPr>
            <a:spLocks noGrp="1"/>
          </p:cNvSpPr>
          <p:nvPr>
            <p:ph type="sldNum" sz="quarter" idx="10"/>
          </p:nvPr>
        </p:nvSpPr>
        <p:spPr/>
        <p:txBody>
          <a:bodyPr/>
          <a:lstStyle/>
          <a:p>
            <a:pPr>
              <a:defRPr/>
            </a:pPr>
            <a:fld id="{8058331A-6B9C-4321-ABD4-0B1C14C43AA2}" type="slidenum">
              <a:rPr lang="es-ES" smtClean="0"/>
              <a:pPr>
                <a:defRPr/>
              </a:pPr>
              <a:t>31</a:t>
            </a:fld>
            <a:endParaRPr lang="es-E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5"/>
          <p:cNvSpPr txBox="1"/>
          <p:nvPr/>
        </p:nvSpPr>
        <p:spPr>
          <a:xfrm>
            <a:off x="539750" y="1285875"/>
            <a:ext cx="7993063" cy="4857750"/>
          </a:xfrm>
          <a:prstGeom prst="rect">
            <a:avLst/>
          </a:prstGeom>
          <a:solidFill>
            <a:srgbClr val="FFFFFF">
              <a:alpha val="60000"/>
            </a:srgbClr>
          </a:solidFill>
          <a:ln w="6350">
            <a:solidFill>
              <a:schemeClr val="tx1">
                <a:lumMod val="75000"/>
                <a:lumOff val="25000"/>
              </a:schemeClr>
            </a:solidFill>
          </a:ln>
        </p:spPr>
        <p:txBody>
          <a:bodyPr/>
          <a:lstStyle/>
          <a:p>
            <a:pPr algn="ctr" fontAlgn="auto">
              <a:spcBef>
                <a:spcPts val="0"/>
              </a:spcBef>
              <a:spcAft>
                <a:spcPts val="0"/>
              </a:spcAft>
              <a:defRPr/>
            </a:pPr>
            <a:endParaRPr lang="ca-ES" sz="1200" b="1" dirty="0">
              <a:latin typeface="+mj-lt"/>
              <a:cs typeface="Arial" panose="020B0604020202020204" pitchFamily="34" charset="0"/>
            </a:endParaRPr>
          </a:p>
        </p:txBody>
      </p:sp>
      <p:sp>
        <p:nvSpPr>
          <p:cNvPr id="125968" name="TextBox 35"/>
          <p:cNvSpPr>
            <a:spLocks noChangeArrowheads="1"/>
          </p:cNvSpPr>
          <p:nvPr/>
        </p:nvSpPr>
        <p:spPr bwMode="auto">
          <a:xfrm>
            <a:off x="2555875" y="1105808"/>
            <a:ext cx="4730750" cy="358775"/>
          </a:xfrm>
          <a:prstGeom prst="roundRect">
            <a:avLst>
              <a:gd name="adj" fmla="val 6176"/>
            </a:avLst>
          </a:prstGeom>
          <a:solidFill>
            <a:srgbClr val="FFC000"/>
          </a:solidFill>
          <a:ln w="19050">
            <a:noFill/>
            <a:round/>
            <a:headEnd/>
            <a:tailEnd/>
          </a:ln>
        </p:spPr>
        <p:txBody>
          <a:bodyPr rIns="36000" anchor="ctr"/>
          <a:lstStyle/>
          <a:p>
            <a:pPr>
              <a:defRPr/>
            </a:pPr>
            <a:r>
              <a:rPr lang="ca-ES" sz="1400" b="1" dirty="0" err="1">
                <a:cs typeface="Arial" charset="0"/>
              </a:rPr>
              <a:t>Amabilització</a:t>
            </a:r>
            <a:r>
              <a:rPr lang="ca-ES" sz="1400" b="1" dirty="0">
                <a:cs typeface="Arial" charset="0"/>
              </a:rPr>
              <a:t> </a:t>
            </a:r>
            <a:r>
              <a:rPr lang="ca-ES" sz="1400" b="1" dirty="0" smtClean="0">
                <a:cs typeface="Arial" charset="0"/>
              </a:rPr>
              <a:t>de la zona comercial</a:t>
            </a:r>
            <a:endParaRPr lang="ca-ES" sz="1050" b="1" dirty="0">
              <a:cs typeface="Arial" charset="0"/>
            </a:endParaRPr>
          </a:p>
        </p:txBody>
      </p:sp>
      <p:sp>
        <p:nvSpPr>
          <p:cNvPr id="60420" name="AutoShape 4" descr="IMG_20170619_113228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60421" name="AutoShape 6" descr="IMG_20170619_113228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60422" name="AutoShape 9" descr="IMG_20170619_121210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60423" name="AutoShape 12" descr="IMG_20170619_112750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14" name="TextBox 35"/>
          <p:cNvSpPr>
            <a:spLocks noChangeArrowheads="1"/>
          </p:cNvSpPr>
          <p:nvPr/>
        </p:nvSpPr>
        <p:spPr bwMode="auto">
          <a:xfrm>
            <a:off x="2124075" y="1104221"/>
            <a:ext cx="350838" cy="360362"/>
          </a:xfrm>
          <a:prstGeom prst="roundRect">
            <a:avLst>
              <a:gd name="adj" fmla="val 6176"/>
            </a:avLst>
          </a:prstGeom>
          <a:solidFill>
            <a:schemeClr val="tx1">
              <a:lumMod val="75000"/>
              <a:lumOff val="25000"/>
            </a:schemeClr>
          </a:solidFill>
          <a:ln w="19050">
            <a:noFill/>
            <a:round/>
            <a:headEnd/>
            <a:tailEnd/>
          </a:ln>
        </p:spPr>
        <p:txBody>
          <a:bodyPr rIns="36000" anchor="ctr"/>
          <a:lstStyle/>
          <a:p>
            <a:pPr>
              <a:defRPr/>
            </a:pPr>
            <a:r>
              <a:rPr lang="ca-ES" sz="1400" b="1" dirty="0">
                <a:solidFill>
                  <a:schemeClr val="bg1"/>
                </a:solidFill>
                <a:latin typeface="+mj-lt"/>
                <a:cs typeface="Arial" charset="0"/>
              </a:rPr>
              <a:t>2</a:t>
            </a:r>
          </a:p>
        </p:txBody>
      </p:sp>
      <p:sp>
        <p:nvSpPr>
          <p:cNvPr id="60425" name="Rectangle 18"/>
          <p:cNvSpPr>
            <a:spLocks noChangeArrowheads="1"/>
          </p:cNvSpPr>
          <p:nvPr/>
        </p:nvSpPr>
        <p:spPr bwMode="auto">
          <a:xfrm>
            <a:off x="2659063" y="1701132"/>
            <a:ext cx="5441950" cy="1541448"/>
          </a:xfrm>
          <a:prstGeom prst="rect">
            <a:avLst/>
          </a:prstGeom>
          <a:noFill/>
          <a:ln w="9525">
            <a:noFill/>
            <a:miter lim="800000"/>
            <a:headEnd/>
            <a:tailEnd/>
          </a:ln>
        </p:spPr>
        <p:txBody>
          <a:bodyPr>
            <a:spAutoFit/>
          </a:bodyPr>
          <a:lstStyle/>
          <a:p>
            <a:pPr algn="just"/>
            <a:r>
              <a:rPr lang="ca-ES" sz="1000" dirty="0">
                <a:cs typeface="Arial" charset="0"/>
              </a:rPr>
              <a:t>L’activitat comercial té lloc en espais públics i privats, les característiques del quals influeixen de manera determinant sobre l’experiència comercial i de passeig de la clientela,</a:t>
            </a:r>
            <a:r>
              <a:rPr lang="ca-ES" sz="1000" b="1" dirty="0">
                <a:cs typeface="Arial" charset="0"/>
              </a:rPr>
              <a:t> la satisfacció de les seves necessitats</a:t>
            </a:r>
            <a:r>
              <a:rPr lang="ca-ES" sz="1000" dirty="0">
                <a:cs typeface="Arial" charset="0"/>
              </a:rPr>
              <a:t>, el resultat en termes de vendes, el grau de vitalitat i interacció social, etc. </a:t>
            </a:r>
            <a:r>
              <a:rPr lang="ca-ES" sz="1000" dirty="0" err="1">
                <a:cs typeface="Arial" charset="0"/>
              </a:rPr>
              <a:t>L’amabilització</a:t>
            </a:r>
            <a:r>
              <a:rPr lang="ca-ES" sz="1000" dirty="0">
                <a:cs typeface="Arial" charset="0"/>
              </a:rPr>
              <a:t> i ordenació de l’espai comercial urbà pretén </a:t>
            </a:r>
            <a:r>
              <a:rPr lang="ca-ES" sz="1000" b="1" dirty="0">
                <a:cs typeface="Arial" charset="0"/>
              </a:rPr>
              <a:t>l’endreça i el bon funcionament del teixit comercial </a:t>
            </a:r>
            <a:r>
              <a:rPr lang="ca-ES" sz="1000" dirty="0">
                <a:cs typeface="Arial" charset="0"/>
              </a:rPr>
              <a:t>en els espais públics i privats on es concentra l’oferta comercial. </a:t>
            </a:r>
          </a:p>
          <a:p>
            <a:pPr algn="just">
              <a:spcBef>
                <a:spcPts val="500"/>
              </a:spcBef>
            </a:pPr>
            <a:r>
              <a:rPr lang="ca-ES" sz="1000" dirty="0">
                <a:cs typeface="Arial" charset="0"/>
              </a:rPr>
              <a:t>En el cas de Sant Feliu de Guíxols, bona part de l’espai comercial urbà del centre està </a:t>
            </a:r>
            <a:r>
              <a:rPr lang="ca-ES" sz="1000" dirty="0" err="1">
                <a:cs typeface="Arial" charset="0"/>
              </a:rPr>
              <a:t>vianalitzat</a:t>
            </a:r>
            <a:r>
              <a:rPr lang="ca-ES" sz="1000" dirty="0">
                <a:cs typeface="Arial" charset="0"/>
              </a:rPr>
              <a:t> i afavoreix l’experiència de compra i de visita, però encara hi ha certes actuacions de millora que podrien </a:t>
            </a:r>
            <a:r>
              <a:rPr lang="ca-ES" sz="1000" dirty="0" smtClean="0">
                <a:cs typeface="Arial" charset="0"/>
              </a:rPr>
              <a:t>afavorir-la més i contribuir a la seva singularització.</a:t>
            </a:r>
            <a:endParaRPr lang="ca-ES" sz="1000" dirty="0">
              <a:solidFill>
                <a:srgbClr val="FF0000"/>
              </a:solidFill>
              <a:cs typeface="Arial" charset="0"/>
            </a:endParaRPr>
          </a:p>
        </p:txBody>
      </p:sp>
      <p:sp>
        <p:nvSpPr>
          <p:cNvPr id="60426" name="Rectangle 23"/>
          <p:cNvSpPr>
            <a:spLocks noChangeArrowheads="1"/>
          </p:cNvSpPr>
          <p:nvPr/>
        </p:nvSpPr>
        <p:spPr bwMode="auto">
          <a:xfrm>
            <a:off x="1619250" y="3803610"/>
            <a:ext cx="3816350" cy="1900520"/>
          </a:xfrm>
          <a:prstGeom prst="rect">
            <a:avLst/>
          </a:prstGeom>
          <a:noFill/>
          <a:ln w="9525">
            <a:noFill/>
            <a:miter lim="800000"/>
            <a:headEnd/>
            <a:tailEnd/>
          </a:ln>
        </p:spPr>
        <p:txBody>
          <a:bodyPr>
            <a:spAutoFit/>
          </a:bodyPr>
          <a:lstStyle/>
          <a:p>
            <a:pPr marL="266700" indent="-180975">
              <a:spcAft>
                <a:spcPts val="700"/>
              </a:spcAft>
              <a:buFont typeface="Wingdings" pitchFamily="2" charset="2"/>
              <a:buChar char="§"/>
            </a:pPr>
            <a:r>
              <a:rPr lang="ca-ES" sz="1000" b="1" dirty="0" smtClean="0">
                <a:cs typeface="Arial" charset="0"/>
              </a:rPr>
              <a:t>Completar la </a:t>
            </a:r>
            <a:r>
              <a:rPr lang="ca-ES" sz="1000" b="1" dirty="0" err="1" smtClean="0">
                <a:cs typeface="Arial" charset="0"/>
              </a:rPr>
              <a:t>vianalització</a:t>
            </a:r>
            <a:r>
              <a:rPr lang="ca-ES" sz="1000" b="1" dirty="0" smtClean="0">
                <a:cs typeface="Arial" charset="0"/>
              </a:rPr>
              <a:t> </a:t>
            </a:r>
            <a:r>
              <a:rPr lang="ca-ES" sz="1000" dirty="0" smtClean="0">
                <a:cs typeface="Arial" charset="0"/>
              </a:rPr>
              <a:t>de l’espai comercial urbà i vetllar per una imatge homogènia i atractiva (</a:t>
            </a:r>
            <a:r>
              <a:rPr lang="ca-ES" sz="1000" dirty="0">
                <a:cs typeface="Arial" charset="0"/>
              </a:rPr>
              <a:t>accessibilitat, paviment,  mobiliari urbà, enjardinament, etc</a:t>
            </a:r>
            <a:r>
              <a:rPr lang="ca-ES" sz="1000" dirty="0" smtClean="0">
                <a:cs typeface="Arial" charset="0"/>
              </a:rPr>
              <a:t>.).</a:t>
            </a:r>
          </a:p>
          <a:p>
            <a:pPr marL="266700" indent="-180975">
              <a:spcAft>
                <a:spcPts val="700"/>
              </a:spcAft>
              <a:buFont typeface="Wingdings" pitchFamily="2" charset="2"/>
              <a:buChar char="§"/>
            </a:pPr>
            <a:r>
              <a:rPr lang="ca-ES" sz="1000" b="1" dirty="0" smtClean="0">
                <a:cs typeface="Arial" charset="0"/>
              </a:rPr>
              <a:t>Facilitar l’accés </a:t>
            </a:r>
            <a:r>
              <a:rPr lang="ca-ES" sz="1000" dirty="0" smtClean="0">
                <a:cs typeface="Arial" charset="0"/>
              </a:rPr>
              <a:t>a l’espai comercial urbà, tant des dels barris residencials com des dels aparcaments perifèrics.</a:t>
            </a:r>
            <a:endParaRPr lang="ca-ES" sz="1000" dirty="0">
              <a:cs typeface="Arial" charset="0"/>
            </a:endParaRPr>
          </a:p>
          <a:p>
            <a:pPr marL="266700" indent="-180975">
              <a:spcAft>
                <a:spcPts val="700"/>
              </a:spcAft>
              <a:buFont typeface="Wingdings" pitchFamily="2" charset="2"/>
              <a:buChar char="§"/>
            </a:pPr>
            <a:r>
              <a:rPr lang="ca-ES" sz="1000" b="1" dirty="0">
                <a:cs typeface="Arial" charset="0"/>
              </a:rPr>
              <a:t>Garantir un bon funcionament dels serveis municipals </a:t>
            </a:r>
            <a:r>
              <a:rPr lang="ca-ES" sz="1000" dirty="0">
                <a:cs typeface="Arial" charset="0"/>
              </a:rPr>
              <a:t>que incideixen sobre el comerç (neteja, recollida de residus, enllumenat, etc.).</a:t>
            </a:r>
          </a:p>
          <a:p>
            <a:pPr marL="266700" indent="-180975">
              <a:spcAft>
                <a:spcPts val="700"/>
              </a:spcAft>
              <a:buFont typeface="Wingdings" pitchFamily="2" charset="2"/>
              <a:buChar char="§"/>
            </a:pPr>
            <a:r>
              <a:rPr lang="ca-ES" sz="1000" b="1" dirty="0" smtClean="0">
                <a:cs typeface="Arial" charset="0"/>
              </a:rPr>
              <a:t>Regular</a:t>
            </a:r>
            <a:r>
              <a:rPr lang="ca-ES" sz="1000" dirty="0" smtClean="0">
                <a:cs typeface="Arial" charset="0"/>
              </a:rPr>
              <a:t> </a:t>
            </a:r>
            <a:r>
              <a:rPr lang="ca-ES" sz="1000" dirty="0">
                <a:cs typeface="Arial" charset="0"/>
              </a:rPr>
              <a:t>tots aquells </a:t>
            </a:r>
            <a:r>
              <a:rPr lang="ca-ES" sz="1000" b="1" dirty="0">
                <a:cs typeface="Arial" charset="0"/>
              </a:rPr>
              <a:t>aspectes normatius </a:t>
            </a:r>
            <a:r>
              <a:rPr lang="ca-ES" sz="1000" dirty="0">
                <a:cs typeface="Arial" charset="0"/>
              </a:rPr>
              <a:t>que contribueixin a millorar l’experiència de compra de l’usuari.</a:t>
            </a:r>
          </a:p>
        </p:txBody>
      </p:sp>
      <p:sp>
        <p:nvSpPr>
          <p:cNvPr id="25" name="Rectangle arrodonit 24"/>
          <p:cNvSpPr/>
          <p:nvPr/>
        </p:nvSpPr>
        <p:spPr>
          <a:xfrm>
            <a:off x="1619250" y="3643315"/>
            <a:ext cx="3816350" cy="2214578"/>
          </a:xfrm>
          <a:prstGeom prst="roundRect">
            <a:avLst>
              <a:gd name="adj" fmla="val 2117"/>
            </a:avLst>
          </a:prstGeom>
          <a:noFill/>
          <a:ln>
            <a:solidFill>
              <a:srgbClr val="FFE18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60428" name="26 CuadroTexto"/>
          <p:cNvSpPr>
            <a:spLocks/>
          </p:cNvSpPr>
          <p:nvPr/>
        </p:nvSpPr>
        <p:spPr bwMode="auto">
          <a:xfrm>
            <a:off x="2298700" y="1990725"/>
            <a:ext cx="288925" cy="1008063"/>
          </a:xfrm>
          <a:custGeom>
            <a:avLst/>
            <a:gdLst>
              <a:gd name="T0" fmla="*/ 0 w 2143140"/>
              <a:gd name="T1" fmla="*/ 0 h 1000132"/>
              <a:gd name="T2" fmla="*/ 0 w 2143140"/>
              <a:gd name="T3" fmla="*/ 0 h 1000132"/>
              <a:gd name="T4" fmla="*/ 0 w 2143140"/>
              <a:gd name="T5" fmla="*/ 677329 h 1000132"/>
              <a:gd name="T6" fmla="*/ 0 w 2143140"/>
              <a:gd name="T7" fmla="*/ 1354655 h 1000132"/>
              <a:gd name="T8" fmla="*/ 0 w 2143140"/>
              <a:gd name="T9" fmla="*/ 1354655 h 1000132"/>
              <a:gd name="T10" fmla="*/ 0 w 2143140"/>
              <a:gd name="T11" fmla="*/ 677329 h 1000132"/>
              <a:gd name="T12" fmla="*/ 0 w 2143140"/>
              <a:gd name="T13" fmla="*/ 0 h 1000132"/>
              <a:gd name="T14" fmla="*/ 0 60000 65536"/>
              <a:gd name="T15" fmla="*/ 0 60000 65536"/>
              <a:gd name="T16" fmla="*/ 0 60000 65536"/>
              <a:gd name="T17" fmla="*/ 0 60000 65536"/>
              <a:gd name="T18" fmla="*/ 0 60000 65536"/>
              <a:gd name="T19" fmla="*/ 0 60000 65536"/>
              <a:gd name="T20" fmla="*/ 0 60000 65536"/>
              <a:gd name="T21" fmla="*/ 0 w 2143140"/>
              <a:gd name="T22" fmla="*/ 0 h 1000132"/>
              <a:gd name="T23" fmla="*/ 2143140 w 2143140"/>
              <a:gd name="T24" fmla="*/ 1000132 h 10001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43140" h="1000132">
                <a:moveTo>
                  <a:pt x="0" y="0"/>
                </a:moveTo>
                <a:lnTo>
                  <a:pt x="1744667" y="0"/>
                </a:lnTo>
                <a:lnTo>
                  <a:pt x="2143140" y="500066"/>
                </a:lnTo>
                <a:lnTo>
                  <a:pt x="1744667" y="1000132"/>
                </a:lnTo>
                <a:lnTo>
                  <a:pt x="0" y="1000132"/>
                </a:lnTo>
                <a:lnTo>
                  <a:pt x="41251" y="500066"/>
                </a:lnTo>
                <a:lnTo>
                  <a:pt x="0" y="0"/>
                </a:lnTo>
                <a:close/>
              </a:path>
            </a:pathLst>
          </a:custGeom>
          <a:solidFill>
            <a:srgbClr val="FFC000"/>
          </a:solidFill>
          <a:ln w="28575">
            <a:noFill/>
            <a:round/>
            <a:headEnd/>
            <a:tailEnd/>
          </a:ln>
        </p:spPr>
        <p:txBody>
          <a:bodyPr anchor="ctr"/>
          <a:lstStyle/>
          <a:p>
            <a:endParaRPr lang="ca-ES"/>
          </a:p>
        </p:txBody>
      </p:sp>
      <p:sp>
        <p:nvSpPr>
          <p:cNvPr id="60429" name="Rectangle 28"/>
          <p:cNvSpPr>
            <a:spLocks noChangeArrowheads="1"/>
          </p:cNvSpPr>
          <p:nvPr/>
        </p:nvSpPr>
        <p:spPr bwMode="auto">
          <a:xfrm rot="-5400000">
            <a:off x="2018507" y="2415381"/>
            <a:ext cx="806450" cy="246063"/>
          </a:xfrm>
          <a:prstGeom prst="rect">
            <a:avLst/>
          </a:prstGeom>
          <a:noFill/>
          <a:ln w="9525">
            <a:noFill/>
            <a:miter lim="800000"/>
            <a:headEnd/>
            <a:tailEnd/>
          </a:ln>
        </p:spPr>
        <p:txBody>
          <a:bodyPr>
            <a:spAutoFit/>
          </a:bodyPr>
          <a:lstStyle/>
          <a:p>
            <a:pPr algn="ctr"/>
            <a:r>
              <a:rPr lang="ca-ES" sz="1000" b="1">
                <a:cs typeface="Arial" charset="0"/>
              </a:rPr>
              <a:t>Definició</a:t>
            </a:r>
          </a:p>
        </p:txBody>
      </p:sp>
      <p:sp>
        <p:nvSpPr>
          <p:cNvPr id="60430" name="26 CuadroTexto"/>
          <p:cNvSpPr>
            <a:spLocks/>
          </p:cNvSpPr>
          <p:nvPr/>
        </p:nvSpPr>
        <p:spPr bwMode="auto">
          <a:xfrm>
            <a:off x="1258888" y="3643315"/>
            <a:ext cx="287337" cy="2214578"/>
          </a:xfrm>
          <a:custGeom>
            <a:avLst/>
            <a:gdLst>
              <a:gd name="T0" fmla="*/ 0 w 2143140"/>
              <a:gd name="T1" fmla="*/ 0 h 1000132"/>
              <a:gd name="T2" fmla="*/ 0 w 2143140"/>
              <a:gd name="T3" fmla="*/ 0 h 1000132"/>
              <a:gd name="T4" fmla="*/ 0 w 2143140"/>
              <a:gd name="T5" fmla="*/ 2147483647 h 1000132"/>
              <a:gd name="T6" fmla="*/ 0 w 2143140"/>
              <a:gd name="T7" fmla="*/ 2147483647 h 1000132"/>
              <a:gd name="T8" fmla="*/ 0 w 2143140"/>
              <a:gd name="T9" fmla="*/ 2147483647 h 1000132"/>
              <a:gd name="T10" fmla="*/ 0 w 2143140"/>
              <a:gd name="T11" fmla="*/ 2147483647 h 1000132"/>
              <a:gd name="T12" fmla="*/ 0 w 2143140"/>
              <a:gd name="T13" fmla="*/ 0 h 1000132"/>
              <a:gd name="T14" fmla="*/ 0 60000 65536"/>
              <a:gd name="T15" fmla="*/ 0 60000 65536"/>
              <a:gd name="T16" fmla="*/ 0 60000 65536"/>
              <a:gd name="T17" fmla="*/ 0 60000 65536"/>
              <a:gd name="T18" fmla="*/ 0 60000 65536"/>
              <a:gd name="T19" fmla="*/ 0 60000 65536"/>
              <a:gd name="T20" fmla="*/ 0 60000 65536"/>
              <a:gd name="T21" fmla="*/ 0 w 2143140"/>
              <a:gd name="T22" fmla="*/ 0 h 1000132"/>
              <a:gd name="T23" fmla="*/ 2143140 w 2143140"/>
              <a:gd name="T24" fmla="*/ 1000132 h 10001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43140" h="1000132">
                <a:moveTo>
                  <a:pt x="0" y="0"/>
                </a:moveTo>
                <a:lnTo>
                  <a:pt x="1744667" y="0"/>
                </a:lnTo>
                <a:lnTo>
                  <a:pt x="2143140" y="500066"/>
                </a:lnTo>
                <a:lnTo>
                  <a:pt x="1744667" y="1000132"/>
                </a:lnTo>
                <a:lnTo>
                  <a:pt x="0" y="1000132"/>
                </a:lnTo>
                <a:lnTo>
                  <a:pt x="41251" y="500066"/>
                </a:lnTo>
                <a:lnTo>
                  <a:pt x="0" y="0"/>
                </a:lnTo>
                <a:close/>
              </a:path>
            </a:pathLst>
          </a:custGeom>
          <a:solidFill>
            <a:srgbClr val="FFC000"/>
          </a:solidFill>
          <a:ln w="28575">
            <a:noFill/>
            <a:round/>
            <a:headEnd/>
            <a:tailEnd/>
          </a:ln>
        </p:spPr>
        <p:txBody>
          <a:bodyPr anchor="ctr"/>
          <a:lstStyle/>
          <a:p>
            <a:endParaRPr lang="ca-ES"/>
          </a:p>
        </p:txBody>
      </p:sp>
      <p:sp>
        <p:nvSpPr>
          <p:cNvPr id="60431" name="Rectangle 28"/>
          <p:cNvSpPr>
            <a:spLocks noChangeArrowheads="1"/>
          </p:cNvSpPr>
          <p:nvPr/>
        </p:nvSpPr>
        <p:spPr bwMode="auto">
          <a:xfrm rot="-5400000">
            <a:off x="977900" y="4616451"/>
            <a:ext cx="808037" cy="246062"/>
          </a:xfrm>
          <a:prstGeom prst="rect">
            <a:avLst/>
          </a:prstGeom>
          <a:noFill/>
          <a:ln w="9525">
            <a:noFill/>
            <a:miter lim="800000"/>
            <a:headEnd/>
            <a:tailEnd/>
          </a:ln>
        </p:spPr>
        <p:txBody>
          <a:bodyPr>
            <a:spAutoFit/>
          </a:bodyPr>
          <a:lstStyle/>
          <a:p>
            <a:pPr algn="ctr"/>
            <a:r>
              <a:rPr lang="ca-ES" sz="1000" b="1">
                <a:cs typeface="Arial" charset="0"/>
              </a:rPr>
              <a:t>Objectius</a:t>
            </a:r>
          </a:p>
        </p:txBody>
      </p:sp>
      <p:sp>
        <p:nvSpPr>
          <p:cNvPr id="18" name="QuadreDeText 47"/>
          <p:cNvSpPr txBox="1">
            <a:spLocks noChangeArrowheads="1"/>
          </p:cNvSpPr>
          <p:nvPr/>
        </p:nvSpPr>
        <p:spPr bwMode="auto">
          <a:xfrm>
            <a:off x="5795963" y="260350"/>
            <a:ext cx="28797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4.2. Línies estratègiques per a la dinamització del comerç urbà</a:t>
            </a:r>
            <a:endParaRPr lang="es-ES" sz="1200" b="1" dirty="0">
              <a:solidFill>
                <a:schemeClr val="tx1">
                  <a:lumMod val="75000"/>
                  <a:lumOff val="25000"/>
                </a:schemeClr>
              </a:solidFill>
            </a:endParaRPr>
          </a:p>
        </p:txBody>
      </p:sp>
      <p:sp>
        <p:nvSpPr>
          <p:cNvPr id="19" name="Rectangle 18"/>
          <p:cNvSpPr/>
          <p:nvPr/>
        </p:nvSpPr>
        <p:spPr>
          <a:xfrm flipV="1">
            <a:off x="5867400" y="647700"/>
            <a:ext cx="2736850" cy="44450"/>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60434" name="Rectangle arrodonit 20"/>
          <p:cNvSpPr>
            <a:spLocks noChangeArrowheads="1"/>
          </p:cNvSpPr>
          <p:nvPr/>
        </p:nvSpPr>
        <p:spPr bwMode="auto">
          <a:xfrm>
            <a:off x="5822950" y="3871918"/>
            <a:ext cx="2133600" cy="271462"/>
          </a:xfrm>
          <a:prstGeom prst="roundRect">
            <a:avLst>
              <a:gd name="adj" fmla="val 6796"/>
            </a:avLst>
          </a:prstGeom>
          <a:solidFill>
            <a:srgbClr val="FFC000"/>
          </a:solidFill>
          <a:ln w="9525">
            <a:noFill/>
            <a:round/>
            <a:headEnd/>
            <a:tailEnd/>
          </a:ln>
        </p:spPr>
        <p:txBody>
          <a:bodyPr>
            <a:spAutoFit/>
          </a:bodyPr>
          <a:lstStyle/>
          <a:p>
            <a:pPr algn="ctr"/>
            <a:r>
              <a:rPr lang="ca-ES" sz="1100" b="1">
                <a:solidFill>
                  <a:schemeClr val="bg1"/>
                </a:solidFill>
                <a:cs typeface="Arial" charset="0"/>
              </a:rPr>
              <a:t>Idees clau</a:t>
            </a:r>
            <a:endParaRPr lang="ca-ES" sz="1100">
              <a:solidFill>
                <a:schemeClr val="bg1"/>
              </a:solidFill>
            </a:endParaRPr>
          </a:p>
        </p:txBody>
      </p:sp>
      <p:sp>
        <p:nvSpPr>
          <p:cNvPr id="60436" name="Rectangle arrodonit 22"/>
          <p:cNvSpPr>
            <a:spLocks noChangeArrowheads="1"/>
          </p:cNvSpPr>
          <p:nvPr/>
        </p:nvSpPr>
        <p:spPr bwMode="auto">
          <a:xfrm>
            <a:off x="6183313" y="4214818"/>
            <a:ext cx="1584325" cy="419100"/>
          </a:xfrm>
          <a:prstGeom prst="roundRect">
            <a:avLst>
              <a:gd name="adj" fmla="val 8060"/>
            </a:avLst>
          </a:prstGeom>
          <a:noFill/>
          <a:ln w="9525">
            <a:noFill/>
            <a:round/>
            <a:headEnd/>
            <a:tailEnd/>
          </a:ln>
        </p:spPr>
        <p:txBody>
          <a:bodyPr anchor="ctr">
            <a:spAutoFit/>
          </a:bodyPr>
          <a:lstStyle/>
          <a:p>
            <a:r>
              <a:rPr lang="ca-ES" sz="1000" b="1" dirty="0" smtClean="0">
                <a:cs typeface="Arial" charset="0"/>
              </a:rPr>
              <a:t>Embelliment </a:t>
            </a:r>
            <a:r>
              <a:rPr lang="ca-ES" sz="1000" dirty="0" smtClean="0">
                <a:cs typeface="Arial" charset="0"/>
              </a:rPr>
              <a:t>de </a:t>
            </a:r>
            <a:r>
              <a:rPr lang="ca-ES" sz="1000" dirty="0">
                <a:cs typeface="Arial" charset="0"/>
              </a:rPr>
              <a:t>l’espai comercial urbà</a:t>
            </a:r>
            <a:endParaRPr lang="ca-ES" sz="1000" b="1" dirty="0"/>
          </a:p>
        </p:txBody>
      </p:sp>
      <p:sp>
        <p:nvSpPr>
          <p:cNvPr id="26" name="TextBox 35"/>
          <p:cNvSpPr>
            <a:spLocks noChangeArrowheads="1"/>
          </p:cNvSpPr>
          <p:nvPr/>
        </p:nvSpPr>
        <p:spPr bwMode="auto">
          <a:xfrm>
            <a:off x="5822950" y="4214818"/>
            <a:ext cx="280988" cy="431800"/>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28" name="TextBox 35"/>
          <p:cNvSpPr>
            <a:spLocks noChangeArrowheads="1"/>
          </p:cNvSpPr>
          <p:nvPr/>
        </p:nvSpPr>
        <p:spPr bwMode="auto">
          <a:xfrm>
            <a:off x="6183313" y="4214818"/>
            <a:ext cx="1766887" cy="431800"/>
          </a:xfrm>
          <a:prstGeom prst="roundRect">
            <a:avLst>
              <a:gd name="adj" fmla="val 6176"/>
            </a:avLst>
          </a:prstGeom>
          <a:noFill/>
          <a:ln w="9525">
            <a:solidFill>
              <a:schemeClr val="tx1">
                <a:lumMod val="75000"/>
                <a:lumOff val="25000"/>
              </a:schemeClr>
            </a:solidFill>
            <a:prstDash val="solid"/>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60441" name="Rectangle arrodonit 22"/>
          <p:cNvSpPr>
            <a:spLocks noChangeArrowheads="1"/>
          </p:cNvSpPr>
          <p:nvPr/>
        </p:nvSpPr>
        <p:spPr bwMode="auto">
          <a:xfrm>
            <a:off x="6183313" y="5218118"/>
            <a:ext cx="1728787" cy="419100"/>
          </a:xfrm>
          <a:prstGeom prst="roundRect">
            <a:avLst>
              <a:gd name="adj" fmla="val 8060"/>
            </a:avLst>
          </a:prstGeom>
          <a:noFill/>
          <a:ln w="9525">
            <a:noFill/>
            <a:round/>
            <a:headEnd/>
            <a:tailEnd/>
          </a:ln>
        </p:spPr>
        <p:txBody>
          <a:bodyPr anchor="ctr">
            <a:spAutoFit/>
          </a:bodyPr>
          <a:lstStyle/>
          <a:p>
            <a:r>
              <a:rPr lang="ca-ES" sz="1000" b="1" dirty="0">
                <a:cs typeface="Arial" charset="0"/>
              </a:rPr>
              <a:t>Ordenació de l’activitat </a:t>
            </a:r>
            <a:r>
              <a:rPr lang="ca-ES" sz="1000" dirty="0">
                <a:cs typeface="Arial" charset="0"/>
              </a:rPr>
              <a:t>i </a:t>
            </a:r>
            <a:r>
              <a:rPr lang="ca-ES" sz="1000" dirty="0" smtClean="0">
                <a:cs typeface="Arial" charset="0"/>
              </a:rPr>
              <a:t>l’ús </a:t>
            </a:r>
            <a:r>
              <a:rPr lang="ca-ES" sz="1000" dirty="0">
                <a:cs typeface="Arial" charset="0"/>
              </a:rPr>
              <a:t>de l’espai comercial</a:t>
            </a:r>
            <a:endParaRPr lang="ca-ES" sz="1000" b="1" dirty="0"/>
          </a:p>
        </p:txBody>
      </p:sp>
      <p:sp>
        <p:nvSpPr>
          <p:cNvPr id="30" name="TextBox 35"/>
          <p:cNvSpPr>
            <a:spLocks noChangeArrowheads="1"/>
          </p:cNvSpPr>
          <p:nvPr/>
        </p:nvSpPr>
        <p:spPr bwMode="auto">
          <a:xfrm>
            <a:off x="5822950" y="5218118"/>
            <a:ext cx="280988" cy="431800"/>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31" name="TextBox 35"/>
          <p:cNvSpPr>
            <a:spLocks noChangeArrowheads="1"/>
          </p:cNvSpPr>
          <p:nvPr/>
        </p:nvSpPr>
        <p:spPr bwMode="auto">
          <a:xfrm>
            <a:off x="6183313" y="5214943"/>
            <a:ext cx="1766887" cy="431800"/>
          </a:xfrm>
          <a:prstGeom prst="roundRect">
            <a:avLst>
              <a:gd name="adj" fmla="val 6176"/>
            </a:avLst>
          </a:prstGeom>
          <a:noFill/>
          <a:ln w="9525">
            <a:solidFill>
              <a:schemeClr val="tx1">
                <a:lumMod val="75000"/>
                <a:lumOff val="25000"/>
              </a:schemeClr>
            </a:solidFill>
            <a:prstDash val="solid"/>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29" name="Clau de tancament 28"/>
          <p:cNvSpPr/>
          <p:nvPr/>
        </p:nvSpPr>
        <p:spPr>
          <a:xfrm>
            <a:off x="5572125" y="3676650"/>
            <a:ext cx="71438" cy="2143125"/>
          </a:xfrm>
          <a:prstGeom prst="rightBrac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a-ES"/>
          </a:p>
        </p:txBody>
      </p:sp>
      <p:pic>
        <p:nvPicPr>
          <p:cNvPr id="46111" name="Picture 31"/>
          <p:cNvPicPr>
            <a:picLocks noChangeAspect="1" noChangeArrowheads="1"/>
          </p:cNvPicPr>
          <p:nvPr/>
        </p:nvPicPr>
        <p:blipFill>
          <a:blip r:embed="rId2" cstate="print"/>
          <a:srcRect/>
          <a:stretch>
            <a:fillRect/>
          </a:stretch>
        </p:blipFill>
        <p:spPr bwMode="auto">
          <a:xfrm>
            <a:off x="785786" y="1961461"/>
            <a:ext cx="1428809" cy="1071570"/>
          </a:xfrm>
          <a:prstGeom prst="roundRect">
            <a:avLst>
              <a:gd name="adj" fmla="val 9775"/>
            </a:avLst>
          </a:prstGeom>
          <a:noFill/>
          <a:ln w="9525">
            <a:noFill/>
            <a:miter lim="800000"/>
            <a:headEnd/>
            <a:tailEnd/>
          </a:ln>
          <a:effectLst/>
        </p:spPr>
      </p:pic>
      <p:sp>
        <p:nvSpPr>
          <p:cNvPr id="60446" name="Rectangle arrodonit 22"/>
          <p:cNvSpPr>
            <a:spLocks noChangeArrowheads="1"/>
          </p:cNvSpPr>
          <p:nvPr/>
        </p:nvSpPr>
        <p:spPr bwMode="auto">
          <a:xfrm>
            <a:off x="6184900" y="4710118"/>
            <a:ext cx="1728788" cy="419457"/>
          </a:xfrm>
          <a:prstGeom prst="roundRect">
            <a:avLst>
              <a:gd name="adj" fmla="val 8060"/>
            </a:avLst>
          </a:prstGeom>
          <a:noFill/>
          <a:ln w="9525">
            <a:noFill/>
            <a:round/>
            <a:headEnd/>
            <a:tailEnd/>
          </a:ln>
        </p:spPr>
        <p:txBody>
          <a:bodyPr anchor="ctr">
            <a:spAutoFit/>
          </a:bodyPr>
          <a:lstStyle/>
          <a:p>
            <a:r>
              <a:rPr lang="ca-ES" sz="1000" b="1" dirty="0" smtClean="0">
                <a:cs typeface="Arial" charset="0"/>
              </a:rPr>
              <a:t>Accessibilitat </a:t>
            </a:r>
            <a:r>
              <a:rPr lang="ca-ES" sz="1000" dirty="0" smtClean="0">
                <a:cs typeface="Arial" charset="0"/>
              </a:rPr>
              <a:t>al centre urbà</a:t>
            </a:r>
            <a:endParaRPr lang="ca-ES" sz="1000" b="1" dirty="0"/>
          </a:p>
        </p:txBody>
      </p:sp>
      <p:sp>
        <p:nvSpPr>
          <p:cNvPr id="33" name="TextBox 35"/>
          <p:cNvSpPr>
            <a:spLocks noChangeArrowheads="1"/>
          </p:cNvSpPr>
          <p:nvPr/>
        </p:nvSpPr>
        <p:spPr bwMode="auto">
          <a:xfrm>
            <a:off x="5824538" y="4710118"/>
            <a:ext cx="280987" cy="431800"/>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34" name="TextBox 35"/>
          <p:cNvSpPr>
            <a:spLocks noChangeArrowheads="1"/>
          </p:cNvSpPr>
          <p:nvPr/>
        </p:nvSpPr>
        <p:spPr bwMode="auto">
          <a:xfrm>
            <a:off x="6184900" y="4710118"/>
            <a:ext cx="1766888" cy="431800"/>
          </a:xfrm>
          <a:prstGeom prst="roundRect">
            <a:avLst>
              <a:gd name="adj" fmla="val 6176"/>
            </a:avLst>
          </a:prstGeom>
          <a:noFill/>
          <a:ln w="9525">
            <a:solidFill>
              <a:schemeClr val="tx1">
                <a:lumMod val="75000"/>
                <a:lumOff val="25000"/>
              </a:schemeClr>
            </a:solidFill>
            <a:prstDash val="solid"/>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32" name="31 Marcador de número de diapositiva"/>
          <p:cNvSpPr>
            <a:spLocks noGrp="1"/>
          </p:cNvSpPr>
          <p:nvPr>
            <p:ph type="sldNum" sz="quarter" idx="10"/>
          </p:nvPr>
        </p:nvSpPr>
        <p:spPr/>
        <p:txBody>
          <a:bodyPr/>
          <a:lstStyle/>
          <a:p>
            <a:pPr>
              <a:defRPr/>
            </a:pPr>
            <a:fld id="{8058331A-6B9C-4321-ABD4-0B1C14C43AA2}" type="slidenum">
              <a:rPr lang="es-ES" smtClean="0"/>
              <a:pPr>
                <a:defRPr/>
              </a:pPr>
              <a:t>32</a:t>
            </a:fld>
            <a:endParaRPr lang="es-E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5"/>
          <p:cNvSpPr txBox="1"/>
          <p:nvPr/>
        </p:nvSpPr>
        <p:spPr>
          <a:xfrm>
            <a:off x="539750" y="1412875"/>
            <a:ext cx="7993063" cy="4537075"/>
          </a:xfrm>
          <a:prstGeom prst="rect">
            <a:avLst/>
          </a:prstGeom>
          <a:solidFill>
            <a:srgbClr val="FFFFFF">
              <a:alpha val="60000"/>
            </a:srgbClr>
          </a:solidFill>
          <a:ln w="6350">
            <a:solidFill>
              <a:schemeClr val="tx1">
                <a:lumMod val="75000"/>
                <a:lumOff val="25000"/>
              </a:schemeClr>
            </a:solidFill>
          </a:ln>
        </p:spPr>
        <p:txBody>
          <a:bodyPr/>
          <a:lstStyle/>
          <a:p>
            <a:pPr algn="ctr" fontAlgn="auto">
              <a:spcBef>
                <a:spcPts val="0"/>
              </a:spcBef>
              <a:spcAft>
                <a:spcPts val="0"/>
              </a:spcAft>
              <a:defRPr/>
            </a:pPr>
            <a:endParaRPr lang="ca-ES" sz="1200" b="1" dirty="0">
              <a:latin typeface="+mj-lt"/>
              <a:cs typeface="Arial" panose="020B0604020202020204" pitchFamily="34" charset="0"/>
            </a:endParaRPr>
          </a:p>
        </p:txBody>
      </p:sp>
      <p:sp>
        <p:nvSpPr>
          <p:cNvPr id="125968" name="TextBox 35"/>
          <p:cNvSpPr>
            <a:spLocks noChangeArrowheads="1"/>
          </p:cNvSpPr>
          <p:nvPr/>
        </p:nvSpPr>
        <p:spPr bwMode="auto">
          <a:xfrm>
            <a:off x="2555875" y="1237342"/>
            <a:ext cx="4730750" cy="358775"/>
          </a:xfrm>
          <a:prstGeom prst="roundRect">
            <a:avLst>
              <a:gd name="adj" fmla="val 6176"/>
            </a:avLst>
          </a:prstGeom>
          <a:solidFill>
            <a:srgbClr val="FFC000"/>
          </a:solidFill>
          <a:ln w="19050">
            <a:noFill/>
            <a:round/>
            <a:headEnd/>
            <a:tailEnd/>
          </a:ln>
        </p:spPr>
        <p:txBody>
          <a:bodyPr rIns="36000" anchor="ctr"/>
          <a:lstStyle/>
          <a:p>
            <a:pPr>
              <a:defRPr/>
            </a:pPr>
            <a:r>
              <a:rPr lang="ca-ES" sz="1400" b="1" dirty="0" smtClean="0">
                <a:cs typeface="Arial" charset="0"/>
              </a:rPr>
              <a:t>El mercat com a motor dinamitzador</a:t>
            </a:r>
            <a:endParaRPr lang="ca-ES" sz="1050" b="1" dirty="0">
              <a:cs typeface="Arial" charset="0"/>
            </a:endParaRPr>
          </a:p>
        </p:txBody>
      </p:sp>
      <p:sp>
        <p:nvSpPr>
          <p:cNvPr id="63492" name="AutoShape 4" descr="IMG_20170619_113228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63493" name="AutoShape 6" descr="IMG_20170619_113228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63494" name="AutoShape 9" descr="IMG_20170619_121210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63495" name="AutoShape 12" descr="IMG_20170619_112750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14" name="TextBox 35"/>
          <p:cNvSpPr>
            <a:spLocks noChangeArrowheads="1"/>
          </p:cNvSpPr>
          <p:nvPr/>
        </p:nvSpPr>
        <p:spPr bwMode="auto">
          <a:xfrm>
            <a:off x="2124075" y="1235755"/>
            <a:ext cx="350838" cy="360362"/>
          </a:xfrm>
          <a:prstGeom prst="roundRect">
            <a:avLst>
              <a:gd name="adj" fmla="val 6176"/>
            </a:avLst>
          </a:prstGeom>
          <a:solidFill>
            <a:schemeClr val="tx1">
              <a:lumMod val="75000"/>
              <a:lumOff val="25000"/>
            </a:schemeClr>
          </a:solidFill>
          <a:ln w="19050">
            <a:noFill/>
            <a:round/>
            <a:headEnd/>
            <a:tailEnd/>
          </a:ln>
        </p:spPr>
        <p:txBody>
          <a:bodyPr rIns="36000" anchor="ctr"/>
          <a:lstStyle/>
          <a:p>
            <a:pPr>
              <a:defRPr/>
            </a:pPr>
            <a:r>
              <a:rPr lang="ca-ES" sz="1400" b="1" dirty="0">
                <a:solidFill>
                  <a:schemeClr val="bg1"/>
                </a:solidFill>
                <a:latin typeface="+mj-lt"/>
                <a:cs typeface="Arial" charset="0"/>
              </a:rPr>
              <a:t>3</a:t>
            </a:r>
          </a:p>
        </p:txBody>
      </p:sp>
      <p:sp>
        <p:nvSpPr>
          <p:cNvPr id="63497" name="Rectangle 18"/>
          <p:cNvSpPr>
            <a:spLocks noChangeArrowheads="1"/>
          </p:cNvSpPr>
          <p:nvPr/>
        </p:nvSpPr>
        <p:spPr bwMode="auto">
          <a:xfrm>
            <a:off x="2659063" y="1995033"/>
            <a:ext cx="5441950" cy="1541448"/>
          </a:xfrm>
          <a:prstGeom prst="rect">
            <a:avLst/>
          </a:prstGeom>
          <a:noFill/>
          <a:ln w="9525">
            <a:noFill/>
            <a:miter lim="800000"/>
            <a:headEnd/>
            <a:tailEnd/>
          </a:ln>
        </p:spPr>
        <p:txBody>
          <a:bodyPr>
            <a:spAutoFit/>
          </a:bodyPr>
          <a:lstStyle/>
          <a:p>
            <a:pPr algn="just">
              <a:spcBef>
                <a:spcPts val="500"/>
              </a:spcBef>
            </a:pPr>
            <a:r>
              <a:rPr lang="ca-ES" sz="1000" dirty="0">
                <a:cs typeface="Arial" charset="0"/>
              </a:rPr>
              <a:t>Els mercats són </a:t>
            </a:r>
            <a:r>
              <a:rPr lang="ca-ES" sz="1000" b="1" dirty="0">
                <a:cs typeface="Arial" charset="0"/>
              </a:rPr>
              <a:t>peces clau </a:t>
            </a:r>
            <a:r>
              <a:rPr lang="ca-ES" sz="1000" dirty="0">
                <a:cs typeface="Arial" charset="0"/>
              </a:rPr>
              <a:t>en el dinamisme de molts pobles i ciutats de Catalunya, complint una funció que no és només comercial, sinó també </a:t>
            </a:r>
            <a:r>
              <a:rPr lang="ca-ES" sz="1000" b="1" dirty="0">
                <a:cs typeface="Arial" charset="0"/>
              </a:rPr>
              <a:t>social</a:t>
            </a:r>
            <a:r>
              <a:rPr lang="ca-ES" sz="1000" dirty="0">
                <a:cs typeface="Arial" charset="0"/>
              </a:rPr>
              <a:t>.</a:t>
            </a:r>
          </a:p>
          <a:p>
            <a:pPr algn="just">
              <a:spcBef>
                <a:spcPts val="500"/>
              </a:spcBef>
            </a:pPr>
            <a:r>
              <a:rPr lang="ca-ES" sz="1000" dirty="0">
                <a:cs typeface="Arial" charset="0"/>
              </a:rPr>
              <a:t>A Sant Feliu de Guíxols, el Mercat Municipal constitueix un dels principals motors comercials de la ciutat, posicionant el municipi en termes de </a:t>
            </a:r>
            <a:r>
              <a:rPr lang="ca-ES" sz="1000" b="1" dirty="0">
                <a:cs typeface="Arial" charset="0"/>
              </a:rPr>
              <a:t>productes frescos de qualitat i proximitat</a:t>
            </a:r>
            <a:r>
              <a:rPr lang="ca-ES" sz="1000" dirty="0" smtClean="0">
                <a:cs typeface="Arial" charset="0"/>
              </a:rPr>
              <a:t>. Per aquest motiu, el mercat ha de ser concebut com un element estratègic en la dinamització de l’espai comercial urbà del municipi. Per la seva banda, el Mercat del Diumenge és un referent per a molta gent de l’entorn, però cal valorar el seu encaix dins de la imatge de </a:t>
            </a:r>
            <a:r>
              <a:rPr lang="ca-ES" sz="1000" b="1" dirty="0" smtClean="0">
                <a:cs typeface="Arial" charset="0"/>
              </a:rPr>
              <a:t>comerç de qualitat </a:t>
            </a:r>
            <a:r>
              <a:rPr lang="ca-ES" sz="1000" dirty="0" smtClean="0">
                <a:cs typeface="Arial" charset="0"/>
              </a:rPr>
              <a:t>per la qual està apostant l’Ajuntament de Sant Feliu de Guíxols.</a:t>
            </a:r>
            <a:endParaRPr lang="ca-ES" sz="1000" dirty="0">
              <a:cs typeface="Arial" charset="0"/>
            </a:endParaRPr>
          </a:p>
        </p:txBody>
      </p:sp>
      <p:sp>
        <p:nvSpPr>
          <p:cNvPr id="63498" name="Rectangle 23"/>
          <p:cNvSpPr>
            <a:spLocks noChangeArrowheads="1"/>
          </p:cNvSpPr>
          <p:nvPr/>
        </p:nvSpPr>
        <p:spPr bwMode="auto">
          <a:xfrm>
            <a:off x="1619250" y="3857628"/>
            <a:ext cx="3816350" cy="1592744"/>
          </a:xfrm>
          <a:prstGeom prst="rect">
            <a:avLst/>
          </a:prstGeom>
          <a:noFill/>
          <a:ln w="9525">
            <a:noFill/>
            <a:miter lim="800000"/>
            <a:headEnd/>
            <a:tailEnd/>
          </a:ln>
        </p:spPr>
        <p:txBody>
          <a:bodyPr>
            <a:spAutoFit/>
          </a:bodyPr>
          <a:lstStyle/>
          <a:p>
            <a:pPr marL="266700" indent="-180975">
              <a:spcAft>
                <a:spcPts val="700"/>
              </a:spcAft>
              <a:buFont typeface="Wingdings" pitchFamily="2" charset="2"/>
              <a:buChar char="§"/>
            </a:pPr>
            <a:r>
              <a:rPr lang="ca-ES" sz="1000" b="1" dirty="0" smtClean="0">
                <a:cs typeface="Arial" charset="0"/>
              </a:rPr>
              <a:t>Ampliar i optimitzar </a:t>
            </a:r>
            <a:r>
              <a:rPr lang="ca-ES" sz="1000" dirty="0" smtClean="0">
                <a:cs typeface="Arial" charset="0"/>
              </a:rPr>
              <a:t>el mix comercial del Mercat Municipal per millorar la seva capacitat d’atracció.</a:t>
            </a:r>
          </a:p>
          <a:p>
            <a:pPr marL="266700" indent="-180975">
              <a:spcAft>
                <a:spcPts val="700"/>
              </a:spcAft>
              <a:buFont typeface="Wingdings" pitchFamily="2" charset="2"/>
              <a:buChar char="§"/>
            </a:pPr>
            <a:r>
              <a:rPr lang="ca-ES" sz="1000" b="1" dirty="0" smtClean="0">
                <a:cs typeface="Arial" charset="0"/>
              </a:rPr>
              <a:t>Augmentar el dinamisme </a:t>
            </a:r>
            <a:r>
              <a:rPr lang="ca-ES" sz="1000" dirty="0" smtClean="0">
                <a:cs typeface="Arial" charset="0"/>
              </a:rPr>
              <a:t>del Mercat Municipal per mitjà d’actuacions de promoció i animació comercial.</a:t>
            </a:r>
          </a:p>
          <a:p>
            <a:pPr marL="266700" indent="-180975">
              <a:spcAft>
                <a:spcPts val="700"/>
              </a:spcAft>
              <a:buFont typeface="Wingdings" pitchFamily="2" charset="2"/>
              <a:buChar char="§"/>
            </a:pPr>
            <a:r>
              <a:rPr lang="ca-ES" sz="1000" b="1" dirty="0" smtClean="0">
                <a:cs typeface="Arial" charset="0"/>
              </a:rPr>
              <a:t>Fomentar la formació i l’associacionisme</a:t>
            </a:r>
            <a:r>
              <a:rPr lang="ca-ES" sz="1000" dirty="0" smtClean="0">
                <a:cs typeface="Arial" charset="0"/>
              </a:rPr>
              <a:t> </a:t>
            </a:r>
            <a:r>
              <a:rPr lang="ca-ES" sz="1000" dirty="0">
                <a:cs typeface="Arial" charset="0"/>
              </a:rPr>
              <a:t>dels </a:t>
            </a:r>
            <a:r>
              <a:rPr lang="ca-ES" sz="1000" dirty="0" err="1" smtClean="0">
                <a:cs typeface="Arial" charset="0"/>
              </a:rPr>
              <a:t>paradistes</a:t>
            </a:r>
            <a:r>
              <a:rPr lang="ca-ES" sz="1000" dirty="0" smtClean="0">
                <a:cs typeface="Arial" charset="0"/>
              </a:rPr>
              <a:t> del Mercat Municipal.</a:t>
            </a:r>
          </a:p>
          <a:p>
            <a:pPr marL="266700" indent="-180975">
              <a:spcAft>
                <a:spcPts val="700"/>
              </a:spcAft>
              <a:buFont typeface="Wingdings" pitchFamily="2" charset="2"/>
              <a:buChar char="§"/>
            </a:pPr>
            <a:r>
              <a:rPr lang="ca-ES" sz="1000" b="1" dirty="0" smtClean="0">
                <a:cs typeface="Arial" charset="0"/>
              </a:rPr>
              <a:t>Iniciar un procés de reflexió </a:t>
            </a:r>
            <a:r>
              <a:rPr lang="ca-ES" sz="1000" dirty="0" smtClean="0">
                <a:cs typeface="Arial" charset="0"/>
              </a:rPr>
              <a:t>sobre </a:t>
            </a:r>
            <a:r>
              <a:rPr lang="ca-ES" sz="1000" dirty="0" err="1" smtClean="0">
                <a:cs typeface="Arial" charset="0"/>
              </a:rPr>
              <a:t>l’impacte</a:t>
            </a:r>
            <a:r>
              <a:rPr lang="ca-ES" sz="1000" dirty="0" smtClean="0">
                <a:cs typeface="Arial" charset="0"/>
              </a:rPr>
              <a:t> econòmic, social i d’imatge del Mercat del Diumenge.</a:t>
            </a:r>
            <a:endParaRPr lang="ca-ES" sz="1000" dirty="0">
              <a:cs typeface="Arial" charset="0"/>
            </a:endParaRPr>
          </a:p>
        </p:txBody>
      </p:sp>
      <p:sp>
        <p:nvSpPr>
          <p:cNvPr id="25" name="Rectangle arrodonit 24"/>
          <p:cNvSpPr/>
          <p:nvPr/>
        </p:nvSpPr>
        <p:spPr>
          <a:xfrm>
            <a:off x="1619250" y="3716338"/>
            <a:ext cx="3816350" cy="2016125"/>
          </a:xfrm>
          <a:prstGeom prst="roundRect">
            <a:avLst>
              <a:gd name="adj" fmla="val 2117"/>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63500" name="26 CuadroTexto"/>
          <p:cNvSpPr>
            <a:spLocks/>
          </p:cNvSpPr>
          <p:nvPr/>
        </p:nvSpPr>
        <p:spPr bwMode="auto">
          <a:xfrm>
            <a:off x="2298700" y="2243138"/>
            <a:ext cx="288925" cy="1008062"/>
          </a:xfrm>
          <a:custGeom>
            <a:avLst/>
            <a:gdLst>
              <a:gd name="T0" fmla="*/ 0 w 2143140"/>
              <a:gd name="T1" fmla="*/ 0 h 1000132"/>
              <a:gd name="T2" fmla="*/ 0 w 2143140"/>
              <a:gd name="T3" fmla="*/ 0 h 1000132"/>
              <a:gd name="T4" fmla="*/ 0 w 2143140"/>
              <a:gd name="T5" fmla="*/ 677329 h 1000132"/>
              <a:gd name="T6" fmla="*/ 0 w 2143140"/>
              <a:gd name="T7" fmla="*/ 1354655 h 1000132"/>
              <a:gd name="T8" fmla="*/ 0 w 2143140"/>
              <a:gd name="T9" fmla="*/ 1354655 h 1000132"/>
              <a:gd name="T10" fmla="*/ 0 w 2143140"/>
              <a:gd name="T11" fmla="*/ 677329 h 1000132"/>
              <a:gd name="T12" fmla="*/ 0 w 2143140"/>
              <a:gd name="T13" fmla="*/ 0 h 1000132"/>
              <a:gd name="T14" fmla="*/ 0 60000 65536"/>
              <a:gd name="T15" fmla="*/ 0 60000 65536"/>
              <a:gd name="T16" fmla="*/ 0 60000 65536"/>
              <a:gd name="T17" fmla="*/ 0 60000 65536"/>
              <a:gd name="T18" fmla="*/ 0 60000 65536"/>
              <a:gd name="T19" fmla="*/ 0 60000 65536"/>
              <a:gd name="T20" fmla="*/ 0 60000 65536"/>
              <a:gd name="T21" fmla="*/ 0 w 2143140"/>
              <a:gd name="T22" fmla="*/ 0 h 1000132"/>
              <a:gd name="T23" fmla="*/ 2143140 w 2143140"/>
              <a:gd name="T24" fmla="*/ 1000132 h 10001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43140" h="1000132">
                <a:moveTo>
                  <a:pt x="0" y="0"/>
                </a:moveTo>
                <a:lnTo>
                  <a:pt x="1744667" y="0"/>
                </a:lnTo>
                <a:lnTo>
                  <a:pt x="2143140" y="500066"/>
                </a:lnTo>
                <a:lnTo>
                  <a:pt x="1744667" y="1000132"/>
                </a:lnTo>
                <a:lnTo>
                  <a:pt x="0" y="1000132"/>
                </a:lnTo>
                <a:lnTo>
                  <a:pt x="41251" y="500066"/>
                </a:lnTo>
                <a:lnTo>
                  <a:pt x="0" y="0"/>
                </a:lnTo>
                <a:close/>
              </a:path>
            </a:pathLst>
          </a:custGeom>
          <a:solidFill>
            <a:srgbClr val="FFC000"/>
          </a:solidFill>
          <a:ln w="28575">
            <a:noFill/>
            <a:round/>
            <a:headEnd/>
            <a:tailEnd/>
          </a:ln>
        </p:spPr>
        <p:txBody>
          <a:bodyPr anchor="ctr"/>
          <a:lstStyle/>
          <a:p>
            <a:endParaRPr lang="ca-ES"/>
          </a:p>
        </p:txBody>
      </p:sp>
      <p:sp>
        <p:nvSpPr>
          <p:cNvPr id="63501" name="Rectangle 28"/>
          <p:cNvSpPr>
            <a:spLocks noChangeArrowheads="1"/>
          </p:cNvSpPr>
          <p:nvPr/>
        </p:nvSpPr>
        <p:spPr bwMode="auto">
          <a:xfrm rot="-5400000">
            <a:off x="2018507" y="2667793"/>
            <a:ext cx="806450" cy="246063"/>
          </a:xfrm>
          <a:prstGeom prst="rect">
            <a:avLst/>
          </a:prstGeom>
          <a:noFill/>
          <a:ln w="9525">
            <a:noFill/>
            <a:miter lim="800000"/>
            <a:headEnd/>
            <a:tailEnd/>
          </a:ln>
        </p:spPr>
        <p:txBody>
          <a:bodyPr>
            <a:spAutoFit/>
          </a:bodyPr>
          <a:lstStyle/>
          <a:p>
            <a:pPr algn="ctr"/>
            <a:r>
              <a:rPr lang="ca-ES" sz="1000" b="1">
                <a:cs typeface="Arial" charset="0"/>
              </a:rPr>
              <a:t>Definició</a:t>
            </a:r>
          </a:p>
        </p:txBody>
      </p:sp>
      <p:sp>
        <p:nvSpPr>
          <p:cNvPr id="63502" name="26 CuadroTexto"/>
          <p:cNvSpPr>
            <a:spLocks/>
          </p:cNvSpPr>
          <p:nvPr/>
        </p:nvSpPr>
        <p:spPr bwMode="auto">
          <a:xfrm>
            <a:off x="1258888" y="3716338"/>
            <a:ext cx="287337" cy="2016125"/>
          </a:xfrm>
          <a:custGeom>
            <a:avLst/>
            <a:gdLst>
              <a:gd name="T0" fmla="*/ 0 w 2143140"/>
              <a:gd name="T1" fmla="*/ 0 h 1000132"/>
              <a:gd name="T2" fmla="*/ 0 w 2143140"/>
              <a:gd name="T3" fmla="*/ 0 h 1000132"/>
              <a:gd name="T4" fmla="*/ 0 w 2143140"/>
              <a:gd name="T5" fmla="*/ 2147483647 h 1000132"/>
              <a:gd name="T6" fmla="*/ 0 w 2143140"/>
              <a:gd name="T7" fmla="*/ 2147483647 h 1000132"/>
              <a:gd name="T8" fmla="*/ 0 w 2143140"/>
              <a:gd name="T9" fmla="*/ 2147483647 h 1000132"/>
              <a:gd name="T10" fmla="*/ 0 w 2143140"/>
              <a:gd name="T11" fmla="*/ 2147483647 h 1000132"/>
              <a:gd name="T12" fmla="*/ 0 w 2143140"/>
              <a:gd name="T13" fmla="*/ 0 h 1000132"/>
              <a:gd name="T14" fmla="*/ 0 60000 65536"/>
              <a:gd name="T15" fmla="*/ 0 60000 65536"/>
              <a:gd name="T16" fmla="*/ 0 60000 65536"/>
              <a:gd name="T17" fmla="*/ 0 60000 65536"/>
              <a:gd name="T18" fmla="*/ 0 60000 65536"/>
              <a:gd name="T19" fmla="*/ 0 60000 65536"/>
              <a:gd name="T20" fmla="*/ 0 60000 65536"/>
              <a:gd name="T21" fmla="*/ 0 w 2143140"/>
              <a:gd name="T22" fmla="*/ 0 h 1000132"/>
              <a:gd name="T23" fmla="*/ 2143140 w 2143140"/>
              <a:gd name="T24" fmla="*/ 1000132 h 10001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43140" h="1000132">
                <a:moveTo>
                  <a:pt x="0" y="0"/>
                </a:moveTo>
                <a:lnTo>
                  <a:pt x="1744667" y="0"/>
                </a:lnTo>
                <a:lnTo>
                  <a:pt x="2143140" y="500066"/>
                </a:lnTo>
                <a:lnTo>
                  <a:pt x="1744667" y="1000132"/>
                </a:lnTo>
                <a:lnTo>
                  <a:pt x="0" y="1000132"/>
                </a:lnTo>
                <a:lnTo>
                  <a:pt x="41251" y="500066"/>
                </a:lnTo>
                <a:lnTo>
                  <a:pt x="0" y="0"/>
                </a:lnTo>
                <a:close/>
              </a:path>
            </a:pathLst>
          </a:custGeom>
          <a:solidFill>
            <a:srgbClr val="FFC000"/>
          </a:solidFill>
          <a:ln w="28575">
            <a:noFill/>
            <a:round/>
            <a:headEnd/>
            <a:tailEnd/>
          </a:ln>
        </p:spPr>
        <p:txBody>
          <a:bodyPr anchor="ctr"/>
          <a:lstStyle/>
          <a:p>
            <a:endParaRPr lang="ca-ES"/>
          </a:p>
        </p:txBody>
      </p:sp>
      <p:sp>
        <p:nvSpPr>
          <p:cNvPr id="63503" name="Rectangle 28"/>
          <p:cNvSpPr>
            <a:spLocks noChangeArrowheads="1"/>
          </p:cNvSpPr>
          <p:nvPr/>
        </p:nvSpPr>
        <p:spPr bwMode="auto">
          <a:xfrm rot="-5400000">
            <a:off x="977900" y="4557713"/>
            <a:ext cx="808038" cy="246062"/>
          </a:xfrm>
          <a:prstGeom prst="rect">
            <a:avLst/>
          </a:prstGeom>
          <a:noFill/>
          <a:ln w="9525">
            <a:noFill/>
            <a:miter lim="800000"/>
            <a:headEnd/>
            <a:tailEnd/>
          </a:ln>
        </p:spPr>
        <p:txBody>
          <a:bodyPr>
            <a:spAutoFit/>
          </a:bodyPr>
          <a:lstStyle/>
          <a:p>
            <a:pPr algn="ctr"/>
            <a:r>
              <a:rPr lang="ca-ES" sz="1000" b="1">
                <a:cs typeface="Arial" charset="0"/>
              </a:rPr>
              <a:t>Objectius</a:t>
            </a:r>
          </a:p>
        </p:txBody>
      </p:sp>
      <p:sp>
        <p:nvSpPr>
          <p:cNvPr id="18" name="QuadreDeText 47"/>
          <p:cNvSpPr txBox="1">
            <a:spLocks noChangeArrowheads="1"/>
          </p:cNvSpPr>
          <p:nvPr/>
        </p:nvSpPr>
        <p:spPr bwMode="auto">
          <a:xfrm>
            <a:off x="5795963" y="260350"/>
            <a:ext cx="28797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4.2. Línies estratègiques per a la dinamització del comerç urbà</a:t>
            </a:r>
            <a:endParaRPr lang="es-ES" sz="1200" b="1" dirty="0">
              <a:solidFill>
                <a:schemeClr val="tx1">
                  <a:lumMod val="75000"/>
                  <a:lumOff val="25000"/>
                </a:schemeClr>
              </a:solidFill>
            </a:endParaRPr>
          </a:p>
        </p:txBody>
      </p:sp>
      <p:sp>
        <p:nvSpPr>
          <p:cNvPr id="19" name="Rectangle 18"/>
          <p:cNvSpPr/>
          <p:nvPr/>
        </p:nvSpPr>
        <p:spPr>
          <a:xfrm flipV="1">
            <a:off x="5867400" y="647700"/>
            <a:ext cx="2736850" cy="44450"/>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9" name="Clau de tancament 28"/>
          <p:cNvSpPr/>
          <p:nvPr/>
        </p:nvSpPr>
        <p:spPr>
          <a:xfrm>
            <a:off x="5580063" y="3933825"/>
            <a:ext cx="71437" cy="1655763"/>
          </a:xfrm>
          <a:prstGeom prst="rightBrac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a-ES"/>
          </a:p>
        </p:txBody>
      </p:sp>
      <p:pic>
        <p:nvPicPr>
          <p:cNvPr id="111618" name="Picture 2"/>
          <p:cNvPicPr>
            <a:picLocks noChangeAspect="1" noChangeArrowheads="1"/>
          </p:cNvPicPr>
          <p:nvPr/>
        </p:nvPicPr>
        <p:blipFill>
          <a:blip r:embed="rId2" cstate="print"/>
          <a:srcRect r="5000" b="7059"/>
          <a:stretch>
            <a:fillRect/>
          </a:stretch>
        </p:blipFill>
        <p:spPr bwMode="auto">
          <a:xfrm>
            <a:off x="785786" y="2214554"/>
            <a:ext cx="1440000" cy="1056562"/>
          </a:xfrm>
          <a:prstGeom prst="roundRect">
            <a:avLst>
              <a:gd name="adj" fmla="val 5597"/>
            </a:avLst>
          </a:prstGeom>
          <a:noFill/>
          <a:ln w="9525">
            <a:noFill/>
            <a:miter lim="800000"/>
            <a:headEnd/>
            <a:tailEnd/>
          </a:ln>
          <a:effectLst/>
        </p:spPr>
      </p:pic>
      <p:sp>
        <p:nvSpPr>
          <p:cNvPr id="63508" name="Rectangle arrodonit 20"/>
          <p:cNvSpPr>
            <a:spLocks noChangeArrowheads="1"/>
          </p:cNvSpPr>
          <p:nvPr/>
        </p:nvSpPr>
        <p:spPr bwMode="auto">
          <a:xfrm>
            <a:off x="5795963" y="4067175"/>
            <a:ext cx="2133600" cy="271463"/>
          </a:xfrm>
          <a:prstGeom prst="roundRect">
            <a:avLst>
              <a:gd name="adj" fmla="val 6796"/>
            </a:avLst>
          </a:prstGeom>
          <a:solidFill>
            <a:srgbClr val="FFC000"/>
          </a:solidFill>
          <a:ln w="9525">
            <a:noFill/>
            <a:round/>
            <a:headEnd/>
            <a:tailEnd/>
          </a:ln>
        </p:spPr>
        <p:txBody>
          <a:bodyPr>
            <a:spAutoFit/>
          </a:bodyPr>
          <a:lstStyle/>
          <a:p>
            <a:pPr algn="ctr"/>
            <a:r>
              <a:rPr lang="ca-ES" sz="1100" b="1">
                <a:solidFill>
                  <a:schemeClr val="bg1"/>
                </a:solidFill>
                <a:cs typeface="Arial" charset="0"/>
              </a:rPr>
              <a:t>Idees clau</a:t>
            </a:r>
            <a:endParaRPr lang="ca-ES" sz="1100">
              <a:solidFill>
                <a:schemeClr val="bg1"/>
              </a:solidFill>
            </a:endParaRPr>
          </a:p>
        </p:txBody>
      </p:sp>
      <p:sp>
        <p:nvSpPr>
          <p:cNvPr id="63509" name="Rectangle arrodonit 21"/>
          <p:cNvSpPr>
            <a:spLocks noChangeArrowheads="1"/>
          </p:cNvSpPr>
          <p:nvPr/>
        </p:nvSpPr>
        <p:spPr bwMode="auto">
          <a:xfrm>
            <a:off x="6156325" y="4416425"/>
            <a:ext cx="1800225" cy="423327"/>
          </a:xfrm>
          <a:prstGeom prst="roundRect">
            <a:avLst>
              <a:gd name="adj" fmla="val 10213"/>
            </a:avLst>
          </a:prstGeom>
          <a:noFill/>
          <a:ln w="9525">
            <a:noFill/>
            <a:round/>
            <a:headEnd/>
            <a:tailEnd/>
          </a:ln>
        </p:spPr>
        <p:txBody>
          <a:bodyPr anchor="ctr">
            <a:spAutoFit/>
          </a:bodyPr>
          <a:lstStyle/>
          <a:p>
            <a:r>
              <a:rPr lang="ca-ES" sz="1000" b="1" dirty="0" smtClean="0">
                <a:cs typeface="Arial" charset="0"/>
              </a:rPr>
              <a:t>Promoció i dinamització </a:t>
            </a:r>
            <a:r>
              <a:rPr lang="ca-ES" sz="1000" dirty="0" smtClean="0">
                <a:cs typeface="Arial" charset="0"/>
              </a:rPr>
              <a:t>del Mercat Municipal</a:t>
            </a:r>
            <a:endParaRPr lang="ca-ES" sz="1000" b="1" dirty="0"/>
          </a:p>
        </p:txBody>
      </p:sp>
      <p:sp>
        <p:nvSpPr>
          <p:cNvPr id="34" name="TextBox 35"/>
          <p:cNvSpPr>
            <a:spLocks noChangeArrowheads="1"/>
          </p:cNvSpPr>
          <p:nvPr/>
        </p:nvSpPr>
        <p:spPr bwMode="auto">
          <a:xfrm>
            <a:off x="5795963" y="4425951"/>
            <a:ext cx="280987" cy="431810"/>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35" name="TextBox 35"/>
          <p:cNvSpPr>
            <a:spLocks noChangeArrowheads="1"/>
          </p:cNvSpPr>
          <p:nvPr/>
        </p:nvSpPr>
        <p:spPr bwMode="auto">
          <a:xfrm>
            <a:off x="6162675" y="4425951"/>
            <a:ext cx="1766888" cy="431810"/>
          </a:xfrm>
          <a:prstGeom prst="roundRect">
            <a:avLst>
              <a:gd name="adj" fmla="val 6176"/>
            </a:avLst>
          </a:prstGeom>
          <a:noFill/>
          <a:ln w="9525">
            <a:solidFill>
              <a:schemeClr val="tx1">
                <a:lumMod val="75000"/>
                <a:lumOff val="25000"/>
              </a:schemeClr>
            </a:solidFill>
            <a:prstDash val="solid"/>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63512" name="Rectangle arrodonit 21"/>
          <p:cNvSpPr>
            <a:spLocks noChangeArrowheads="1"/>
          </p:cNvSpPr>
          <p:nvPr/>
        </p:nvSpPr>
        <p:spPr bwMode="auto">
          <a:xfrm>
            <a:off x="6157913" y="4929198"/>
            <a:ext cx="1800225" cy="423327"/>
          </a:xfrm>
          <a:prstGeom prst="roundRect">
            <a:avLst>
              <a:gd name="adj" fmla="val 10213"/>
            </a:avLst>
          </a:prstGeom>
          <a:noFill/>
          <a:ln w="9525">
            <a:noFill/>
            <a:round/>
            <a:headEnd/>
            <a:tailEnd/>
          </a:ln>
        </p:spPr>
        <p:txBody>
          <a:bodyPr anchor="ctr">
            <a:spAutoFit/>
          </a:bodyPr>
          <a:lstStyle/>
          <a:p>
            <a:r>
              <a:rPr lang="ca-ES" sz="1000" b="1" dirty="0" smtClean="0">
                <a:cs typeface="Arial" charset="0"/>
              </a:rPr>
              <a:t>Professionalització </a:t>
            </a:r>
            <a:r>
              <a:rPr lang="ca-ES" sz="1000" dirty="0" smtClean="0">
                <a:cs typeface="Arial" charset="0"/>
              </a:rPr>
              <a:t>dels </a:t>
            </a:r>
            <a:r>
              <a:rPr lang="ca-ES" sz="1000" dirty="0" err="1" smtClean="0">
                <a:cs typeface="Arial" charset="0"/>
              </a:rPr>
              <a:t>paradistes</a:t>
            </a:r>
            <a:endParaRPr lang="ca-ES" sz="1000" b="1" dirty="0"/>
          </a:p>
        </p:txBody>
      </p:sp>
      <p:sp>
        <p:nvSpPr>
          <p:cNvPr id="37" name="TextBox 35"/>
          <p:cNvSpPr>
            <a:spLocks noChangeArrowheads="1"/>
          </p:cNvSpPr>
          <p:nvPr/>
        </p:nvSpPr>
        <p:spPr bwMode="auto">
          <a:xfrm>
            <a:off x="5797550" y="4938722"/>
            <a:ext cx="280988" cy="432000"/>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38" name="TextBox 35"/>
          <p:cNvSpPr>
            <a:spLocks noChangeArrowheads="1"/>
          </p:cNvSpPr>
          <p:nvPr/>
        </p:nvSpPr>
        <p:spPr bwMode="auto">
          <a:xfrm>
            <a:off x="6164263" y="4938722"/>
            <a:ext cx="1766887" cy="432000"/>
          </a:xfrm>
          <a:prstGeom prst="roundRect">
            <a:avLst>
              <a:gd name="adj" fmla="val 6176"/>
            </a:avLst>
          </a:prstGeom>
          <a:noFill/>
          <a:ln w="9525">
            <a:solidFill>
              <a:schemeClr val="tx1">
                <a:lumMod val="75000"/>
                <a:lumOff val="25000"/>
              </a:schemeClr>
            </a:solidFill>
            <a:prstDash val="solid"/>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27" name="26 Marcador de número de diapositiva"/>
          <p:cNvSpPr>
            <a:spLocks noGrp="1"/>
          </p:cNvSpPr>
          <p:nvPr>
            <p:ph type="sldNum" sz="quarter" idx="10"/>
          </p:nvPr>
        </p:nvSpPr>
        <p:spPr/>
        <p:txBody>
          <a:bodyPr/>
          <a:lstStyle/>
          <a:p>
            <a:pPr>
              <a:defRPr/>
            </a:pPr>
            <a:fld id="{8058331A-6B9C-4321-ABD4-0B1C14C43AA2}" type="slidenum">
              <a:rPr lang="es-ES" smtClean="0"/>
              <a:pPr>
                <a:defRPr/>
              </a:pPr>
              <a:t>33</a:t>
            </a:fld>
            <a:endParaRPr lang="es-E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5"/>
          <p:cNvSpPr txBox="1"/>
          <p:nvPr/>
        </p:nvSpPr>
        <p:spPr>
          <a:xfrm>
            <a:off x="539750" y="1412875"/>
            <a:ext cx="7993063" cy="4679950"/>
          </a:xfrm>
          <a:prstGeom prst="rect">
            <a:avLst/>
          </a:prstGeom>
          <a:solidFill>
            <a:srgbClr val="FFFFFF">
              <a:alpha val="60000"/>
            </a:srgbClr>
          </a:solidFill>
          <a:ln w="6350">
            <a:solidFill>
              <a:schemeClr val="tx1">
                <a:lumMod val="75000"/>
                <a:lumOff val="25000"/>
              </a:schemeClr>
            </a:solidFill>
          </a:ln>
        </p:spPr>
        <p:txBody>
          <a:bodyPr/>
          <a:lstStyle/>
          <a:p>
            <a:pPr algn="ctr" fontAlgn="auto">
              <a:spcBef>
                <a:spcPts val="0"/>
              </a:spcBef>
              <a:spcAft>
                <a:spcPts val="0"/>
              </a:spcAft>
              <a:defRPr/>
            </a:pPr>
            <a:endParaRPr lang="ca-ES" sz="1200" b="1" dirty="0">
              <a:latin typeface="+mj-lt"/>
              <a:cs typeface="Arial" panose="020B0604020202020204" pitchFamily="34" charset="0"/>
            </a:endParaRPr>
          </a:p>
        </p:txBody>
      </p:sp>
      <p:sp>
        <p:nvSpPr>
          <p:cNvPr id="61443" name="TextBox 35"/>
          <p:cNvSpPr>
            <a:spLocks noChangeArrowheads="1"/>
          </p:cNvSpPr>
          <p:nvPr/>
        </p:nvSpPr>
        <p:spPr bwMode="auto">
          <a:xfrm>
            <a:off x="2627313" y="1237342"/>
            <a:ext cx="4464050" cy="358775"/>
          </a:xfrm>
          <a:prstGeom prst="roundRect">
            <a:avLst>
              <a:gd name="adj" fmla="val 6176"/>
            </a:avLst>
          </a:prstGeom>
          <a:solidFill>
            <a:srgbClr val="E74F56"/>
          </a:solidFill>
          <a:ln w="19050">
            <a:noFill/>
            <a:round/>
            <a:headEnd/>
            <a:tailEnd/>
          </a:ln>
        </p:spPr>
        <p:txBody>
          <a:bodyPr rIns="36000" anchor="ctr"/>
          <a:lstStyle/>
          <a:p>
            <a:r>
              <a:rPr lang="ca-ES" sz="1400" b="1" dirty="0" smtClean="0">
                <a:solidFill>
                  <a:schemeClr val="bg1"/>
                </a:solidFill>
                <a:cs typeface="Arial" charset="0"/>
              </a:rPr>
              <a:t>Cooperació i associacionisme comercial</a:t>
            </a:r>
            <a:endParaRPr lang="ca-ES" sz="1400" b="1" dirty="0">
              <a:solidFill>
                <a:schemeClr val="bg1"/>
              </a:solidFill>
              <a:cs typeface="Arial" charset="0"/>
            </a:endParaRPr>
          </a:p>
        </p:txBody>
      </p:sp>
      <p:sp>
        <p:nvSpPr>
          <p:cNvPr id="61444" name="AutoShape 4" descr="IMG_20170619_113228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61445" name="AutoShape 6" descr="IMG_20170619_113228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61446" name="AutoShape 9" descr="IMG_20170619_121210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61447" name="AutoShape 12" descr="IMG_20170619_112750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14" name="TextBox 35"/>
          <p:cNvSpPr>
            <a:spLocks noChangeArrowheads="1"/>
          </p:cNvSpPr>
          <p:nvPr/>
        </p:nvSpPr>
        <p:spPr bwMode="auto">
          <a:xfrm>
            <a:off x="2195513" y="1235755"/>
            <a:ext cx="350837" cy="360362"/>
          </a:xfrm>
          <a:prstGeom prst="roundRect">
            <a:avLst>
              <a:gd name="adj" fmla="val 6176"/>
            </a:avLst>
          </a:prstGeom>
          <a:solidFill>
            <a:schemeClr val="tx1">
              <a:lumMod val="75000"/>
              <a:lumOff val="25000"/>
            </a:schemeClr>
          </a:solidFill>
          <a:ln w="19050">
            <a:noFill/>
            <a:round/>
            <a:headEnd/>
            <a:tailEnd/>
          </a:ln>
        </p:spPr>
        <p:txBody>
          <a:bodyPr rIns="36000" anchor="ctr"/>
          <a:lstStyle/>
          <a:p>
            <a:pPr>
              <a:defRPr/>
            </a:pPr>
            <a:r>
              <a:rPr lang="ca-ES" sz="1400" b="1" dirty="0">
                <a:solidFill>
                  <a:schemeClr val="bg1"/>
                </a:solidFill>
                <a:latin typeface="+mj-lt"/>
                <a:cs typeface="Arial" charset="0"/>
              </a:rPr>
              <a:t>4</a:t>
            </a:r>
          </a:p>
        </p:txBody>
      </p:sp>
      <p:sp>
        <p:nvSpPr>
          <p:cNvPr id="61449" name="Rectangle 18"/>
          <p:cNvSpPr>
            <a:spLocks noChangeArrowheads="1"/>
          </p:cNvSpPr>
          <p:nvPr/>
        </p:nvSpPr>
        <p:spPr bwMode="auto">
          <a:xfrm>
            <a:off x="2627313" y="1879136"/>
            <a:ext cx="5473700" cy="1387559"/>
          </a:xfrm>
          <a:prstGeom prst="rect">
            <a:avLst/>
          </a:prstGeom>
          <a:noFill/>
          <a:ln w="9525">
            <a:noFill/>
            <a:miter lim="800000"/>
            <a:headEnd/>
            <a:tailEnd/>
          </a:ln>
        </p:spPr>
        <p:txBody>
          <a:bodyPr>
            <a:spAutoFit/>
          </a:bodyPr>
          <a:lstStyle/>
          <a:p>
            <a:pPr algn="just">
              <a:spcAft>
                <a:spcPts val="500"/>
              </a:spcAft>
            </a:pPr>
            <a:r>
              <a:rPr lang="ca-ES" sz="1000" dirty="0" smtClean="0">
                <a:cs typeface="Arial" charset="0"/>
              </a:rPr>
              <a:t>Per tal d’aconseguir un comerç viu, dinàmic i motor de l’economia local, és important disposar d’una associació de comerciants </a:t>
            </a:r>
            <a:r>
              <a:rPr lang="ca-ES" sz="1000" b="1" dirty="0" smtClean="0">
                <a:cs typeface="Arial" charset="0"/>
              </a:rPr>
              <a:t>forta, </a:t>
            </a:r>
            <a:r>
              <a:rPr lang="ca-ES" sz="1000" b="1" dirty="0" err="1" smtClean="0">
                <a:cs typeface="Arial" charset="0"/>
              </a:rPr>
              <a:t>proactiva</a:t>
            </a:r>
            <a:r>
              <a:rPr lang="ca-ES" sz="1000" b="1" dirty="0" smtClean="0">
                <a:cs typeface="Arial" charset="0"/>
              </a:rPr>
              <a:t> i representativa </a:t>
            </a:r>
            <a:r>
              <a:rPr lang="ca-ES" sz="1000" dirty="0" smtClean="0">
                <a:cs typeface="Arial" charset="0"/>
              </a:rPr>
              <a:t>de tot el sector comercial del municipi. Així mateix, també cal que les diverses àrees de l’ajuntament </a:t>
            </a:r>
            <a:r>
              <a:rPr lang="ca-ES" sz="1000" b="1" dirty="0" smtClean="0">
                <a:cs typeface="Arial" charset="0"/>
              </a:rPr>
              <a:t>treballin conjuntament </a:t>
            </a:r>
            <a:r>
              <a:rPr lang="ca-ES" sz="1000" dirty="0" smtClean="0">
                <a:cs typeface="Arial" charset="0"/>
              </a:rPr>
              <a:t>en la definició de les polítiques de comerç, a l’entendre que aquest és un sector estretament relacionat amb les àrees d’urbanisme, cultura, turisme, patrimoni, etc.</a:t>
            </a:r>
            <a:endParaRPr lang="ca-ES" sz="1000" dirty="0">
              <a:cs typeface="Arial" charset="0"/>
            </a:endParaRPr>
          </a:p>
          <a:p>
            <a:pPr algn="just"/>
            <a:r>
              <a:rPr lang="ca-ES" sz="1000" dirty="0" smtClean="0">
                <a:cs typeface="Arial" charset="0"/>
              </a:rPr>
              <a:t>A Sant Feliu de Guíxols, cal actuar per ampliar i dinamitzar l’associació Guíxols Comerç i Turisme, així com vetllar per la </a:t>
            </a:r>
            <a:r>
              <a:rPr lang="ca-ES" sz="1000" b="1" dirty="0" smtClean="0">
                <a:cs typeface="Arial" charset="0"/>
              </a:rPr>
              <a:t>cooperació</a:t>
            </a:r>
            <a:r>
              <a:rPr lang="ca-ES" sz="1000" dirty="0" smtClean="0">
                <a:cs typeface="Arial" charset="0"/>
              </a:rPr>
              <a:t> entre aquesta entitat i les diverses àrees de l’ajuntament.</a:t>
            </a:r>
            <a:endParaRPr lang="ca-ES" sz="1000" dirty="0">
              <a:cs typeface="Arial" charset="0"/>
            </a:endParaRPr>
          </a:p>
        </p:txBody>
      </p:sp>
      <p:sp>
        <p:nvSpPr>
          <p:cNvPr id="61450" name="Rectangle 23"/>
          <p:cNvSpPr>
            <a:spLocks noChangeArrowheads="1"/>
          </p:cNvSpPr>
          <p:nvPr/>
        </p:nvSpPr>
        <p:spPr bwMode="auto">
          <a:xfrm>
            <a:off x="1619250" y="3814622"/>
            <a:ext cx="3744913" cy="1746632"/>
          </a:xfrm>
          <a:prstGeom prst="rect">
            <a:avLst/>
          </a:prstGeom>
          <a:noFill/>
          <a:ln w="9525">
            <a:noFill/>
            <a:miter lim="800000"/>
            <a:headEnd/>
            <a:tailEnd/>
          </a:ln>
        </p:spPr>
        <p:txBody>
          <a:bodyPr>
            <a:spAutoFit/>
          </a:bodyPr>
          <a:lstStyle/>
          <a:p>
            <a:pPr marL="266700" indent="-180975">
              <a:spcAft>
                <a:spcPts val="700"/>
              </a:spcAft>
              <a:buFont typeface="Wingdings" pitchFamily="2" charset="2"/>
              <a:buChar char="§"/>
            </a:pPr>
            <a:r>
              <a:rPr lang="ca-ES" sz="1000" b="1" dirty="0" smtClean="0">
                <a:cs typeface="Arial" charset="0"/>
              </a:rPr>
              <a:t>Sensibilitzar els comerciants </a:t>
            </a:r>
            <a:r>
              <a:rPr lang="ca-ES" sz="1000" dirty="0" smtClean="0">
                <a:cs typeface="Arial" charset="0"/>
              </a:rPr>
              <a:t>sobre la necessitat </a:t>
            </a:r>
            <a:r>
              <a:rPr lang="ca-ES" sz="1000" dirty="0" err="1" smtClean="0">
                <a:cs typeface="Arial" charset="0"/>
              </a:rPr>
              <a:t>d’implicar-se</a:t>
            </a:r>
            <a:r>
              <a:rPr lang="ca-ES" sz="1000" dirty="0" smtClean="0">
                <a:cs typeface="Arial" charset="0"/>
              </a:rPr>
              <a:t> activament en l’associació Guíxols Comerç i Turisme.</a:t>
            </a:r>
            <a:endParaRPr lang="ca-ES" sz="1000" dirty="0">
              <a:cs typeface="Arial" charset="0"/>
            </a:endParaRPr>
          </a:p>
          <a:p>
            <a:pPr marL="266700" indent="-180975">
              <a:spcAft>
                <a:spcPts val="700"/>
              </a:spcAft>
              <a:buFont typeface="Wingdings" pitchFamily="2" charset="2"/>
              <a:buChar char="§"/>
            </a:pPr>
            <a:r>
              <a:rPr lang="ca-ES" sz="1000" dirty="0">
                <a:cs typeface="Arial" charset="0"/>
              </a:rPr>
              <a:t>Assolir un </a:t>
            </a:r>
            <a:r>
              <a:rPr lang="ca-ES" sz="1000" b="1" dirty="0">
                <a:cs typeface="Arial" charset="0"/>
              </a:rPr>
              <a:t>grau destacat de representativitat de l’associació </a:t>
            </a:r>
            <a:r>
              <a:rPr lang="ca-ES" sz="1000" dirty="0">
                <a:cs typeface="Arial" charset="0"/>
              </a:rPr>
              <a:t>de comerciants respecte </a:t>
            </a:r>
            <a:r>
              <a:rPr lang="ca-ES" sz="1000" dirty="0" smtClean="0">
                <a:cs typeface="Arial" charset="0"/>
              </a:rPr>
              <a:t>tot </a:t>
            </a:r>
            <a:r>
              <a:rPr lang="ca-ES" sz="1000" dirty="0">
                <a:cs typeface="Arial" charset="0"/>
              </a:rPr>
              <a:t>el sector.</a:t>
            </a:r>
          </a:p>
          <a:p>
            <a:pPr marL="266700" indent="-180975">
              <a:spcAft>
                <a:spcPts val="700"/>
              </a:spcAft>
              <a:buFont typeface="Wingdings" pitchFamily="2" charset="2"/>
              <a:buChar char="§"/>
            </a:pPr>
            <a:r>
              <a:rPr lang="ca-ES" sz="1000" b="1" dirty="0" smtClean="0">
                <a:cs typeface="Arial" charset="0"/>
              </a:rPr>
              <a:t>Fomentar el treball </a:t>
            </a:r>
            <a:r>
              <a:rPr lang="ca-ES" sz="1000" b="1" dirty="0" err="1" smtClean="0">
                <a:cs typeface="Arial" charset="0"/>
              </a:rPr>
              <a:t>multidisciplinar</a:t>
            </a:r>
            <a:r>
              <a:rPr lang="ca-ES" sz="1000" b="1" dirty="0" smtClean="0">
                <a:cs typeface="Arial" charset="0"/>
              </a:rPr>
              <a:t> </a:t>
            </a:r>
            <a:r>
              <a:rPr lang="ca-ES" sz="1000" dirty="0" smtClean="0">
                <a:cs typeface="Arial" charset="0"/>
              </a:rPr>
              <a:t>dins de l’Ajuntament de Sant Feliu de Guíxols.</a:t>
            </a:r>
          </a:p>
          <a:p>
            <a:pPr marL="266700" indent="-180975">
              <a:spcAft>
                <a:spcPts val="700"/>
              </a:spcAft>
              <a:buFont typeface="Wingdings" pitchFamily="2" charset="2"/>
              <a:buChar char="§"/>
            </a:pPr>
            <a:r>
              <a:rPr lang="ca-ES" sz="1000" dirty="0" smtClean="0">
                <a:cs typeface="Arial" charset="0"/>
              </a:rPr>
              <a:t>Promoure </a:t>
            </a:r>
            <a:r>
              <a:rPr lang="ca-ES" sz="1000" dirty="0">
                <a:cs typeface="Arial" charset="0"/>
              </a:rPr>
              <a:t>un nou </a:t>
            </a:r>
            <a:r>
              <a:rPr lang="ca-ES" sz="1000" b="1" dirty="0">
                <a:cs typeface="Arial" charset="0"/>
              </a:rPr>
              <a:t>marc de col·laboració </a:t>
            </a:r>
            <a:r>
              <a:rPr lang="ca-ES" sz="1000" b="1" dirty="0" err="1" smtClean="0">
                <a:cs typeface="Arial" charset="0"/>
              </a:rPr>
              <a:t>publicoprivada</a:t>
            </a:r>
            <a:r>
              <a:rPr lang="ca-ES" sz="1000" b="1" dirty="0" smtClean="0">
                <a:cs typeface="Arial" charset="0"/>
              </a:rPr>
              <a:t> </a:t>
            </a:r>
            <a:r>
              <a:rPr lang="ca-ES" sz="1000" dirty="0">
                <a:cs typeface="Arial" charset="0"/>
              </a:rPr>
              <a:t>entre l’ajuntament i el </a:t>
            </a:r>
            <a:r>
              <a:rPr lang="ca-ES" sz="1000" dirty="0" smtClean="0">
                <a:cs typeface="Arial" charset="0"/>
              </a:rPr>
              <a:t>teixit comercial del municipi.</a:t>
            </a:r>
            <a:endParaRPr lang="ca-ES" sz="1000" dirty="0">
              <a:cs typeface="Arial" charset="0"/>
            </a:endParaRPr>
          </a:p>
        </p:txBody>
      </p:sp>
      <p:sp>
        <p:nvSpPr>
          <p:cNvPr id="25" name="Rectangle arrodonit 24"/>
          <p:cNvSpPr/>
          <p:nvPr/>
        </p:nvSpPr>
        <p:spPr>
          <a:xfrm>
            <a:off x="1619250" y="3571875"/>
            <a:ext cx="3744913" cy="2233613"/>
          </a:xfrm>
          <a:prstGeom prst="roundRect">
            <a:avLst>
              <a:gd name="adj" fmla="val 2117"/>
            </a:avLst>
          </a:prstGeom>
          <a:noFill/>
          <a:ln>
            <a:solidFill>
              <a:srgbClr val="E74F5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solidFill>
                <a:schemeClr val="tx1"/>
              </a:solidFill>
            </a:endParaRPr>
          </a:p>
        </p:txBody>
      </p:sp>
      <p:sp>
        <p:nvSpPr>
          <p:cNvPr id="61452" name="26 CuadroTexto"/>
          <p:cNvSpPr>
            <a:spLocks/>
          </p:cNvSpPr>
          <p:nvPr/>
        </p:nvSpPr>
        <p:spPr bwMode="auto">
          <a:xfrm>
            <a:off x="2298700" y="2060575"/>
            <a:ext cx="288925" cy="1008063"/>
          </a:xfrm>
          <a:custGeom>
            <a:avLst/>
            <a:gdLst>
              <a:gd name="T0" fmla="*/ 0 w 2143140"/>
              <a:gd name="T1" fmla="*/ 0 h 1000132"/>
              <a:gd name="T2" fmla="*/ 0 w 2143140"/>
              <a:gd name="T3" fmla="*/ 0 h 1000132"/>
              <a:gd name="T4" fmla="*/ 0 w 2143140"/>
              <a:gd name="T5" fmla="*/ 677337 h 1000132"/>
              <a:gd name="T6" fmla="*/ 0 w 2143140"/>
              <a:gd name="T7" fmla="*/ 1354678 h 1000132"/>
              <a:gd name="T8" fmla="*/ 0 w 2143140"/>
              <a:gd name="T9" fmla="*/ 1354678 h 1000132"/>
              <a:gd name="T10" fmla="*/ 0 w 2143140"/>
              <a:gd name="T11" fmla="*/ 677337 h 1000132"/>
              <a:gd name="T12" fmla="*/ 0 w 2143140"/>
              <a:gd name="T13" fmla="*/ 0 h 1000132"/>
              <a:gd name="T14" fmla="*/ 0 60000 65536"/>
              <a:gd name="T15" fmla="*/ 0 60000 65536"/>
              <a:gd name="T16" fmla="*/ 0 60000 65536"/>
              <a:gd name="T17" fmla="*/ 0 60000 65536"/>
              <a:gd name="T18" fmla="*/ 0 60000 65536"/>
              <a:gd name="T19" fmla="*/ 0 60000 65536"/>
              <a:gd name="T20" fmla="*/ 0 60000 65536"/>
              <a:gd name="T21" fmla="*/ 0 w 2143140"/>
              <a:gd name="T22" fmla="*/ 0 h 1000132"/>
              <a:gd name="T23" fmla="*/ 2143140 w 2143140"/>
              <a:gd name="T24" fmla="*/ 1000132 h 10001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43140" h="1000132">
                <a:moveTo>
                  <a:pt x="0" y="0"/>
                </a:moveTo>
                <a:lnTo>
                  <a:pt x="1744667" y="0"/>
                </a:lnTo>
                <a:lnTo>
                  <a:pt x="2143140" y="500066"/>
                </a:lnTo>
                <a:lnTo>
                  <a:pt x="1744667" y="1000132"/>
                </a:lnTo>
                <a:lnTo>
                  <a:pt x="0" y="1000132"/>
                </a:lnTo>
                <a:lnTo>
                  <a:pt x="41251" y="500066"/>
                </a:lnTo>
                <a:lnTo>
                  <a:pt x="0" y="0"/>
                </a:lnTo>
                <a:close/>
              </a:path>
            </a:pathLst>
          </a:custGeom>
          <a:solidFill>
            <a:srgbClr val="E74F56"/>
          </a:solidFill>
          <a:ln w="28575">
            <a:noFill/>
            <a:round/>
            <a:headEnd/>
            <a:tailEnd/>
          </a:ln>
        </p:spPr>
        <p:txBody>
          <a:bodyPr anchor="ctr"/>
          <a:lstStyle/>
          <a:p>
            <a:endParaRPr lang="ca-ES"/>
          </a:p>
        </p:txBody>
      </p:sp>
      <p:sp>
        <p:nvSpPr>
          <p:cNvPr id="61453" name="Rectangle 28"/>
          <p:cNvSpPr>
            <a:spLocks noChangeArrowheads="1"/>
          </p:cNvSpPr>
          <p:nvPr/>
        </p:nvSpPr>
        <p:spPr bwMode="auto">
          <a:xfrm rot="-5400000">
            <a:off x="2018507" y="2485231"/>
            <a:ext cx="806450" cy="246063"/>
          </a:xfrm>
          <a:prstGeom prst="rect">
            <a:avLst/>
          </a:prstGeom>
          <a:noFill/>
          <a:ln w="9525">
            <a:noFill/>
            <a:miter lim="800000"/>
            <a:headEnd/>
            <a:tailEnd/>
          </a:ln>
        </p:spPr>
        <p:txBody>
          <a:bodyPr>
            <a:spAutoFit/>
          </a:bodyPr>
          <a:lstStyle/>
          <a:p>
            <a:pPr algn="ctr"/>
            <a:r>
              <a:rPr lang="ca-ES" sz="1000" b="1">
                <a:cs typeface="Arial" charset="0"/>
              </a:rPr>
              <a:t>Definició</a:t>
            </a:r>
          </a:p>
        </p:txBody>
      </p:sp>
      <p:sp>
        <p:nvSpPr>
          <p:cNvPr id="61454" name="26 CuadroTexto"/>
          <p:cNvSpPr>
            <a:spLocks/>
          </p:cNvSpPr>
          <p:nvPr/>
        </p:nvSpPr>
        <p:spPr bwMode="auto">
          <a:xfrm>
            <a:off x="1258888" y="3571875"/>
            <a:ext cx="287337" cy="2233613"/>
          </a:xfrm>
          <a:custGeom>
            <a:avLst/>
            <a:gdLst>
              <a:gd name="T0" fmla="*/ 0 w 2143140"/>
              <a:gd name="T1" fmla="*/ 0 h 1000132"/>
              <a:gd name="T2" fmla="*/ 0 w 2143140"/>
              <a:gd name="T3" fmla="*/ 0 h 1000132"/>
              <a:gd name="T4" fmla="*/ 0 w 2143140"/>
              <a:gd name="T5" fmla="*/ 2147483647 h 1000132"/>
              <a:gd name="T6" fmla="*/ 0 w 2143140"/>
              <a:gd name="T7" fmla="*/ 2147483647 h 1000132"/>
              <a:gd name="T8" fmla="*/ 0 w 2143140"/>
              <a:gd name="T9" fmla="*/ 2147483647 h 1000132"/>
              <a:gd name="T10" fmla="*/ 0 w 2143140"/>
              <a:gd name="T11" fmla="*/ 2147483647 h 1000132"/>
              <a:gd name="T12" fmla="*/ 0 w 2143140"/>
              <a:gd name="T13" fmla="*/ 0 h 1000132"/>
              <a:gd name="T14" fmla="*/ 0 60000 65536"/>
              <a:gd name="T15" fmla="*/ 0 60000 65536"/>
              <a:gd name="T16" fmla="*/ 0 60000 65536"/>
              <a:gd name="T17" fmla="*/ 0 60000 65536"/>
              <a:gd name="T18" fmla="*/ 0 60000 65536"/>
              <a:gd name="T19" fmla="*/ 0 60000 65536"/>
              <a:gd name="T20" fmla="*/ 0 60000 65536"/>
              <a:gd name="T21" fmla="*/ 0 w 2143140"/>
              <a:gd name="T22" fmla="*/ 0 h 1000132"/>
              <a:gd name="T23" fmla="*/ 2143140 w 2143140"/>
              <a:gd name="T24" fmla="*/ 1000132 h 10001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43140" h="1000132">
                <a:moveTo>
                  <a:pt x="0" y="0"/>
                </a:moveTo>
                <a:lnTo>
                  <a:pt x="1744667" y="0"/>
                </a:lnTo>
                <a:lnTo>
                  <a:pt x="2143140" y="500066"/>
                </a:lnTo>
                <a:lnTo>
                  <a:pt x="1744667" y="1000132"/>
                </a:lnTo>
                <a:lnTo>
                  <a:pt x="0" y="1000132"/>
                </a:lnTo>
                <a:lnTo>
                  <a:pt x="41251" y="500066"/>
                </a:lnTo>
                <a:lnTo>
                  <a:pt x="0" y="0"/>
                </a:lnTo>
                <a:close/>
              </a:path>
            </a:pathLst>
          </a:custGeom>
          <a:solidFill>
            <a:srgbClr val="E74F56"/>
          </a:solidFill>
          <a:ln w="28575">
            <a:noFill/>
            <a:round/>
            <a:headEnd/>
            <a:tailEnd/>
          </a:ln>
        </p:spPr>
        <p:txBody>
          <a:bodyPr anchor="ctr"/>
          <a:lstStyle/>
          <a:p>
            <a:endParaRPr lang="ca-ES"/>
          </a:p>
        </p:txBody>
      </p:sp>
      <p:sp>
        <p:nvSpPr>
          <p:cNvPr id="61455" name="Rectangle 28"/>
          <p:cNvSpPr>
            <a:spLocks noChangeArrowheads="1"/>
          </p:cNvSpPr>
          <p:nvPr/>
        </p:nvSpPr>
        <p:spPr bwMode="auto">
          <a:xfrm rot="-5400000">
            <a:off x="977900" y="4557713"/>
            <a:ext cx="808038" cy="246062"/>
          </a:xfrm>
          <a:prstGeom prst="rect">
            <a:avLst/>
          </a:prstGeom>
          <a:noFill/>
          <a:ln w="9525">
            <a:noFill/>
            <a:miter lim="800000"/>
            <a:headEnd/>
            <a:tailEnd/>
          </a:ln>
        </p:spPr>
        <p:txBody>
          <a:bodyPr>
            <a:spAutoFit/>
          </a:bodyPr>
          <a:lstStyle/>
          <a:p>
            <a:pPr algn="ctr"/>
            <a:r>
              <a:rPr lang="ca-ES" sz="1000" b="1">
                <a:cs typeface="Arial" charset="0"/>
              </a:rPr>
              <a:t>Objectius</a:t>
            </a:r>
          </a:p>
        </p:txBody>
      </p:sp>
      <p:sp>
        <p:nvSpPr>
          <p:cNvPr id="18" name="QuadreDeText 47"/>
          <p:cNvSpPr txBox="1">
            <a:spLocks noChangeArrowheads="1"/>
          </p:cNvSpPr>
          <p:nvPr/>
        </p:nvSpPr>
        <p:spPr bwMode="auto">
          <a:xfrm>
            <a:off x="5795963" y="260350"/>
            <a:ext cx="28797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4.2. Línies estratègiques per a la dinamització del comerç urbà</a:t>
            </a:r>
            <a:endParaRPr lang="es-ES" sz="1200" b="1" dirty="0">
              <a:solidFill>
                <a:schemeClr val="tx1">
                  <a:lumMod val="75000"/>
                  <a:lumOff val="25000"/>
                </a:schemeClr>
              </a:solidFill>
            </a:endParaRPr>
          </a:p>
        </p:txBody>
      </p:sp>
      <p:sp>
        <p:nvSpPr>
          <p:cNvPr id="19" name="Rectangle 18"/>
          <p:cNvSpPr/>
          <p:nvPr/>
        </p:nvSpPr>
        <p:spPr>
          <a:xfrm flipV="1">
            <a:off x="5867400" y="647700"/>
            <a:ext cx="2736850" cy="44450"/>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61458" name="Rectangle arrodonit 21"/>
          <p:cNvSpPr>
            <a:spLocks noChangeArrowheads="1"/>
          </p:cNvSpPr>
          <p:nvPr/>
        </p:nvSpPr>
        <p:spPr bwMode="auto">
          <a:xfrm>
            <a:off x="6167211" y="4531867"/>
            <a:ext cx="1690937" cy="586145"/>
          </a:xfrm>
          <a:prstGeom prst="roundRect">
            <a:avLst>
              <a:gd name="adj" fmla="val 10213"/>
            </a:avLst>
          </a:prstGeom>
          <a:noFill/>
          <a:ln w="9525">
            <a:noFill/>
            <a:round/>
            <a:headEnd/>
            <a:tailEnd/>
          </a:ln>
        </p:spPr>
        <p:txBody>
          <a:bodyPr wrap="square" anchor="ctr">
            <a:spAutoFit/>
          </a:bodyPr>
          <a:lstStyle/>
          <a:p>
            <a:r>
              <a:rPr lang="ca-ES" sz="1000" b="1" dirty="0" smtClean="0">
                <a:cs typeface="Arial" charset="0"/>
              </a:rPr>
              <a:t>Planificació </a:t>
            </a:r>
            <a:r>
              <a:rPr lang="ca-ES" sz="1000" b="1" dirty="0" err="1" smtClean="0">
                <a:cs typeface="Arial" charset="0"/>
              </a:rPr>
              <a:t>multidisciplinar</a:t>
            </a:r>
            <a:r>
              <a:rPr lang="ca-ES" sz="1000" b="1" dirty="0" smtClean="0">
                <a:cs typeface="Arial" charset="0"/>
              </a:rPr>
              <a:t> </a:t>
            </a:r>
            <a:r>
              <a:rPr lang="ca-ES" sz="1000" dirty="0" smtClean="0">
                <a:cs typeface="Arial" charset="0"/>
              </a:rPr>
              <a:t>de les polítiques de comerç</a:t>
            </a:r>
            <a:endParaRPr lang="ca-ES" sz="1000" b="1" dirty="0"/>
          </a:p>
        </p:txBody>
      </p:sp>
      <p:sp>
        <p:nvSpPr>
          <p:cNvPr id="24" name="TextBox 35"/>
          <p:cNvSpPr>
            <a:spLocks noChangeArrowheads="1"/>
          </p:cNvSpPr>
          <p:nvPr/>
        </p:nvSpPr>
        <p:spPr bwMode="auto">
          <a:xfrm>
            <a:off x="5806849" y="4522342"/>
            <a:ext cx="280987" cy="593276"/>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27" name="TextBox 35"/>
          <p:cNvSpPr>
            <a:spLocks noChangeArrowheads="1"/>
          </p:cNvSpPr>
          <p:nvPr/>
        </p:nvSpPr>
        <p:spPr bwMode="auto">
          <a:xfrm>
            <a:off x="6173561" y="4522342"/>
            <a:ext cx="1766888" cy="593276"/>
          </a:xfrm>
          <a:prstGeom prst="roundRect">
            <a:avLst>
              <a:gd name="adj" fmla="val 6176"/>
            </a:avLst>
          </a:prstGeom>
          <a:noFill/>
          <a:ln w="9525">
            <a:solidFill>
              <a:schemeClr val="tx1">
                <a:lumMod val="75000"/>
                <a:lumOff val="25000"/>
              </a:schemeClr>
            </a:solidFill>
            <a:prstDash val="solid"/>
            <a:round/>
            <a:headEnd/>
            <a:tailEnd/>
          </a:ln>
        </p:spPr>
        <p:txBody>
          <a:bodyPr lIns="90000" rIns="90000" anchor="ctr"/>
          <a:lstStyle/>
          <a:p>
            <a:pPr>
              <a:defRPr/>
            </a:pPr>
            <a:endParaRPr lang="ca-ES" sz="900" b="1" dirty="0">
              <a:solidFill>
                <a:schemeClr val="bg1"/>
              </a:solidFill>
              <a:latin typeface="+mj-lt"/>
              <a:cs typeface="Arial" charset="0"/>
            </a:endParaRPr>
          </a:p>
        </p:txBody>
      </p:sp>
      <p:pic>
        <p:nvPicPr>
          <p:cNvPr id="47128" name="Picture 12"/>
          <p:cNvPicPr>
            <a:picLocks noChangeAspect="1" noChangeArrowheads="1"/>
          </p:cNvPicPr>
          <p:nvPr/>
        </p:nvPicPr>
        <p:blipFill>
          <a:blip r:embed="rId2" cstate="print"/>
          <a:srcRect r="17136"/>
          <a:stretch>
            <a:fillRect/>
          </a:stretch>
        </p:blipFill>
        <p:spPr bwMode="auto">
          <a:xfrm>
            <a:off x="971550" y="2060575"/>
            <a:ext cx="1223963" cy="1008063"/>
          </a:xfrm>
          <a:prstGeom prst="roundRect">
            <a:avLst>
              <a:gd name="adj" fmla="val 8229"/>
            </a:avLst>
          </a:prstGeom>
          <a:noFill/>
          <a:ln w="9525">
            <a:noFill/>
            <a:miter lim="800000"/>
            <a:headEnd/>
            <a:tailEnd/>
          </a:ln>
        </p:spPr>
      </p:pic>
      <p:sp>
        <p:nvSpPr>
          <p:cNvPr id="29" name="Clau de tancament 28"/>
          <p:cNvSpPr/>
          <p:nvPr/>
        </p:nvSpPr>
        <p:spPr>
          <a:xfrm>
            <a:off x="5508625" y="3716338"/>
            <a:ext cx="71438" cy="1873250"/>
          </a:xfrm>
          <a:prstGeom prst="rightBrac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a-ES"/>
          </a:p>
        </p:txBody>
      </p:sp>
      <p:sp>
        <p:nvSpPr>
          <p:cNvPr id="61466" name="Rectangle arrodonit 20"/>
          <p:cNvSpPr>
            <a:spLocks noChangeArrowheads="1"/>
          </p:cNvSpPr>
          <p:nvPr/>
        </p:nvSpPr>
        <p:spPr bwMode="auto">
          <a:xfrm>
            <a:off x="5795963" y="3665086"/>
            <a:ext cx="2133600" cy="271462"/>
          </a:xfrm>
          <a:prstGeom prst="roundRect">
            <a:avLst>
              <a:gd name="adj" fmla="val 6796"/>
            </a:avLst>
          </a:prstGeom>
          <a:solidFill>
            <a:srgbClr val="E74F56"/>
          </a:solidFill>
          <a:ln w="9525">
            <a:noFill/>
            <a:round/>
            <a:headEnd/>
            <a:tailEnd/>
          </a:ln>
        </p:spPr>
        <p:txBody>
          <a:bodyPr>
            <a:spAutoFit/>
          </a:bodyPr>
          <a:lstStyle/>
          <a:p>
            <a:pPr algn="ctr"/>
            <a:r>
              <a:rPr lang="ca-ES" sz="1100" b="1">
                <a:solidFill>
                  <a:schemeClr val="bg1"/>
                </a:solidFill>
                <a:cs typeface="Arial" charset="0"/>
              </a:rPr>
              <a:t>Idees clau</a:t>
            </a:r>
            <a:endParaRPr lang="ca-ES" sz="1100">
              <a:solidFill>
                <a:schemeClr val="bg1"/>
              </a:solidFill>
            </a:endParaRPr>
          </a:p>
        </p:txBody>
      </p:sp>
      <p:sp>
        <p:nvSpPr>
          <p:cNvPr id="30" name="Rectangle arrodonit 21"/>
          <p:cNvSpPr>
            <a:spLocks noChangeArrowheads="1"/>
          </p:cNvSpPr>
          <p:nvPr/>
        </p:nvSpPr>
        <p:spPr bwMode="auto">
          <a:xfrm>
            <a:off x="6157694" y="4025457"/>
            <a:ext cx="1771892" cy="423327"/>
          </a:xfrm>
          <a:prstGeom prst="roundRect">
            <a:avLst>
              <a:gd name="adj" fmla="val 10213"/>
            </a:avLst>
          </a:prstGeom>
          <a:noFill/>
          <a:ln w="9525">
            <a:noFill/>
            <a:round/>
            <a:headEnd/>
            <a:tailEnd/>
          </a:ln>
        </p:spPr>
        <p:txBody>
          <a:bodyPr wrap="square" anchor="ctr">
            <a:spAutoFit/>
          </a:bodyPr>
          <a:lstStyle/>
          <a:p>
            <a:r>
              <a:rPr lang="ca-ES" sz="1000" b="1" dirty="0" smtClean="0">
                <a:cs typeface="Arial" charset="0"/>
              </a:rPr>
              <a:t>Implicació i compromís </a:t>
            </a:r>
            <a:r>
              <a:rPr lang="ca-ES" sz="1000" dirty="0" smtClean="0">
                <a:cs typeface="Arial" charset="0"/>
              </a:rPr>
              <a:t>dels comerços associats</a:t>
            </a:r>
            <a:endParaRPr lang="ca-ES" sz="1000" b="1" dirty="0"/>
          </a:p>
        </p:txBody>
      </p:sp>
      <p:sp>
        <p:nvSpPr>
          <p:cNvPr id="31" name="TextBox 35"/>
          <p:cNvSpPr>
            <a:spLocks noChangeArrowheads="1"/>
          </p:cNvSpPr>
          <p:nvPr/>
        </p:nvSpPr>
        <p:spPr bwMode="auto">
          <a:xfrm>
            <a:off x="5797332" y="4015932"/>
            <a:ext cx="280987" cy="432000"/>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32" name="TextBox 35"/>
          <p:cNvSpPr>
            <a:spLocks noChangeArrowheads="1"/>
          </p:cNvSpPr>
          <p:nvPr/>
        </p:nvSpPr>
        <p:spPr bwMode="auto">
          <a:xfrm>
            <a:off x="6164044" y="4015932"/>
            <a:ext cx="1766888" cy="432000"/>
          </a:xfrm>
          <a:prstGeom prst="roundRect">
            <a:avLst>
              <a:gd name="adj" fmla="val 6176"/>
            </a:avLst>
          </a:prstGeom>
          <a:noFill/>
          <a:ln w="9525">
            <a:solidFill>
              <a:schemeClr val="tx1">
                <a:lumMod val="75000"/>
                <a:lumOff val="25000"/>
              </a:schemeClr>
            </a:solidFill>
            <a:prstDash val="solid"/>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33" name="Rectangle arrodonit 21"/>
          <p:cNvSpPr>
            <a:spLocks noChangeArrowheads="1"/>
          </p:cNvSpPr>
          <p:nvPr/>
        </p:nvSpPr>
        <p:spPr bwMode="auto">
          <a:xfrm>
            <a:off x="6146808" y="5207467"/>
            <a:ext cx="1584325" cy="422275"/>
          </a:xfrm>
          <a:prstGeom prst="roundRect">
            <a:avLst>
              <a:gd name="adj" fmla="val 10213"/>
            </a:avLst>
          </a:prstGeom>
          <a:noFill/>
          <a:ln w="9525">
            <a:noFill/>
            <a:round/>
            <a:headEnd/>
            <a:tailEnd/>
          </a:ln>
        </p:spPr>
        <p:txBody>
          <a:bodyPr anchor="ctr">
            <a:spAutoFit/>
          </a:bodyPr>
          <a:lstStyle/>
          <a:p>
            <a:r>
              <a:rPr lang="ca-ES" sz="1000" dirty="0">
                <a:cs typeface="Arial" charset="0"/>
              </a:rPr>
              <a:t>Foment del </a:t>
            </a:r>
            <a:r>
              <a:rPr lang="ca-ES" sz="1000" b="1" dirty="0">
                <a:cs typeface="Arial" charset="0"/>
              </a:rPr>
              <a:t>consens </a:t>
            </a:r>
            <a:r>
              <a:rPr lang="ca-ES" sz="1000" b="1" dirty="0" smtClean="0">
                <a:cs typeface="Arial" charset="0"/>
              </a:rPr>
              <a:t>i la </a:t>
            </a:r>
            <a:r>
              <a:rPr lang="ca-ES" sz="1000" b="1" dirty="0">
                <a:cs typeface="Arial" charset="0"/>
              </a:rPr>
              <a:t>cooperació</a:t>
            </a:r>
            <a:endParaRPr lang="ca-ES" sz="1000" b="1" dirty="0"/>
          </a:p>
        </p:txBody>
      </p:sp>
      <p:sp>
        <p:nvSpPr>
          <p:cNvPr id="34" name="TextBox 35"/>
          <p:cNvSpPr>
            <a:spLocks noChangeArrowheads="1"/>
          </p:cNvSpPr>
          <p:nvPr/>
        </p:nvSpPr>
        <p:spPr bwMode="auto">
          <a:xfrm>
            <a:off x="5786446" y="5197942"/>
            <a:ext cx="280987" cy="431800"/>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35" name="TextBox 35"/>
          <p:cNvSpPr>
            <a:spLocks noChangeArrowheads="1"/>
          </p:cNvSpPr>
          <p:nvPr/>
        </p:nvSpPr>
        <p:spPr bwMode="auto">
          <a:xfrm>
            <a:off x="6153158" y="5197942"/>
            <a:ext cx="1766888" cy="431800"/>
          </a:xfrm>
          <a:prstGeom prst="roundRect">
            <a:avLst>
              <a:gd name="adj" fmla="val 6176"/>
            </a:avLst>
          </a:prstGeom>
          <a:noFill/>
          <a:ln w="9525">
            <a:solidFill>
              <a:schemeClr val="tx1">
                <a:lumMod val="75000"/>
                <a:lumOff val="25000"/>
              </a:schemeClr>
            </a:solidFill>
            <a:prstDash val="solid"/>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36" name="35 Marcador de número de diapositiva"/>
          <p:cNvSpPr>
            <a:spLocks noGrp="1"/>
          </p:cNvSpPr>
          <p:nvPr>
            <p:ph type="sldNum" sz="quarter" idx="10"/>
          </p:nvPr>
        </p:nvSpPr>
        <p:spPr/>
        <p:txBody>
          <a:bodyPr/>
          <a:lstStyle/>
          <a:p>
            <a:pPr>
              <a:defRPr/>
            </a:pPr>
            <a:fld id="{8058331A-6B9C-4321-ABD4-0B1C14C43AA2}" type="slidenum">
              <a:rPr lang="es-ES" smtClean="0"/>
              <a:pPr>
                <a:defRPr/>
              </a:pPr>
              <a:t>34</a:t>
            </a:fld>
            <a:endParaRPr lang="es-E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5"/>
          <p:cNvSpPr txBox="1"/>
          <p:nvPr/>
        </p:nvSpPr>
        <p:spPr>
          <a:xfrm>
            <a:off x="539750" y="1412875"/>
            <a:ext cx="7993063" cy="4752975"/>
          </a:xfrm>
          <a:prstGeom prst="rect">
            <a:avLst/>
          </a:prstGeom>
          <a:solidFill>
            <a:srgbClr val="FFFFFF">
              <a:alpha val="60000"/>
            </a:srgbClr>
          </a:solidFill>
          <a:ln w="6350">
            <a:solidFill>
              <a:schemeClr val="tx1">
                <a:lumMod val="75000"/>
                <a:lumOff val="25000"/>
              </a:schemeClr>
            </a:solidFill>
          </a:ln>
        </p:spPr>
        <p:txBody>
          <a:bodyPr/>
          <a:lstStyle/>
          <a:p>
            <a:pPr algn="ctr" fontAlgn="auto">
              <a:spcBef>
                <a:spcPts val="0"/>
              </a:spcBef>
              <a:spcAft>
                <a:spcPts val="0"/>
              </a:spcAft>
              <a:defRPr/>
            </a:pPr>
            <a:endParaRPr lang="ca-ES" sz="1200" b="1" dirty="0">
              <a:latin typeface="+mj-lt"/>
              <a:cs typeface="Arial" panose="020B0604020202020204" pitchFamily="34" charset="0"/>
            </a:endParaRPr>
          </a:p>
        </p:txBody>
      </p:sp>
      <p:sp>
        <p:nvSpPr>
          <p:cNvPr id="62467" name="TextBox 35"/>
          <p:cNvSpPr>
            <a:spLocks noChangeArrowheads="1"/>
          </p:cNvSpPr>
          <p:nvPr/>
        </p:nvSpPr>
        <p:spPr bwMode="auto">
          <a:xfrm>
            <a:off x="2628900" y="1246641"/>
            <a:ext cx="4464050" cy="342900"/>
          </a:xfrm>
          <a:prstGeom prst="roundRect">
            <a:avLst>
              <a:gd name="adj" fmla="val 6176"/>
            </a:avLst>
          </a:prstGeom>
          <a:solidFill>
            <a:srgbClr val="E74F56"/>
          </a:solidFill>
          <a:ln w="19050">
            <a:noFill/>
            <a:round/>
            <a:headEnd/>
            <a:tailEnd/>
          </a:ln>
        </p:spPr>
        <p:txBody>
          <a:bodyPr rIns="36000" anchor="ctr"/>
          <a:lstStyle/>
          <a:p>
            <a:r>
              <a:rPr lang="ca-ES" sz="1400" b="1" dirty="0">
                <a:solidFill>
                  <a:schemeClr val="bg1"/>
                </a:solidFill>
              </a:rPr>
              <a:t>Sinergies amb </a:t>
            </a:r>
            <a:r>
              <a:rPr lang="ca-ES" sz="1400" b="1" dirty="0" smtClean="0">
                <a:solidFill>
                  <a:schemeClr val="bg1"/>
                </a:solidFill>
              </a:rPr>
              <a:t>turisme i cultura</a:t>
            </a:r>
            <a:endParaRPr lang="ca-ES" sz="1400" b="1" dirty="0">
              <a:solidFill>
                <a:schemeClr val="bg1"/>
              </a:solidFill>
            </a:endParaRPr>
          </a:p>
        </p:txBody>
      </p:sp>
      <p:sp>
        <p:nvSpPr>
          <p:cNvPr id="62468" name="AutoShape 4" descr="IMG_20170619_113228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62469" name="AutoShape 6" descr="IMG_20170619_113228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62470" name="AutoShape 9" descr="IMG_20170619_121210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62471" name="AutoShape 12" descr="IMG_20170619_112750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14" name="TextBox 35"/>
          <p:cNvSpPr>
            <a:spLocks noChangeArrowheads="1"/>
          </p:cNvSpPr>
          <p:nvPr/>
        </p:nvSpPr>
        <p:spPr bwMode="auto">
          <a:xfrm>
            <a:off x="2197100" y="1246641"/>
            <a:ext cx="350838" cy="344487"/>
          </a:xfrm>
          <a:prstGeom prst="roundRect">
            <a:avLst>
              <a:gd name="adj" fmla="val 6176"/>
            </a:avLst>
          </a:prstGeom>
          <a:solidFill>
            <a:schemeClr val="tx1">
              <a:lumMod val="75000"/>
              <a:lumOff val="25000"/>
            </a:schemeClr>
          </a:solidFill>
          <a:ln w="19050">
            <a:noFill/>
            <a:round/>
            <a:headEnd/>
            <a:tailEnd/>
          </a:ln>
        </p:spPr>
        <p:txBody>
          <a:bodyPr rIns="36000" anchor="ctr"/>
          <a:lstStyle/>
          <a:p>
            <a:pPr>
              <a:defRPr/>
            </a:pPr>
            <a:r>
              <a:rPr lang="ca-ES" sz="1400" b="1" dirty="0">
                <a:solidFill>
                  <a:schemeClr val="bg1"/>
                </a:solidFill>
                <a:latin typeface="+mj-lt"/>
                <a:cs typeface="Arial" charset="0"/>
              </a:rPr>
              <a:t>5</a:t>
            </a:r>
          </a:p>
        </p:txBody>
      </p:sp>
      <p:sp>
        <p:nvSpPr>
          <p:cNvPr id="62473" name="Rectangle 18"/>
          <p:cNvSpPr>
            <a:spLocks noChangeArrowheads="1"/>
          </p:cNvSpPr>
          <p:nvPr/>
        </p:nvSpPr>
        <p:spPr bwMode="auto">
          <a:xfrm>
            <a:off x="2700338" y="1928813"/>
            <a:ext cx="5400675" cy="1079500"/>
          </a:xfrm>
          <a:prstGeom prst="rect">
            <a:avLst/>
          </a:prstGeom>
          <a:noFill/>
          <a:ln w="9525">
            <a:noFill/>
            <a:miter lim="800000"/>
            <a:headEnd/>
            <a:tailEnd/>
          </a:ln>
        </p:spPr>
        <p:txBody>
          <a:bodyPr>
            <a:spAutoFit/>
          </a:bodyPr>
          <a:lstStyle/>
          <a:p>
            <a:pPr algn="just">
              <a:spcAft>
                <a:spcPts val="500"/>
              </a:spcAft>
            </a:pPr>
            <a:r>
              <a:rPr lang="ca-ES" sz="1000">
                <a:cs typeface="Arial" charset="0"/>
              </a:rPr>
              <a:t>El </a:t>
            </a:r>
            <a:r>
              <a:rPr lang="ca-ES" sz="1000" b="1">
                <a:cs typeface="Arial" charset="0"/>
              </a:rPr>
              <a:t>desenvolupament econòmic i social </a:t>
            </a:r>
            <a:r>
              <a:rPr lang="ca-ES" sz="1000">
                <a:cs typeface="Arial" charset="0"/>
              </a:rPr>
              <a:t>d’un municipi és un repte que requereix la implicació i el consens entre una gran diversitat d’</a:t>
            </a:r>
            <a:r>
              <a:rPr lang="ca-ES" sz="1000" b="1">
                <a:cs typeface="Arial" charset="0"/>
              </a:rPr>
              <a:t>agents socioeconòmics </a:t>
            </a:r>
            <a:r>
              <a:rPr lang="ca-ES" sz="1000">
                <a:cs typeface="Arial" charset="0"/>
              </a:rPr>
              <a:t>en l’àmbit local.</a:t>
            </a:r>
          </a:p>
          <a:p>
            <a:pPr algn="just"/>
            <a:r>
              <a:rPr lang="ca-ES" sz="1000">
                <a:cs typeface="Arial" charset="0"/>
              </a:rPr>
              <a:t>En el cas de Sant Feliu de Guíxols, el comerç, el turisme i la cultura són tres àmbits amb un impacte econòmic i social cabdal, els quals han de guiar-se per objectius i recursos compartits, orientats a un model socioeconòmic i ambiental del municipi que, entre d’altres, permeti </a:t>
            </a:r>
            <a:r>
              <a:rPr lang="ca-ES" sz="1000" b="1">
                <a:cs typeface="Arial" charset="0"/>
              </a:rPr>
              <a:t>millorar les dinàmiques comercials del municipi.</a:t>
            </a:r>
          </a:p>
        </p:txBody>
      </p:sp>
      <p:sp>
        <p:nvSpPr>
          <p:cNvPr id="62474" name="Rectangle 23"/>
          <p:cNvSpPr>
            <a:spLocks noChangeArrowheads="1"/>
          </p:cNvSpPr>
          <p:nvPr/>
        </p:nvSpPr>
        <p:spPr bwMode="auto">
          <a:xfrm>
            <a:off x="1547813" y="3754070"/>
            <a:ext cx="3816350" cy="1746632"/>
          </a:xfrm>
          <a:prstGeom prst="rect">
            <a:avLst/>
          </a:prstGeom>
          <a:noFill/>
          <a:ln w="9525">
            <a:noFill/>
            <a:miter lim="800000"/>
            <a:headEnd/>
            <a:tailEnd/>
          </a:ln>
        </p:spPr>
        <p:txBody>
          <a:bodyPr>
            <a:spAutoFit/>
          </a:bodyPr>
          <a:lstStyle/>
          <a:p>
            <a:pPr marL="266700" indent="-180975">
              <a:spcAft>
                <a:spcPts val="700"/>
              </a:spcAft>
              <a:buFont typeface="Wingdings" pitchFamily="2" charset="2"/>
              <a:buChar char="§"/>
            </a:pPr>
            <a:r>
              <a:rPr lang="ca-ES" sz="1000" b="1" dirty="0" smtClean="0">
                <a:cs typeface="Arial" charset="0"/>
              </a:rPr>
              <a:t>Establir un marc de </a:t>
            </a:r>
            <a:r>
              <a:rPr lang="ca-ES" sz="1000" b="1" dirty="0">
                <a:cs typeface="Arial" charset="0"/>
              </a:rPr>
              <a:t>relació i col·laboració </a:t>
            </a:r>
            <a:r>
              <a:rPr lang="ca-ES" sz="1000" dirty="0">
                <a:cs typeface="Arial" charset="0"/>
              </a:rPr>
              <a:t>entre </a:t>
            </a:r>
            <a:r>
              <a:rPr lang="ca-ES" sz="1000" dirty="0" smtClean="0">
                <a:cs typeface="Arial" charset="0"/>
              </a:rPr>
              <a:t>els sectors comercial, turístic i cultural del municipi.</a:t>
            </a:r>
            <a:endParaRPr lang="ca-ES" sz="1000" dirty="0">
              <a:cs typeface="Arial" charset="0"/>
            </a:endParaRPr>
          </a:p>
          <a:p>
            <a:pPr marL="266700" indent="-180975">
              <a:spcAft>
                <a:spcPts val="700"/>
              </a:spcAft>
              <a:buFont typeface="Wingdings" pitchFamily="2" charset="2"/>
              <a:buChar char="§"/>
            </a:pPr>
            <a:r>
              <a:rPr lang="ca-ES" sz="1000" b="1" dirty="0">
                <a:cs typeface="Arial" charset="0"/>
              </a:rPr>
              <a:t>Impulsar accions de dinamització </a:t>
            </a:r>
            <a:r>
              <a:rPr lang="ca-ES" sz="1000" dirty="0">
                <a:cs typeface="Arial" charset="0"/>
              </a:rPr>
              <a:t>del municipi que valoritzi els recursos culturals i patrimonials locals en benefici de l’activitat comercial i turística.</a:t>
            </a:r>
          </a:p>
          <a:p>
            <a:pPr marL="266700" indent="-180975">
              <a:spcAft>
                <a:spcPts val="700"/>
              </a:spcAft>
              <a:buFont typeface="Wingdings" pitchFamily="2" charset="2"/>
              <a:buChar char="§"/>
            </a:pPr>
            <a:r>
              <a:rPr lang="ca-ES" sz="1000" dirty="0">
                <a:cs typeface="Arial" charset="0"/>
              </a:rPr>
              <a:t>Treure profit del comerç i del turisme com a vehicles de </a:t>
            </a:r>
            <a:r>
              <a:rPr lang="ca-ES" sz="1000" b="1" dirty="0">
                <a:cs typeface="Arial" charset="0"/>
              </a:rPr>
              <a:t>difusió de la cultura i de la identitat local</a:t>
            </a:r>
            <a:r>
              <a:rPr lang="ca-ES" sz="1000" dirty="0">
                <a:cs typeface="Arial" charset="0"/>
              </a:rPr>
              <a:t>.</a:t>
            </a:r>
          </a:p>
          <a:p>
            <a:pPr marL="266700" indent="-180975">
              <a:spcAft>
                <a:spcPts val="700"/>
              </a:spcAft>
              <a:buFont typeface="Wingdings" pitchFamily="2" charset="2"/>
              <a:buChar char="§"/>
            </a:pPr>
            <a:r>
              <a:rPr lang="ca-ES" sz="1000" b="1" dirty="0">
                <a:cs typeface="Arial" charset="0"/>
              </a:rPr>
              <a:t>Impulsar campanyes que vinculin </a:t>
            </a:r>
            <a:r>
              <a:rPr lang="ca-ES" sz="1000" dirty="0">
                <a:cs typeface="Arial" charset="0"/>
              </a:rPr>
              <a:t>els diversos sectors amb </a:t>
            </a:r>
            <a:r>
              <a:rPr lang="ca-ES" sz="1000" b="1" dirty="0">
                <a:cs typeface="Arial" charset="0"/>
              </a:rPr>
              <a:t>el comerç</a:t>
            </a:r>
            <a:r>
              <a:rPr lang="ca-ES" sz="1000" dirty="0">
                <a:cs typeface="Arial" charset="0"/>
              </a:rPr>
              <a:t>.</a:t>
            </a:r>
          </a:p>
        </p:txBody>
      </p:sp>
      <p:sp>
        <p:nvSpPr>
          <p:cNvPr id="25" name="Rectangle arrodonit 24"/>
          <p:cNvSpPr/>
          <p:nvPr/>
        </p:nvSpPr>
        <p:spPr>
          <a:xfrm>
            <a:off x="1547813" y="3500437"/>
            <a:ext cx="3816350" cy="2214579"/>
          </a:xfrm>
          <a:prstGeom prst="roundRect">
            <a:avLst>
              <a:gd name="adj" fmla="val 2117"/>
            </a:avLst>
          </a:prstGeom>
          <a:noFill/>
          <a:ln>
            <a:solidFill>
              <a:srgbClr val="E74F5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62476" name="26 CuadroTexto"/>
          <p:cNvSpPr>
            <a:spLocks/>
          </p:cNvSpPr>
          <p:nvPr/>
        </p:nvSpPr>
        <p:spPr bwMode="auto">
          <a:xfrm>
            <a:off x="2298700" y="1989138"/>
            <a:ext cx="288925" cy="1008062"/>
          </a:xfrm>
          <a:custGeom>
            <a:avLst/>
            <a:gdLst>
              <a:gd name="T0" fmla="*/ 0 w 2143140"/>
              <a:gd name="T1" fmla="*/ 0 h 1000132"/>
              <a:gd name="T2" fmla="*/ 0 w 2143140"/>
              <a:gd name="T3" fmla="*/ 0 h 1000132"/>
              <a:gd name="T4" fmla="*/ 0 w 2143140"/>
              <a:gd name="T5" fmla="*/ 677333 h 1000132"/>
              <a:gd name="T6" fmla="*/ 0 w 2143140"/>
              <a:gd name="T7" fmla="*/ 1354668 h 1000132"/>
              <a:gd name="T8" fmla="*/ 0 w 2143140"/>
              <a:gd name="T9" fmla="*/ 1354668 h 1000132"/>
              <a:gd name="T10" fmla="*/ 0 w 2143140"/>
              <a:gd name="T11" fmla="*/ 677333 h 1000132"/>
              <a:gd name="T12" fmla="*/ 0 w 2143140"/>
              <a:gd name="T13" fmla="*/ 0 h 1000132"/>
              <a:gd name="T14" fmla="*/ 0 60000 65536"/>
              <a:gd name="T15" fmla="*/ 0 60000 65536"/>
              <a:gd name="T16" fmla="*/ 0 60000 65536"/>
              <a:gd name="T17" fmla="*/ 0 60000 65536"/>
              <a:gd name="T18" fmla="*/ 0 60000 65536"/>
              <a:gd name="T19" fmla="*/ 0 60000 65536"/>
              <a:gd name="T20" fmla="*/ 0 60000 65536"/>
              <a:gd name="T21" fmla="*/ 0 w 2143140"/>
              <a:gd name="T22" fmla="*/ 0 h 1000132"/>
              <a:gd name="T23" fmla="*/ 2143140 w 2143140"/>
              <a:gd name="T24" fmla="*/ 1000132 h 10001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43140" h="1000132">
                <a:moveTo>
                  <a:pt x="0" y="0"/>
                </a:moveTo>
                <a:lnTo>
                  <a:pt x="1744667" y="0"/>
                </a:lnTo>
                <a:lnTo>
                  <a:pt x="2143140" y="500066"/>
                </a:lnTo>
                <a:lnTo>
                  <a:pt x="1744667" y="1000132"/>
                </a:lnTo>
                <a:lnTo>
                  <a:pt x="0" y="1000132"/>
                </a:lnTo>
                <a:lnTo>
                  <a:pt x="41251" y="500066"/>
                </a:lnTo>
                <a:lnTo>
                  <a:pt x="0" y="0"/>
                </a:lnTo>
                <a:close/>
              </a:path>
            </a:pathLst>
          </a:custGeom>
          <a:solidFill>
            <a:srgbClr val="E74F56"/>
          </a:solidFill>
          <a:ln w="28575">
            <a:noFill/>
            <a:round/>
            <a:headEnd/>
            <a:tailEnd/>
          </a:ln>
        </p:spPr>
        <p:txBody>
          <a:bodyPr anchor="ctr"/>
          <a:lstStyle/>
          <a:p>
            <a:endParaRPr lang="ca-ES"/>
          </a:p>
        </p:txBody>
      </p:sp>
      <p:sp>
        <p:nvSpPr>
          <p:cNvPr id="62477" name="Rectangle 28"/>
          <p:cNvSpPr>
            <a:spLocks noChangeArrowheads="1"/>
          </p:cNvSpPr>
          <p:nvPr/>
        </p:nvSpPr>
        <p:spPr bwMode="auto">
          <a:xfrm rot="-5400000">
            <a:off x="2018507" y="2340768"/>
            <a:ext cx="806450" cy="246063"/>
          </a:xfrm>
          <a:prstGeom prst="rect">
            <a:avLst/>
          </a:prstGeom>
          <a:noFill/>
          <a:ln w="9525">
            <a:noFill/>
            <a:miter lim="800000"/>
            <a:headEnd/>
            <a:tailEnd/>
          </a:ln>
        </p:spPr>
        <p:txBody>
          <a:bodyPr>
            <a:spAutoFit/>
          </a:bodyPr>
          <a:lstStyle/>
          <a:p>
            <a:pPr algn="ctr"/>
            <a:r>
              <a:rPr lang="ca-ES" sz="1000" b="1">
                <a:cs typeface="Arial" charset="0"/>
              </a:rPr>
              <a:t>Definició</a:t>
            </a:r>
          </a:p>
        </p:txBody>
      </p:sp>
      <p:sp>
        <p:nvSpPr>
          <p:cNvPr id="62478" name="26 CuadroTexto"/>
          <p:cNvSpPr>
            <a:spLocks/>
          </p:cNvSpPr>
          <p:nvPr/>
        </p:nvSpPr>
        <p:spPr bwMode="auto">
          <a:xfrm>
            <a:off x="1187450" y="3500439"/>
            <a:ext cx="287338" cy="2214578"/>
          </a:xfrm>
          <a:custGeom>
            <a:avLst/>
            <a:gdLst>
              <a:gd name="T0" fmla="*/ 0 w 2143140"/>
              <a:gd name="T1" fmla="*/ 0 h 1000132"/>
              <a:gd name="T2" fmla="*/ 0 w 2143140"/>
              <a:gd name="T3" fmla="*/ 0 h 1000132"/>
              <a:gd name="T4" fmla="*/ 0 w 2143140"/>
              <a:gd name="T5" fmla="*/ 2147483647 h 1000132"/>
              <a:gd name="T6" fmla="*/ 0 w 2143140"/>
              <a:gd name="T7" fmla="*/ 2147483647 h 1000132"/>
              <a:gd name="T8" fmla="*/ 0 w 2143140"/>
              <a:gd name="T9" fmla="*/ 2147483647 h 1000132"/>
              <a:gd name="T10" fmla="*/ 0 w 2143140"/>
              <a:gd name="T11" fmla="*/ 2147483647 h 1000132"/>
              <a:gd name="T12" fmla="*/ 0 w 2143140"/>
              <a:gd name="T13" fmla="*/ 0 h 1000132"/>
              <a:gd name="T14" fmla="*/ 0 60000 65536"/>
              <a:gd name="T15" fmla="*/ 0 60000 65536"/>
              <a:gd name="T16" fmla="*/ 0 60000 65536"/>
              <a:gd name="T17" fmla="*/ 0 60000 65536"/>
              <a:gd name="T18" fmla="*/ 0 60000 65536"/>
              <a:gd name="T19" fmla="*/ 0 60000 65536"/>
              <a:gd name="T20" fmla="*/ 0 60000 65536"/>
              <a:gd name="T21" fmla="*/ 0 w 2143140"/>
              <a:gd name="T22" fmla="*/ 0 h 1000132"/>
              <a:gd name="T23" fmla="*/ 2143140 w 2143140"/>
              <a:gd name="T24" fmla="*/ 1000132 h 10001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43140" h="1000132">
                <a:moveTo>
                  <a:pt x="0" y="0"/>
                </a:moveTo>
                <a:lnTo>
                  <a:pt x="1744667" y="0"/>
                </a:lnTo>
                <a:lnTo>
                  <a:pt x="2143140" y="500066"/>
                </a:lnTo>
                <a:lnTo>
                  <a:pt x="1744667" y="1000132"/>
                </a:lnTo>
                <a:lnTo>
                  <a:pt x="0" y="1000132"/>
                </a:lnTo>
                <a:lnTo>
                  <a:pt x="41251" y="500066"/>
                </a:lnTo>
                <a:lnTo>
                  <a:pt x="0" y="0"/>
                </a:lnTo>
                <a:close/>
              </a:path>
            </a:pathLst>
          </a:custGeom>
          <a:solidFill>
            <a:srgbClr val="E74F56"/>
          </a:solidFill>
          <a:ln w="28575">
            <a:noFill/>
            <a:round/>
            <a:headEnd/>
            <a:tailEnd/>
          </a:ln>
        </p:spPr>
        <p:txBody>
          <a:bodyPr anchor="ctr"/>
          <a:lstStyle/>
          <a:p>
            <a:endParaRPr lang="ca-ES"/>
          </a:p>
        </p:txBody>
      </p:sp>
      <p:sp>
        <p:nvSpPr>
          <p:cNvPr id="62479" name="Rectangle 28"/>
          <p:cNvSpPr>
            <a:spLocks noChangeArrowheads="1"/>
          </p:cNvSpPr>
          <p:nvPr/>
        </p:nvSpPr>
        <p:spPr bwMode="auto">
          <a:xfrm rot="-5400000">
            <a:off x="906463" y="4506912"/>
            <a:ext cx="808038" cy="246063"/>
          </a:xfrm>
          <a:prstGeom prst="rect">
            <a:avLst/>
          </a:prstGeom>
          <a:noFill/>
          <a:ln w="9525">
            <a:noFill/>
            <a:miter lim="800000"/>
            <a:headEnd/>
            <a:tailEnd/>
          </a:ln>
        </p:spPr>
        <p:txBody>
          <a:bodyPr>
            <a:spAutoFit/>
          </a:bodyPr>
          <a:lstStyle/>
          <a:p>
            <a:pPr algn="ctr"/>
            <a:r>
              <a:rPr lang="ca-ES" sz="1000" b="1">
                <a:cs typeface="Arial" charset="0"/>
              </a:rPr>
              <a:t>Objectius</a:t>
            </a:r>
          </a:p>
        </p:txBody>
      </p:sp>
      <p:sp>
        <p:nvSpPr>
          <p:cNvPr id="18" name="QuadreDeText 47"/>
          <p:cNvSpPr txBox="1">
            <a:spLocks noChangeArrowheads="1"/>
          </p:cNvSpPr>
          <p:nvPr/>
        </p:nvSpPr>
        <p:spPr bwMode="auto">
          <a:xfrm>
            <a:off x="5795963" y="260350"/>
            <a:ext cx="28797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4.2. Línies estratègiques per a la dinamització del comerç urbà</a:t>
            </a:r>
            <a:endParaRPr lang="es-ES" sz="1200" b="1" dirty="0">
              <a:solidFill>
                <a:schemeClr val="tx1">
                  <a:lumMod val="75000"/>
                  <a:lumOff val="25000"/>
                </a:schemeClr>
              </a:solidFill>
            </a:endParaRPr>
          </a:p>
        </p:txBody>
      </p:sp>
      <p:sp>
        <p:nvSpPr>
          <p:cNvPr id="19" name="Rectangle 18"/>
          <p:cNvSpPr/>
          <p:nvPr/>
        </p:nvSpPr>
        <p:spPr>
          <a:xfrm flipV="1">
            <a:off x="5867400" y="647700"/>
            <a:ext cx="2736850" cy="44450"/>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62482" name="Rectangle arrodonit 20"/>
          <p:cNvSpPr>
            <a:spLocks noChangeArrowheads="1"/>
          </p:cNvSpPr>
          <p:nvPr/>
        </p:nvSpPr>
        <p:spPr bwMode="auto">
          <a:xfrm>
            <a:off x="5795963" y="3846966"/>
            <a:ext cx="2133600" cy="271462"/>
          </a:xfrm>
          <a:prstGeom prst="roundRect">
            <a:avLst>
              <a:gd name="adj" fmla="val 6796"/>
            </a:avLst>
          </a:prstGeom>
          <a:solidFill>
            <a:srgbClr val="E74F56"/>
          </a:solidFill>
          <a:ln w="9525">
            <a:noFill/>
            <a:round/>
            <a:headEnd/>
            <a:tailEnd/>
          </a:ln>
        </p:spPr>
        <p:txBody>
          <a:bodyPr>
            <a:spAutoFit/>
          </a:bodyPr>
          <a:lstStyle/>
          <a:p>
            <a:pPr algn="ctr"/>
            <a:r>
              <a:rPr lang="ca-ES" sz="1100" b="1">
                <a:solidFill>
                  <a:schemeClr val="bg1"/>
                </a:solidFill>
                <a:cs typeface="Arial" charset="0"/>
              </a:rPr>
              <a:t>Idees clau</a:t>
            </a:r>
            <a:endParaRPr lang="ca-ES" sz="1100">
              <a:solidFill>
                <a:schemeClr val="bg1"/>
              </a:solidFill>
            </a:endParaRPr>
          </a:p>
        </p:txBody>
      </p:sp>
      <p:sp>
        <p:nvSpPr>
          <p:cNvPr id="62483" name="Rectangle arrodonit 21"/>
          <p:cNvSpPr>
            <a:spLocks noChangeArrowheads="1"/>
          </p:cNvSpPr>
          <p:nvPr/>
        </p:nvSpPr>
        <p:spPr bwMode="auto">
          <a:xfrm>
            <a:off x="6156325" y="4196216"/>
            <a:ext cx="1800225" cy="585787"/>
          </a:xfrm>
          <a:prstGeom prst="roundRect">
            <a:avLst>
              <a:gd name="adj" fmla="val 10213"/>
            </a:avLst>
          </a:prstGeom>
          <a:noFill/>
          <a:ln w="9525">
            <a:noFill/>
            <a:round/>
            <a:headEnd/>
            <a:tailEnd/>
          </a:ln>
        </p:spPr>
        <p:txBody>
          <a:bodyPr anchor="ctr">
            <a:spAutoFit/>
          </a:bodyPr>
          <a:lstStyle/>
          <a:p>
            <a:r>
              <a:rPr lang="ca-ES" sz="1000">
                <a:cs typeface="Arial" charset="0"/>
              </a:rPr>
              <a:t>Foment de la relació i treball conjunt amb </a:t>
            </a:r>
            <a:r>
              <a:rPr lang="ca-ES" sz="1000" b="1">
                <a:cs typeface="Arial" charset="0"/>
              </a:rPr>
              <a:t>turisme i cultura </a:t>
            </a:r>
            <a:endParaRPr lang="ca-ES" sz="1000" b="1"/>
          </a:p>
        </p:txBody>
      </p:sp>
      <p:sp>
        <p:nvSpPr>
          <p:cNvPr id="24" name="TextBox 35"/>
          <p:cNvSpPr>
            <a:spLocks noChangeArrowheads="1"/>
          </p:cNvSpPr>
          <p:nvPr/>
        </p:nvSpPr>
        <p:spPr bwMode="auto">
          <a:xfrm>
            <a:off x="5795963" y="4205741"/>
            <a:ext cx="280987" cy="576262"/>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27" name="TextBox 35"/>
          <p:cNvSpPr>
            <a:spLocks noChangeArrowheads="1"/>
          </p:cNvSpPr>
          <p:nvPr/>
        </p:nvSpPr>
        <p:spPr bwMode="auto">
          <a:xfrm>
            <a:off x="6162675" y="4205741"/>
            <a:ext cx="1766888" cy="576262"/>
          </a:xfrm>
          <a:prstGeom prst="roundRect">
            <a:avLst>
              <a:gd name="adj" fmla="val 6176"/>
            </a:avLst>
          </a:prstGeom>
          <a:noFill/>
          <a:ln w="9525">
            <a:solidFill>
              <a:schemeClr val="tx1">
                <a:lumMod val="75000"/>
                <a:lumOff val="25000"/>
              </a:schemeClr>
            </a:solidFill>
            <a:prstDash val="solid"/>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23" name="Clau de tancament 22"/>
          <p:cNvSpPr/>
          <p:nvPr/>
        </p:nvSpPr>
        <p:spPr>
          <a:xfrm>
            <a:off x="5508625" y="3716338"/>
            <a:ext cx="71438" cy="1873250"/>
          </a:xfrm>
          <a:prstGeom prst="rightBrac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a-ES"/>
          </a:p>
        </p:txBody>
      </p:sp>
      <p:pic>
        <p:nvPicPr>
          <p:cNvPr id="48152" name="Picture 24"/>
          <p:cNvPicPr>
            <a:picLocks noChangeAspect="1" noChangeArrowheads="1"/>
          </p:cNvPicPr>
          <p:nvPr/>
        </p:nvPicPr>
        <p:blipFill>
          <a:blip r:embed="rId2" cstate="print"/>
          <a:srcRect/>
          <a:stretch>
            <a:fillRect/>
          </a:stretch>
        </p:blipFill>
        <p:spPr bwMode="auto">
          <a:xfrm>
            <a:off x="785786" y="1950068"/>
            <a:ext cx="1440000" cy="1079963"/>
          </a:xfrm>
          <a:prstGeom prst="roundRect">
            <a:avLst>
              <a:gd name="adj" fmla="val 8791"/>
            </a:avLst>
          </a:prstGeom>
          <a:noFill/>
          <a:ln w="9525">
            <a:noFill/>
            <a:miter lim="800000"/>
            <a:headEnd/>
            <a:tailEnd/>
          </a:ln>
          <a:effectLst/>
        </p:spPr>
      </p:pic>
      <p:sp>
        <p:nvSpPr>
          <p:cNvPr id="62488" name="Rectangle arrodonit 21"/>
          <p:cNvSpPr>
            <a:spLocks noChangeArrowheads="1"/>
          </p:cNvSpPr>
          <p:nvPr/>
        </p:nvSpPr>
        <p:spPr bwMode="auto">
          <a:xfrm>
            <a:off x="6157913" y="4856616"/>
            <a:ext cx="1800225" cy="585787"/>
          </a:xfrm>
          <a:prstGeom prst="roundRect">
            <a:avLst>
              <a:gd name="adj" fmla="val 10213"/>
            </a:avLst>
          </a:prstGeom>
          <a:noFill/>
          <a:ln w="9525">
            <a:noFill/>
            <a:round/>
            <a:headEnd/>
            <a:tailEnd/>
          </a:ln>
        </p:spPr>
        <p:txBody>
          <a:bodyPr anchor="ctr">
            <a:spAutoFit/>
          </a:bodyPr>
          <a:lstStyle/>
          <a:p>
            <a:r>
              <a:rPr lang="ca-ES" sz="1000" b="1">
                <a:cs typeface="Arial" charset="0"/>
              </a:rPr>
              <a:t>Desenvolupament transversal </a:t>
            </a:r>
            <a:r>
              <a:rPr lang="ca-ES" sz="1000">
                <a:cs typeface="Arial" charset="0"/>
              </a:rPr>
              <a:t>i integrat del municipi</a:t>
            </a:r>
            <a:endParaRPr lang="ca-ES" sz="1000" b="1"/>
          </a:p>
        </p:txBody>
      </p:sp>
      <p:sp>
        <p:nvSpPr>
          <p:cNvPr id="28" name="TextBox 35"/>
          <p:cNvSpPr>
            <a:spLocks noChangeArrowheads="1"/>
          </p:cNvSpPr>
          <p:nvPr/>
        </p:nvSpPr>
        <p:spPr bwMode="auto">
          <a:xfrm>
            <a:off x="5797550" y="4866141"/>
            <a:ext cx="280988" cy="576262"/>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29" name="TextBox 35"/>
          <p:cNvSpPr>
            <a:spLocks noChangeArrowheads="1"/>
          </p:cNvSpPr>
          <p:nvPr/>
        </p:nvSpPr>
        <p:spPr bwMode="auto">
          <a:xfrm>
            <a:off x="6164263" y="4866141"/>
            <a:ext cx="1766887" cy="576262"/>
          </a:xfrm>
          <a:prstGeom prst="roundRect">
            <a:avLst>
              <a:gd name="adj" fmla="val 6176"/>
            </a:avLst>
          </a:prstGeom>
          <a:noFill/>
          <a:ln w="9525">
            <a:solidFill>
              <a:schemeClr val="tx1">
                <a:lumMod val="75000"/>
                <a:lumOff val="25000"/>
              </a:schemeClr>
            </a:solidFill>
            <a:prstDash val="solid"/>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30" name="29 Marcador de número de diapositiva"/>
          <p:cNvSpPr>
            <a:spLocks noGrp="1"/>
          </p:cNvSpPr>
          <p:nvPr>
            <p:ph type="sldNum" sz="quarter" idx="10"/>
          </p:nvPr>
        </p:nvSpPr>
        <p:spPr/>
        <p:txBody>
          <a:bodyPr/>
          <a:lstStyle/>
          <a:p>
            <a:pPr>
              <a:defRPr/>
            </a:pPr>
            <a:fld id="{8058331A-6B9C-4321-ABD4-0B1C14C43AA2}" type="slidenum">
              <a:rPr lang="es-ES" smtClean="0"/>
              <a:pPr>
                <a:defRPr/>
              </a:pPr>
              <a:t>35</a:t>
            </a:fld>
            <a:endParaRPr lang="es-E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5"/>
          <p:cNvSpPr txBox="1"/>
          <p:nvPr/>
        </p:nvSpPr>
        <p:spPr>
          <a:xfrm>
            <a:off x="539750" y="1412875"/>
            <a:ext cx="7993063" cy="4752975"/>
          </a:xfrm>
          <a:prstGeom prst="rect">
            <a:avLst/>
          </a:prstGeom>
          <a:solidFill>
            <a:srgbClr val="FFFFFF">
              <a:alpha val="60000"/>
            </a:srgbClr>
          </a:solidFill>
          <a:ln w="6350">
            <a:solidFill>
              <a:schemeClr val="tx1">
                <a:lumMod val="75000"/>
                <a:lumOff val="25000"/>
              </a:schemeClr>
            </a:solidFill>
          </a:ln>
        </p:spPr>
        <p:txBody>
          <a:bodyPr/>
          <a:lstStyle/>
          <a:p>
            <a:pPr algn="ctr" fontAlgn="auto">
              <a:spcBef>
                <a:spcPts val="0"/>
              </a:spcBef>
              <a:spcAft>
                <a:spcPts val="0"/>
              </a:spcAft>
              <a:defRPr/>
            </a:pPr>
            <a:endParaRPr lang="ca-ES" sz="1200" b="1" dirty="0">
              <a:latin typeface="+mj-lt"/>
              <a:cs typeface="Arial" panose="020B0604020202020204" pitchFamily="34" charset="0"/>
            </a:endParaRPr>
          </a:p>
        </p:txBody>
      </p:sp>
      <p:sp>
        <p:nvSpPr>
          <p:cNvPr id="64515" name="TextBox 35"/>
          <p:cNvSpPr>
            <a:spLocks noChangeArrowheads="1"/>
          </p:cNvSpPr>
          <p:nvPr/>
        </p:nvSpPr>
        <p:spPr bwMode="auto">
          <a:xfrm>
            <a:off x="2700338" y="1248228"/>
            <a:ext cx="4464050" cy="358775"/>
          </a:xfrm>
          <a:prstGeom prst="roundRect">
            <a:avLst>
              <a:gd name="adj" fmla="val 6176"/>
            </a:avLst>
          </a:prstGeom>
          <a:solidFill>
            <a:srgbClr val="92D050"/>
          </a:solidFill>
          <a:ln w="19050">
            <a:noFill/>
            <a:round/>
            <a:headEnd/>
            <a:tailEnd/>
          </a:ln>
        </p:spPr>
        <p:txBody>
          <a:bodyPr rIns="36000" anchor="ctr"/>
          <a:lstStyle/>
          <a:p>
            <a:r>
              <a:rPr lang="ca-ES" sz="1400" b="1">
                <a:solidFill>
                  <a:schemeClr val="bg1"/>
                </a:solidFill>
              </a:rPr>
              <a:t>Promoció comercial</a:t>
            </a:r>
          </a:p>
        </p:txBody>
      </p:sp>
      <p:sp>
        <p:nvSpPr>
          <p:cNvPr id="64516" name="AutoShape 4" descr="IMG_20170619_113228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64517" name="AutoShape 6" descr="IMG_20170619_113228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64518" name="AutoShape 9" descr="IMG_20170619_121210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64519" name="AutoShape 12" descr="IMG_20170619_112750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14" name="TextBox 35"/>
          <p:cNvSpPr>
            <a:spLocks noChangeArrowheads="1"/>
          </p:cNvSpPr>
          <p:nvPr/>
        </p:nvSpPr>
        <p:spPr bwMode="auto">
          <a:xfrm>
            <a:off x="2268538" y="1246641"/>
            <a:ext cx="350837" cy="360362"/>
          </a:xfrm>
          <a:prstGeom prst="roundRect">
            <a:avLst>
              <a:gd name="adj" fmla="val 6176"/>
            </a:avLst>
          </a:prstGeom>
          <a:solidFill>
            <a:schemeClr val="tx1">
              <a:lumMod val="75000"/>
              <a:lumOff val="25000"/>
            </a:schemeClr>
          </a:solidFill>
          <a:ln w="19050">
            <a:noFill/>
            <a:round/>
            <a:headEnd/>
            <a:tailEnd/>
          </a:ln>
        </p:spPr>
        <p:txBody>
          <a:bodyPr rIns="36000" anchor="ctr"/>
          <a:lstStyle/>
          <a:p>
            <a:pPr>
              <a:defRPr/>
            </a:pPr>
            <a:r>
              <a:rPr lang="ca-ES" sz="1400" b="1" dirty="0">
                <a:solidFill>
                  <a:schemeClr val="bg1"/>
                </a:solidFill>
                <a:latin typeface="+mj-lt"/>
                <a:cs typeface="Arial" charset="0"/>
              </a:rPr>
              <a:t>6</a:t>
            </a:r>
          </a:p>
        </p:txBody>
      </p:sp>
      <p:sp>
        <p:nvSpPr>
          <p:cNvPr id="64521" name="Rectangle 18"/>
          <p:cNvSpPr>
            <a:spLocks noChangeArrowheads="1"/>
          </p:cNvSpPr>
          <p:nvPr/>
        </p:nvSpPr>
        <p:spPr bwMode="auto">
          <a:xfrm>
            <a:off x="2659063" y="1990725"/>
            <a:ext cx="5441950" cy="1079500"/>
          </a:xfrm>
          <a:prstGeom prst="rect">
            <a:avLst/>
          </a:prstGeom>
          <a:noFill/>
          <a:ln w="9525">
            <a:noFill/>
            <a:miter lim="800000"/>
            <a:headEnd/>
            <a:tailEnd/>
          </a:ln>
        </p:spPr>
        <p:txBody>
          <a:bodyPr>
            <a:spAutoFit/>
          </a:bodyPr>
          <a:lstStyle/>
          <a:p>
            <a:pPr algn="just"/>
            <a:r>
              <a:rPr lang="ca-ES" sz="1000" dirty="0">
                <a:cs typeface="Arial" charset="0"/>
              </a:rPr>
              <a:t>La promoció del comerç és un dels pilars necessaris per </a:t>
            </a:r>
            <a:r>
              <a:rPr lang="ca-ES" sz="1000" b="1" dirty="0">
                <a:cs typeface="Arial" charset="0"/>
              </a:rPr>
              <a:t>enfortir les relacions entre comerç i consumidor</a:t>
            </a:r>
            <a:r>
              <a:rPr lang="ca-ES" sz="1000" dirty="0">
                <a:cs typeface="Arial" charset="0"/>
              </a:rPr>
              <a:t>. Al mateix temps, la promoció fa referència a un ampli ventall de subjectes vinculats a la promoció comercial, la comunicació </a:t>
            </a:r>
            <a:r>
              <a:rPr lang="ca-ES" sz="1000" dirty="0" smtClean="0">
                <a:cs typeface="Arial" charset="0"/>
              </a:rPr>
              <a:t>i l’animació </a:t>
            </a:r>
            <a:r>
              <a:rPr lang="ca-ES" sz="1000" dirty="0">
                <a:cs typeface="Arial" charset="0"/>
              </a:rPr>
              <a:t>comercial. </a:t>
            </a:r>
          </a:p>
          <a:p>
            <a:pPr algn="just">
              <a:spcBef>
                <a:spcPts val="500"/>
              </a:spcBef>
            </a:pPr>
            <a:r>
              <a:rPr lang="ca-ES" sz="1000" dirty="0">
                <a:cs typeface="Arial" charset="0"/>
              </a:rPr>
              <a:t>En general, tots aquests </a:t>
            </a:r>
            <a:r>
              <a:rPr lang="ca-ES" sz="1000" dirty="0" smtClean="0">
                <a:cs typeface="Arial" charset="0"/>
              </a:rPr>
              <a:t>aspectes </a:t>
            </a:r>
            <a:r>
              <a:rPr lang="ca-ES" sz="1000" dirty="0">
                <a:cs typeface="Arial" charset="0"/>
              </a:rPr>
              <a:t>han de contribuir a la idea de </a:t>
            </a:r>
            <a:r>
              <a:rPr lang="ca-ES" sz="1000" b="1" dirty="0">
                <a:cs typeface="Arial" charset="0"/>
              </a:rPr>
              <a:t>generar expectativa de compra </a:t>
            </a:r>
            <a:r>
              <a:rPr lang="ca-ES" sz="1000" dirty="0">
                <a:cs typeface="Arial" charset="0"/>
              </a:rPr>
              <a:t>entre els consumidors, al mateix temps que promoure un increment del dinamisme comercial </a:t>
            </a:r>
            <a:r>
              <a:rPr lang="ca-ES" sz="1000" b="1" dirty="0">
                <a:cs typeface="Arial" charset="0"/>
              </a:rPr>
              <a:t>dins l’espai comercial urbà de Sant Feliu de Guíxols</a:t>
            </a:r>
            <a:r>
              <a:rPr lang="ca-ES" sz="1000" dirty="0">
                <a:cs typeface="Arial" charset="0"/>
              </a:rPr>
              <a:t>.</a:t>
            </a:r>
          </a:p>
        </p:txBody>
      </p:sp>
      <p:sp>
        <p:nvSpPr>
          <p:cNvPr id="64522" name="Rectangle 23"/>
          <p:cNvSpPr>
            <a:spLocks noChangeArrowheads="1"/>
          </p:cNvSpPr>
          <p:nvPr/>
        </p:nvSpPr>
        <p:spPr bwMode="auto">
          <a:xfrm>
            <a:off x="1331913" y="3824970"/>
            <a:ext cx="3740150" cy="1656864"/>
          </a:xfrm>
          <a:prstGeom prst="rect">
            <a:avLst/>
          </a:prstGeom>
          <a:noFill/>
          <a:ln w="9525">
            <a:noFill/>
            <a:miter lim="800000"/>
            <a:headEnd/>
            <a:tailEnd/>
          </a:ln>
        </p:spPr>
        <p:txBody>
          <a:bodyPr>
            <a:spAutoFit/>
          </a:bodyPr>
          <a:lstStyle/>
          <a:p>
            <a:pPr marL="266700" indent="-180975">
              <a:spcAft>
                <a:spcPts val="700"/>
              </a:spcAft>
              <a:buFont typeface="Wingdings" pitchFamily="2" charset="2"/>
              <a:buChar char="§"/>
            </a:pPr>
            <a:r>
              <a:rPr lang="ca-ES" sz="1000" b="1" dirty="0">
                <a:cs typeface="Arial" charset="0"/>
              </a:rPr>
              <a:t>Disposar d’una imatge comercial </a:t>
            </a:r>
            <a:r>
              <a:rPr lang="ca-ES" sz="1000" b="1" dirty="0" smtClean="0">
                <a:cs typeface="Arial" charset="0"/>
              </a:rPr>
              <a:t>que </a:t>
            </a:r>
            <a:r>
              <a:rPr lang="ca-ES" sz="1000" b="1" dirty="0">
                <a:cs typeface="Arial" charset="0"/>
              </a:rPr>
              <a:t>faci de paraigües </a:t>
            </a:r>
            <a:r>
              <a:rPr lang="ca-ES" sz="1000" dirty="0">
                <a:cs typeface="Arial" charset="0"/>
              </a:rPr>
              <a:t>de les diferents actuacions </a:t>
            </a:r>
            <a:r>
              <a:rPr lang="ca-ES" sz="1000" dirty="0" smtClean="0">
                <a:cs typeface="Arial" charset="0"/>
              </a:rPr>
              <a:t>de dinamització comercial que </a:t>
            </a:r>
            <a:r>
              <a:rPr lang="ca-ES" sz="1000" dirty="0">
                <a:cs typeface="Arial" charset="0"/>
              </a:rPr>
              <a:t>es porten a </a:t>
            </a:r>
            <a:r>
              <a:rPr lang="ca-ES" sz="1000" dirty="0" smtClean="0">
                <a:cs typeface="Arial" charset="0"/>
              </a:rPr>
              <a:t>terme al municipi.</a:t>
            </a:r>
            <a:endParaRPr lang="ca-ES" sz="1000" dirty="0">
              <a:cs typeface="Arial" charset="0"/>
            </a:endParaRPr>
          </a:p>
          <a:p>
            <a:pPr marL="266700" indent="-180975">
              <a:spcAft>
                <a:spcPts val="700"/>
              </a:spcAft>
              <a:buFont typeface="Wingdings" pitchFamily="2" charset="2"/>
              <a:buChar char="§"/>
            </a:pPr>
            <a:r>
              <a:rPr lang="ca-ES" sz="1000" b="1" dirty="0">
                <a:cs typeface="Arial" charset="0"/>
              </a:rPr>
              <a:t>Promoure </a:t>
            </a:r>
            <a:r>
              <a:rPr lang="ca-ES" sz="1000" b="1" dirty="0" smtClean="0">
                <a:cs typeface="Arial" charset="0"/>
              </a:rPr>
              <a:t>campanyes </a:t>
            </a:r>
            <a:r>
              <a:rPr lang="ca-ES" sz="1000" b="1" dirty="0">
                <a:cs typeface="Arial" charset="0"/>
              </a:rPr>
              <a:t>de comunicació</a:t>
            </a:r>
            <a:r>
              <a:rPr lang="ca-ES" sz="1000" dirty="0">
                <a:cs typeface="Arial" charset="0"/>
              </a:rPr>
              <a:t> </a:t>
            </a:r>
            <a:r>
              <a:rPr lang="ca-ES" sz="1000" dirty="0" smtClean="0">
                <a:cs typeface="Arial" charset="0"/>
              </a:rPr>
              <a:t>, tant de </a:t>
            </a:r>
            <a:r>
              <a:rPr lang="ca-ES" sz="1000" dirty="0">
                <a:cs typeface="Arial" charset="0"/>
              </a:rPr>
              <a:t>l’oferta de productes i </a:t>
            </a:r>
            <a:r>
              <a:rPr lang="ca-ES" sz="1000" dirty="0" smtClean="0">
                <a:cs typeface="Arial" charset="0"/>
              </a:rPr>
              <a:t>serveis del municipi, com de les diverses campanyes promogudes des del propi teixit comercial.</a:t>
            </a:r>
          </a:p>
          <a:p>
            <a:pPr marL="266700" indent="-180975">
              <a:spcAft>
                <a:spcPts val="700"/>
              </a:spcAft>
              <a:buFont typeface="Wingdings" pitchFamily="2" charset="2"/>
              <a:buChar char="§"/>
            </a:pPr>
            <a:r>
              <a:rPr lang="ca-ES" sz="1000" b="1" dirty="0" smtClean="0">
                <a:cs typeface="Arial" charset="0"/>
              </a:rPr>
              <a:t>Promoure un programa d’accions d’animació comercial </a:t>
            </a:r>
            <a:r>
              <a:rPr lang="ca-ES" sz="1000" dirty="0" smtClean="0">
                <a:cs typeface="Arial" charset="0"/>
              </a:rPr>
              <a:t>que facin de l’espai comercial urbà un espai viu, actiu i dinàmic.</a:t>
            </a:r>
            <a:endParaRPr lang="ca-ES" sz="1000" dirty="0">
              <a:cs typeface="Arial" charset="0"/>
            </a:endParaRPr>
          </a:p>
        </p:txBody>
      </p:sp>
      <p:sp>
        <p:nvSpPr>
          <p:cNvPr id="25" name="Rectangle arrodonit 24"/>
          <p:cNvSpPr/>
          <p:nvPr/>
        </p:nvSpPr>
        <p:spPr>
          <a:xfrm>
            <a:off x="1331913" y="3644900"/>
            <a:ext cx="3816350" cy="2016125"/>
          </a:xfrm>
          <a:prstGeom prst="roundRect">
            <a:avLst>
              <a:gd name="adj" fmla="val 2117"/>
            </a:avLst>
          </a:prstGeom>
          <a:noFill/>
          <a:ln>
            <a:solidFill>
              <a:srgbClr val="89CC4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64524" name="26 CuadroTexto"/>
          <p:cNvSpPr>
            <a:spLocks/>
          </p:cNvSpPr>
          <p:nvPr/>
        </p:nvSpPr>
        <p:spPr bwMode="auto">
          <a:xfrm>
            <a:off x="2298700" y="2060575"/>
            <a:ext cx="288925" cy="1008063"/>
          </a:xfrm>
          <a:custGeom>
            <a:avLst/>
            <a:gdLst>
              <a:gd name="T0" fmla="*/ 0 w 2143140"/>
              <a:gd name="T1" fmla="*/ 0 h 1000132"/>
              <a:gd name="T2" fmla="*/ 0 w 2143140"/>
              <a:gd name="T3" fmla="*/ 0 h 1000132"/>
              <a:gd name="T4" fmla="*/ 0 w 2143140"/>
              <a:gd name="T5" fmla="*/ 677337 h 1000132"/>
              <a:gd name="T6" fmla="*/ 0 w 2143140"/>
              <a:gd name="T7" fmla="*/ 1354678 h 1000132"/>
              <a:gd name="T8" fmla="*/ 0 w 2143140"/>
              <a:gd name="T9" fmla="*/ 1354678 h 1000132"/>
              <a:gd name="T10" fmla="*/ 0 w 2143140"/>
              <a:gd name="T11" fmla="*/ 677337 h 1000132"/>
              <a:gd name="T12" fmla="*/ 0 w 2143140"/>
              <a:gd name="T13" fmla="*/ 0 h 1000132"/>
              <a:gd name="T14" fmla="*/ 0 60000 65536"/>
              <a:gd name="T15" fmla="*/ 0 60000 65536"/>
              <a:gd name="T16" fmla="*/ 0 60000 65536"/>
              <a:gd name="T17" fmla="*/ 0 60000 65536"/>
              <a:gd name="T18" fmla="*/ 0 60000 65536"/>
              <a:gd name="T19" fmla="*/ 0 60000 65536"/>
              <a:gd name="T20" fmla="*/ 0 60000 65536"/>
              <a:gd name="T21" fmla="*/ 0 w 2143140"/>
              <a:gd name="T22" fmla="*/ 0 h 1000132"/>
              <a:gd name="T23" fmla="*/ 2143140 w 2143140"/>
              <a:gd name="T24" fmla="*/ 1000132 h 10001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43140" h="1000132">
                <a:moveTo>
                  <a:pt x="0" y="0"/>
                </a:moveTo>
                <a:lnTo>
                  <a:pt x="1744667" y="0"/>
                </a:lnTo>
                <a:lnTo>
                  <a:pt x="2143140" y="500066"/>
                </a:lnTo>
                <a:lnTo>
                  <a:pt x="1744667" y="1000132"/>
                </a:lnTo>
                <a:lnTo>
                  <a:pt x="0" y="1000132"/>
                </a:lnTo>
                <a:lnTo>
                  <a:pt x="41251" y="500066"/>
                </a:lnTo>
                <a:lnTo>
                  <a:pt x="0" y="0"/>
                </a:lnTo>
                <a:close/>
              </a:path>
            </a:pathLst>
          </a:custGeom>
          <a:solidFill>
            <a:srgbClr val="92D050"/>
          </a:solidFill>
          <a:ln w="28575">
            <a:noFill/>
            <a:round/>
            <a:headEnd/>
            <a:tailEnd/>
          </a:ln>
        </p:spPr>
        <p:txBody>
          <a:bodyPr anchor="ctr"/>
          <a:lstStyle/>
          <a:p>
            <a:endParaRPr lang="ca-ES"/>
          </a:p>
        </p:txBody>
      </p:sp>
      <p:sp>
        <p:nvSpPr>
          <p:cNvPr id="64525" name="Rectangle 28"/>
          <p:cNvSpPr>
            <a:spLocks noChangeArrowheads="1"/>
          </p:cNvSpPr>
          <p:nvPr/>
        </p:nvSpPr>
        <p:spPr bwMode="auto">
          <a:xfrm rot="-5400000">
            <a:off x="2018507" y="2485231"/>
            <a:ext cx="806450" cy="246063"/>
          </a:xfrm>
          <a:prstGeom prst="rect">
            <a:avLst/>
          </a:prstGeom>
          <a:noFill/>
          <a:ln w="9525">
            <a:noFill/>
            <a:miter lim="800000"/>
            <a:headEnd/>
            <a:tailEnd/>
          </a:ln>
        </p:spPr>
        <p:txBody>
          <a:bodyPr>
            <a:spAutoFit/>
          </a:bodyPr>
          <a:lstStyle/>
          <a:p>
            <a:pPr algn="ctr"/>
            <a:r>
              <a:rPr lang="ca-ES" sz="1000" b="1">
                <a:cs typeface="Arial" charset="0"/>
              </a:rPr>
              <a:t>Definició</a:t>
            </a:r>
          </a:p>
        </p:txBody>
      </p:sp>
      <p:sp>
        <p:nvSpPr>
          <p:cNvPr id="64526" name="26 CuadroTexto"/>
          <p:cNvSpPr>
            <a:spLocks/>
          </p:cNvSpPr>
          <p:nvPr/>
        </p:nvSpPr>
        <p:spPr bwMode="auto">
          <a:xfrm>
            <a:off x="971550" y="3644900"/>
            <a:ext cx="287338" cy="2016125"/>
          </a:xfrm>
          <a:custGeom>
            <a:avLst/>
            <a:gdLst>
              <a:gd name="T0" fmla="*/ 0 w 2143140"/>
              <a:gd name="T1" fmla="*/ 0 h 1000132"/>
              <a:gd name="T2" fmla="*/ 0 w 2143140"/>
              <a:gd name="T3" fmla="*/ 0 h 1000132"/>
              <a:gd name="T4" fmla="*/ 0 w 2143140"/>
              <a:gd name="T5" fmla="*/ 2147483647 h 1000132"/>
              <a:gd name="T6" fmla="*/ 0 w 2143140"/>
              <a:gd name="T7" fmla="*/ 2147483647 h 1000132"/>
              <a:gd name="T8" fmla="*/ 0 w 2143140"/>
              <a:gd name="T9" fmla="*/ 2147483647 h 1000132"/>
              <a:gd name="T10" fmla="*/ 0 w 2143140"/>
              <a:gd name="T11" fmla="*/ 2147483647 h 1000132"/>
              <a:gd name="T12" fmla="*/ 0 w 2143140"/>
              <a:gd name="T13" fmla="*/ 0 h 1000132"/>
              <a:gd name="T14" fmla="*/ 0 60000 65536"/>
              <a:gd name="T15" fmla="*/ 0 60000 65536"/>
              <a:gd name="T16" fmla="*/ 0 60000 65536"/>
              <a:gd name="T17" fmla="*/ 0 60000 65536"/>
              <a:gd name="T18" fmla="*/ 0 60000 65536"/>
              <a:gd name="T19" fmla="*/ 0 60000 65536"/>
              <a:gd name="T20" fmla="*/ 0 60000 65536"/>
              <a:gd name="T21" fmla="*/ 0 w 2143140"/>
              <a:gd name="T22" fmla="*/ 0 h 1000132"/>
              <a:gd name="T23" fmla="*/ 2143140 w 2143140"/>
              <a:gd name="T24" fmla="*/ 1000132 h 10001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43140" h="1000132">
                <a:moveTo>
                  <a:pt x="0" y="0"/>
                </a:moveTo>
                <a:lnTo>
                  <a:pt x="1744667" y="0"/>
                </a:lnTo>
                <a:lnTo>
                  <a:pt x="2143140" y="500066"/>
                </a:lnTo>
                <a:lnTo>
                  <a:pt x="1744667" y="1000132"/>
                </a:lnTo>
                <a:lnTo>
                  <a:pt x="0" y="1000132"/>
                </a:lnTo>
                <a:lnTo>
                  <a:pt x="41251" y="500066"/>
                </a:lnTo>
                <a:lnTo>
                  <a:pt x="0" y="0"/>
                </a:lnTo>
                <a:close/>
              </a:path>
            </a:pathLst>
          </a:custGeom>
          <a:solidFill>
            <a:srgbClr val="92D050"/>
          </a:solidFill>
          <a:ln w="28575">
            <a:noFill/>
            <a:round/>
            <a:headEnd/>
            <a:tailEnd/>
          </a:ln>
        </p:spPr>
        <p:txBody>
          <a:bodyPr anchor="ctr"/>
          <a:lstStyle/>
          <a:p>
            <a:endParaRPr lang="ca-ES"/>
          </a:p>
        </p:txBody>
      </p:sp>
      <p:sp>
        <p:nvSpPr>
          <p:cNvPr id="64527" name="Rectangle 28"/>
          <p:cNvSpPr>
            <a:spLocks noChangeArrowheads="1"/>
          </p:cNvSpPr>
          <p:nvPr/>
        </p:nvSpPr>
        <p:spPr bwMode="auto">
          <a:xfrm rot="16200000">
            <a:off x="690563" y="4523922"/>
            <a:ext cx="808037" cy="246063"/>
          </a:xfrm>
          <a:prstGeom prst="rect">
            <a:avLst/>
          </a:prstGeom>
          <a:noFill/>
          <a:ln w="9525">
            <a:noFill/>
            <a:miter lim="800000"/>
            <a:headEnd/>
            <a:tailEnd/>
          </a:ln>
        </p:spPr>
        <p:txBody>
          <a:bodyPr>
            <a:spAutoFit/>
          </a:bodyPr>
          <a:lstStyle/>
          <a:p>
            <a:pPr algn="ctr"/>
            <a:r>
              <a:rPr lang="ca-ES" sz="1000" b="1" dirty="0">
                <a:cs typeface="Arial" charset="0"/>
              </a:rPr>
              <a:t>Objectius</a:t>
            </a:r>
          </a:p>
        </p:txBody>
      </p:sp>
      <p:sp>
        <p:nvSpPr>
          <p:cNvPr id="18" name="QuadreDeText 47"/>
          <p:cNvSpPr txBox="1">
            <a:spLocks noChangeArrowheads="1"/>
          </p:cNvSpPr>
          <p:nvPr/>
        </p:nvSpPr>
        <p:spPr bwMode="auto">
          <a:xfrm>
            <a:off x="5795963" y="260350"/>
            <a:ext cx="28797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4.2. Línies estratègiques per a la dinamització del comerç urbà</a:t>
            </a:r>
            <a:endParaRPr lang="es-ES" sz="1200" b="1" dirty="0">
              <a:solidFill>
                <a:schemeClr val="tx1">
                  <a:lumMod val="75000"/>
                  <a:lumOff val="25000"/>
                </a:schemeClr>
              </a:solidFill>
            </a:endParaRPr>
          </a:p>
        </p:txBody>
      </p:sp>
      <p:sp>
        <p:nvSpPr>
          <p:cNvPr id="19" name="Rectangle 18"/>
          <p:cNvSpPr/>
          <p:nvPr/>
        </p:nvSpPr>
        <p:spPr>
          <a:xfrm flipV="1">
            <a:off x="5867400" y="647700"/>
            <a:ext cx="2736850" cy="44450"/>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64530" name="Rectangle arrodonit 20"/>
          <p:cNvSpPr>
            <a:spLocks noChangeArrowheads="1"/>
          </p:cNvSpPr>
          <p:nvPr/>
        </p:nvSpPr>
        <p:spPr bwMode="auto">
          <a:xfrm>
            <a:off x="5580063" y="3716338"/>
            <a:ext cx="2133600" cy="271462"/>
          </a:xfrm>
          <a:prstGeom prst="roundRect">
            <a:avLst>
              <a:gd name="adj" fmla="val 6796"/>
            </a:avLst>
          </a:prstGeom>
          <a:solidFill>
            <a:srgbClr val="92D050"/>
          </a:solidFill>
          <a:ln w="9525">
            <a:noFill/>
            <a:round/>
            <a:headEnd/>
            <a:tailEnd/>
          </a:ln>
        </p:spPr>
        <p:txBody>
          <a:bodyPr>
            <a:spAutoFit/>
          </a:bodyPr>
          <a:lstStyle/>
          <a:p>
            <a:pPr algn="ctr"/>
            <a:r>
              <a:rPr lang="ca-ES" sz="1100" b="1">
                <a:solidFill>
                  <a:schemeClr val="bg1"/>
                </a:solidFill>
                <a:cs typeface="Arial" charset="0"/>
              </a:rPr>
              <a:t>Idees clau</a:t>
            </a:r>
            <a:endParaRPr lang="ca-ES" sz="1100">
              <a:solidFill>
                <a:schemeClr val="bg1"/>
              </a:solidFill>
            </a:endParaRPr>
          </a:p>
        </p:txBody>
      </p:sp>
      <p:sp>
        <p:nvSpPr>
          <p:cNvPr id="64531" name="Rectangle arrodonit 21"/>
          <p:cNvSpPr>
            <a:spLocks noChangeArrowheads="1"/>
          </p:cNvSpPr>
          <p:nvPr/>
        </p:nvSpPr>
        <p:spPr bwMode="auto">
          <a:xfrm>
            <a:off x="5940425" y="4054475"/>
            <a:ext cx="1800225" cy="423327"/>
          </a:xfrm>
          <a:prstGeom prst="roundRect">
            <a:avLst>
              <a:gd name="adj" fmla="val 10213"/>
            </a:avLst>
          </a:prstGeom>
          <a:noFill/>
          <a:ln w="9525">
            <a:noFill/>
            <a:round/>
            <a:headEnd/>
            <a:tailEnd/>
          </a:ln>
        </p:spPr>
        <p:txBody>
          <a:bodyPr anchor="ctr">
            <a:spAutoFit/>
          </a:bodyPr>
          <a:lstStyle/>
          <a:p>
            <a:r>
              <a:rPr lang="ca-ES" sz="1000" dirty="0" smtClean="0">
                <a:cs typeface="Arial" charset="0"/>
              </a:rPr>
              <a:t>Identificació i reconeixement del </a:t>
            </a:r>
            <a:r>
              <a:rPr lang="ca-ES" sz="1000" b="1" dirty="0">
                <a:cs typeface="Arial" charset="0"/>
              </a:rPr>
              <a:t>comerç</a:t>
            </a:r>
            <a:endParaRPr lang="ca-ES" sz="1000" b="1" dirty="0"/>
          </a:p>
        </p:txBody>
      </p:sp>
      <p:sp>
        <p:nvSpPr>
          <p:cNvPr id="23" name="TextBox 35"/>
          <p:cNvSpPr>
            <a:spLocks noChangeArrowheads="1"/>
          </p:cNvSpPr>
          <p:nvPr/>
        </p:nvSpPr>
        <p:spPr bwMode="auto">
          <a:xfrm>
            <a:off x="5580063" y="4075113"/>
            <a:ext cx="280987" cy="411162"/>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24" name="TextBox 35"/>
          <p:cNvSpPr>
            <a:spLocks noChangeArrowheads="1"/>
          </p:cNvSpPr>
          <p:nvPr/>
        </p:nvSpPr>
        <p:spPr bwMode="auto">
          <a:xfrm>
            <a:off x="5946775" y="4075113"/>
            <a:ext cx="1766888" cy="411162"/>
          </a:xfrm>
          <a:prstGeom prst="roundRect">
            <a:avLst>
              <a:gd name="adj" fmla="val 6176"/>
            </a:avLst>
          </a:prstGeom>
          <a:noFill/>
          <a:ln w="9525">
            <a:solidFill>
              <a:schemeClr val="tx1">
                <a:lumMod val="75000"/>
                <a:lumOff val="25000"/>
              </a:schemeClr>
            </a:solidFill>
            <a:prstDash val="solid"/>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64534" name="Rectangle arrodonit 25"/>
          <p:cNvSpPr>
            <a:spLocks noChangeArrowheads="1"/>
          </p:cNvSpPr>
          <p:nvPr/>
        </p:nvSpPr>
        <p:spPr bwMode="auto">
          <a:xfrm>
            <a:off x="5940425" y="4559300"/>
            <a:ext cx="1800225" cy="422275"/>
          </a:xfrm>
          <a:prstGeom prst="roundRect">
            <a:avLst>
              <a:gd name="adj" fmla="val 10213"/>
            </a:avLst>
          </a:prstGeom>
          <a:noFill/>
          <a:ln w="9525">
            <a:noFill/>
            <a:round/>
            <a:headEnd/>
            <a:tailEnd/>
          </a:ln>
        </p:spPr>
        <p:txBody>
          <a:bodyPr anchor="ctr">
            <a:spAutoFit/>
          </a:bodyPr>
          <a:lstStyle/>
          <a:p>
            <a:r>
              <a:rPr lang="ca-ES" sz="1000">
                <a:cs typeface="Arial" charset="0"/>
              </a:rPr>
              <a:t>Foment de la </a:t>
            </a:r>
            <a:r>
              <a:rPr lang="ca-ES" sz="1000" b="1">
                <a:cs typeface="Arial" charset="0"/>
              </a:rPr>
              <a:t>promoció</a:t>
            </a:r>
            <a:r>
              <a:rPr lang="ca-ES" sz="1000">
                <a:cs typeface="Arial" charset="0"/>
              </a:rPr>
              <a:t> </a:t>
            </a:r>
            <a:r>
              <a:rPr lang="ca-ES" sz="1000" b="1">
                <a:cs typeface="Arial" charset="0"/>
              </a:rPr>
              <a:t>comercial</a:t>
            </a:r>
            <a:endParaRPr lang="ca-ES" sz="1000" b="1"/>
          </a:p>
        </p:txBody>
      </p:sp>
      <p:sp>
        <p:nvSpPr>
          <p:cNvPr id="27" name="TextBox 35"/>
          <p:cNvSpPr>
            <a:spLocks noChangeArrowheads="1"/>
          </p:cNvSpPr>
          <p:nvPr/>
        </p:nvSpPr>
        <p:spPr bwMode="auto">
          <a:xfrm>
            <a:off x="5580063" y="4579938"/>
            <a:ext cx="280987" cy="411162"/>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28" name="TextBox 35"/>
          <p:cNvSpPr>
            <a:spLocks noChangeArrowheads="1"/>
          </p:cNvSpPr>
          <p:nvPr/>
        </p:nvSpPr>
        <p:spPr bwMode="auto">
          <a:xfrm>
            <a:off x="5946775" y="4579938"/>
            <a:ext cx="1766888" cy="411162"/>
          </a:xfrm>
          <a:prstGeom prst="roundRect">
            <a:avLst>
              <a:gd name="adj" fmla="val 6176"/>
            </a:avLst>
          </a:prstGeom>
          <a:noFill/>
          <a:ln w="9525">
            <a:solidFill>
              <a:schemeClr val="tx1">
                <a:lumMod val="75000"/>
                <a:lumOff val="25000"/>
              </a:schemeClr>
            </a:solidFill>
            <a:prstDash val="solid"/>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64537" name="Rectangle arrodonit 28"/>
          <p:cNvSpPr>
            <a:spLocks noChangeArrowheads="1"/>
          </p:cNvSpPr>
          <p:nvPr/>
        </p:nvSpPr>
        <p:spPr bwMode="auto">
          <a:xfrm>
            <a:off x="5940425" y="5053013"/>
            <a:ext cx="1800225" cy="585787"/>
          </a:xfrm>
          <a:prstGeom prst="roundRect">
            <a:avLst>
              <a:gd name="adj" fmla="val 10213"/>
            </a:avLst>
          </a:prstGeom>
          <a:noFill/>
          <a:ln w="9525">
            <a:noFill/>
            <a:round/>
            <a:headEnd/>
            <a:tailEnd/>
          </a:ln>
        </p:spPr>
        <p:txBody>
          <a:bodyPr anchor="ctr">
            <a:spAutoFit/>
          </a:bodyPr>
          <a:lstStyle/>
          <a:p>
            <a:r>
              <a:rPr lang="ca-ES" sz="1000">
                <a:cs typeface="Arial" charset="0"/>
              </a:rPr>
              <a:t>Realització d’actuacions </a:t>
            </a:r>
            <a:r>
              <a:rPr lang="ca-ES" sz="1000" b="1">
                <a:cs typeface="Arial" charset="0"/>
              </a:rPr>
              <a:t>d’animació comercial i vivència social</a:t>
            </a:r>
            <a:endParaRPr lang="ca-ES" sz="1000" b="1"/>
          </a:p>
        </p:txBody>
      </p:sp>
      <p:sp>
        <p:nvSpPr>
          <p:cNvPr id="30" name="TextBox 35"/>
          <p:cNvSpPr>
            <a:spLocks noChangeArrowheads="1"/>
          </p:cNvSpPr>
          <p:nvPr/>
        </p:nvSpPr>
        <p:spPr bwMode="auto">
          <a:xfrm>
            <a:off x="5580063" y="5083175"/>
            <a:ext cx="280987" cy="555625"/>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31" name="TextBox 35"/>
          <p:cNvSpPr>
            <a:spLocks noChangeArrowheads="1"/>
          </p:cNvSpPr>
          <p:nvPr/>
        </p:nvSpPr>
        <p:spPr bwMode="auto">
          <a:xfrm>
            <a:off x="5946775" y="5083175"/>
            <a:ext cx="1766888" cy="555625"/>
          </a:xfrm>
          <a:prstGeom prst="roundRect">
            <a:avLst>
              <a:gd name="adj" fmla="val 6176"/>
            </a:avLst>
          </a:prstGeom>
          <a:noFill/>
          <a:ln w="9525">
            <a:solidFill>
              <a:schemeClr val="tx1">
                <a:lumMod val="75000"/>
                <a:lumOff val="25000"/>
              </a:schemeClr>
            </a:solidFill>
            <a:prstDash val="solid"/>
            <a:round/>
            <a:headEnd/>
            <a:tailEnd/>
          </a:ln>
        </p:spPr>
        <p:txBody>
          <a:bodyPr lIns="90000" rIns="90000" anchor="ctr"/>
          <a:lstStyle/>
          <a:p>
            <a:pPr>
              <a:defRPr/>
            </a:pPr>
            <a:endParaRPr lang="ca-ES" sz="900" b="1" dirty="0">
              <a:solidFill>
                <a:schemeClr val="bg1"/>
              </a:solidFill>
              <a:latin typeface="+mj-lt"/>
              <a:cs typeface="Arial" charset="0"/>
            </a:endParaRPr>
          </a:p>
        </p:txBody>
      </p:sp>
      <p:pic>
        <p:nvPicPr>
          <p:cNvPr id="32" name="Picture 10"/>
          <p:cNvPicPr>
            <a:picLocks noChangeAspect="1" noChangeArrowheads="1"/>
          </p:cNvPicPr>
          <p:nvPr/>
        </p:nvPicPr>
        <p:blipFill>
          <a:blip r:embed="rId2" cstate="print"/>
          <a:srcRect r="10526" b="44444"/>
          <a:stretch>
            <a:fillRect/>
          </a:stretch>
        </p:blipFill>
        <p:spPr bwMode="auto">
          <a:xfrm>
            <a:off x="971600" y="2055479"/>
            <a:ext cx="1224136" cy="1013481"/>
          </a:xfrm>
          <a:prstGeom prst="roundRect">
            <a:avLst>
              <a:gd name="adj" fmla="val 10372"/>
            </a:avLst>
          </a:prstGeom>
          <a:noFill/>
          <a:ln w="9525">
            <a:noFill/>
            <a:miter lim="800000"/>
            <a:headEnd/>
            <a:tailEnd/>
          </a:ln>
        </p:spPr>
      </p:pic>
      <p:sp>
        <p:nvSpPr>
          <p:cNvPr id="29" name="Clau de tancament 28"/>
          <p:cNvSpPr/>
          <p:nvPr/>
        </p:nvSpPr>
        <p:spPr>
          <a:xfrm>
            <a:off x="5292725" y="3789363"/>
            <a:ext cx="71438" cy="1655762"/>
          </a:xfrm>
          <a:prstGeom prst="rightBrac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a-ES"/>
          </a:p>
        </p:txBody>
      </p:sp>
      <p:sp>
        <p:nvSpPr>
          <p:cNvPr id="33" name="32 Marcador de número de diapositiva"/>
          <p:cNvSpPr>
            <a:spLocks noGrp="1"/>
          </p:cNvSpPr>
          <p:nvPr>
            <p:ph type="sldNum" sz="quarter" idx="10"/>
          </p:nvPr>
        </p:nvSpPr>
        <p:spPr/>
        <p:txBody>
          <a:bodyPr/>
          <a:lstStyle/>
          <a:p>
            <a:pPr>
              <a:defRPr/>
            </a:pPr>
            <a:fld id="{8058331A-6B9C-4321-ABD4-0B1C14C43AA2}" type="slidenum">
              <a:rPr lang="es-ES" smtClean="0"/>
              <a:pPr>
                <a:defRPr/>
              </a:pPr>
              <a:t>36</a:t>
            </a:fld>
            <a:endParaRPr lang="es-E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5"/>
          <p:cNvSpPr txBox="1"/>
          <p:nvPr/>
        </p:nvSpPr>
        <p:spPr>
          <a:xfrm>
            <a:off x="539750" y="1412875"/>
            <a:ext cx="7993063" cy="4752975"/>
          </a:xfrm>
          <a:prstGeom prst="rect">
            <a:avLst/>
          </a:prstGeom>
          <a:solidFill>
            <a:srgbClr val="FFFFFF">
              <a:alpha val="60000"/>
            </a:srgbClr>
          </a:solidFill>
          <a:ln w="6350">
            <a:solidFill>
              <a:schemeClr val="tx1">
                <a:lumMod val="75000"/>
                <a:lumOff val="25000"/>
              </a:schemeClr>
            </a:solidFill>
          </a:ln>
        </p:spPr>
        <p:txBody>
          <a:bodyPr/>
          <a:lstStyle/>
          <a:p>
            <a:pPr algn="ctr" fontAlgn="auto">
              <a:spcBef>
                <a:spcPts val="0"/>
              </a:spcBef>
              <a:spcAft>
                <a:spcPts val="0"/>
              </a:spcAft>
              <a:defRPr/>
            </a:pPr>
            <a:endParaRPr lang="ca-ES" sz="1200" b="1" dirty="0">
              <a:latin typeface="+mj-lt"/>
              <a:cs typeface="Arial" panose="020B0604020202020204" pitchFamily="34" charset="0"/>
            </a:endParaRPr>
          </a:p>
        </p:txBody>
      </p:sp>
      <p:sp>
        <p:nvSpPr>
          <p:cNvPr id="65539" name="TextBox 35"/>
          <p:cNvSpPr>
            <a:spLocks noChangeArrowheads="1"/>
          </p:cNvSpPr>
          <p:nvPr/>
        </p:nvSpPr>
        <p:spPr bwMode="auto">
          <a:xfrm>
            <a:off x="2700338" y="1237342"/>
            <a:ext cx="4464050" cy="358775"/>
          </a:xfrm>
          <a:prstGeom prst="roundRect">
            <a:avLst>
              <a:gd name="adj" fmla="val 6176"/>
            </a:avLst>
          </a:prstGeom>
          <a:solidFill>
            <a:srgbClr val="92D050"/>
          </a:solidFill>
          <a:ln w="19050">
            <a:noFill/>
            <a:round/>
            <a:headEnd/>
            <a:tailEnd/>
          </a:ln>
        </p:spPr>
        <p:txBody>
          <a:bodyPr rIns="36000" anchor="ctr"/>
          <a:lstStyle/>
          <a:p>
            <a:r>
              <a:rPr lang="ca-ES" sz="1400" b="1" dirty="0" smtClean="0">
                <a:solidFill>
                  <a:schemeClr val="bg1"/>
                </a:solidFill>
              </a:rPr>
              <a:t>Competitivitat i transformació digital</a:t>
            </a:r>
            <a:endParaRPr lang="ca-ES" sz="1400" b="1" dirty="0">
              <a:solidFill>
                <a:schemeClr val="bg1"/>
              </a:solidFill>
            </a:endParaRPr>
          </a:p>
        </p:txBody>
      </p:sp>
      <p:sp>
        <p:nvSpPr>
          <p:cNvPr id="65540" name="AutoShape 4" descr="IMG_20170619_113228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65541" name="AutoShape 6" descr="IMG_20170619_113228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65542" name="AutoShape 9" descr="IMG_20170619_121210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65543" name="AutoShape 12" descr="IMG_20170619_112750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14" name="TextBox 35"/>
          <p:cNvSpPr>
            <a:spLocks noChangeArrowheads="1"/>
          </p:cNvSpPr>
          <p:nvPr/>
        </p:nvSpPr>
        <p:spPr bwMode="auto">
          <a:xfrm>
            <a:off x="2268538" y="1235755"/>
            <a:ext cx="350837" cy="360362"/>
          </a:xfrm>
          <a:prstGeom prst="roundRect">
            <a:avLst>
              <a:gd name="adj" fmla="val 6176"/>
            </a:avLst>
          </a:prstGeom>
          <a:solidFill>
            <a:schemeClr val="tx1">
              <a:lumMod val="75000"/>
              <a:lumOff val="25000"/>
            </a:schemeClr>
          </a:solidFill>
          <a:ln w="19050">
            <a:noFill/>
            <a:round/>
            <a:headEnd/>
            <a:tailEnd/>
          </a:ln>
        </p:spPr>
        <p:txBody>
          <a:bodyPr rIns="36000" anchor="ctr"/>
          <a:lstStyle/>
          <a:p>
            <a:pPr>
              <a:defRPr/>
            </a:pPr>
            <a:r>
              <a:rPr lang="ca-ES" sz="1400" b="1" dirty="0">
                <a:solidFill>
                  <a:schemeClr val="bg1"/>
                </a:solidFill>
                <a:latin typeface="+mj-lt"/>
                <a:cs typeface="Arial" charset="0"/>
              </a:rPr>
              <a:t>7</a:t>
            </a:r>
          </a:p>
        </p:txBody>
      </p:sp>
      <p:sp>
        <p:nvSpPr>
          <p:cNvPr id="65545" name="Rectangle 18"/>
          <p:cNvSpPr>
            <a:spLocks noChangeArrowheads="1"/>
          </p:cNvSpPr>
          <p:nvPr/>
        </p:nvSpPr>
        <p:spPr bwMode="auto">
          <a:xfrm>
            <a:off x="2659063" y="2021796"/>
            <a:ext cx="5441950" cy="925894"/>
          </a:xfrm>
          <a:prstGeom prst="rect">
            <a:avLst/>
          </a:prstGeom>
          <a:noFill/>
          <a:ln w="9525">
            <a:noFill/>
            <a:miter lim="800000"/>
            <a:headEnd/>
            <a:tailEnd/>
          </a:ln>
        </p:spPr>
        <p:txBody>
          <a:bodyPr>
            <a:spAutoFit/>
          </a:bodyPr>
          <a:lstStyle/>
          <a:p>
            <a:pPr algn="just">
              <a:spcAft>
                <a:spcPts val="500"/>
              </a:spcAft>
            </a:pPr>
            <a:r>
              <a:rPr lang="ca-ES" sz="1000" b="1" dirty="0">
                <a:cs typeface="Arial" charset="0"/>
              </a:rPr>
              <a:t>L’entorn comercial actual, els nous hàbits de </a:t>
            </a:r>
            <a:r>
              <a:rPr lang="ca-ES" sz="1000" b="1" dirty="0" smtClean="0">
                <a:cs typeface="Arial" charset="0"/>
              </a:rPr>
              <a:t>consum </a:t>
            </a:r>
            <a:r>
              <a:rPr lang="ca-ES" sz="1000" b="1" dirty="0">
                <a:cs typeface="Arial" charset="0"/>
              </a:rPr>
              <a:t>i la irrupció del món digital  </a:t>
            </a:r>
            <a:r>
              <a:rPr lang="ca-ES" sz="1000" dirty="0">
                <a:cs typeface="Arial" charset="0"/>
              </a:rPr>
              <a:t>són, sens dubte, elements que </a:t>
            </a:r>
            <a:r>
              <a:rPr lang="ca-ES" sz="1000" b="1" dirty="0">
                <a:cs typeface="Arial" charset="0"/>
              </a:rPr>
              <a:t>tenen una especial incidència en la competitivitat </a:t>
            </a:r>
            <a:r>
              <a:rPr lang="ca-ES" sz="1000" b="1" dirty="0" smtClean="0">
                <a:cs typeface="Arial" charset="0"/>
              </a:rPr>
              <a:t>del comerç.</a:t>
            </a:r>
            <a:endParaRPr lang="ca-ES" sz="1000" dirty="0">
              <a:cs typeface="Arial" charset="0"/>
            </a:endParaRPr>
          </a:p>
          <a:p>
            <a:pPr algn="just"/>
            <a:r>
              <a:rPr lang="ca-ES" sz="1000" dirty="0">
                <a:cs typeface="Arial" charset="0"/>
              </a:rPr>
              <a:t>En aquest sentit, </a:t>
            </a:r>
            <a:r>
              <a:rPr lang="ca-ES" sz="1000" b="1" dirty="0">
                <a:cs typeface="Arial" charset="0"/>
              </a:rPr>
              <a:t>la professionalització del sector </a:t>
            </a:r>
            <a:r>
              <a:rPr lang="ca-ES" sz="1000" b="1" dirty="0" smtClean="0">
                <a:cs typeface="Arial" charset="0"/>
              </a:rPr>
              <a:t>comercial de Sant Feliu de Guíxols i </a:t>
            </a:r>
            <a:r>
              <a:rPr lang="ca-ES" sz="1000" b="1" dirty="0">
                <a:cs typeface="Arial" charset="0"/>
              </a:rPr>
              <a:t>el desenvolupament d’eines de suport </a:t>
            </a:r>
            <a:r>
              <a:rPr lang="ca-ES" sz="1000" b="1" dirty="0" smtClean="0">
                <a:cs typeface="Arial" charset="0"/>
              </a:rPr>
              <a:t>per a</a:t>
            </a:r>
            <a:r>
              <a:rPr lang="ca-ES" sz="1000" dirty="0" smtClean="0">
                <a:cs typeface="Arial" charset="0"/>
              </a:rPr>
              <a:t> </a:t>
            </a:r>
            <a:r>
              <a:rPr lang="ca-ES" sz="1000" dirty="0">
                <a:cs typeface="Arial" charset="0"/>
              </a:rPr>
              <a:t>la seva millora competitiva esdevenen un dels pilars bàsics </a:t>
            </a:r>
            <a:r>
              <a:rPr lang="ca-ES" sz="1000" b="1" dirty="0" smtClean="0">
                <a:cs typeface="Arial" charset="0"/>
              </a:rPr>
              <a:t>per </a:t>
            </a:r>
            <a:r>
              <a:rPr lang="ca-ES" sz="1000" b="1" dirty="0">
                <a:cs typeface="Arial" charset="0"/>
              </a:rPr>
              <a:t>poder afrontar els reptes del comerç </a:t>
            </a:r>
            <a:r>
              <a:rPr lang="ca-ES" sz="1000" dirty="0">
                <a:cs typeface="Arial" charset="0"/>
              </a:rPr>
              <a:t>en els propers anys.</a:t>
            </a:r>
          </a:p>
        </p:txBody>
      </p:sp>
      <p:sp>
        <p:nvSpPr>
          <p:cNvPr id="65546" name="Rectangle 23"/>
          <p:cNvSpPr>
            <a:spLocks noChangeArrowheads="1"/>
          </p:cNvSpPr>
          <p:nvPr/>
        </p:nvSpPr>
        <p:spPr bwMode="auto">
          <a:xfrm>
            <a:off x="1619250" y="3761514"/>
            <a:ext cx="3740150" cy="1502976"/>
          </a:xfrm>
          <a:prstGeom prst="rect">
            <a:avLst/>
          </a:prstGeom>
          <a:noFill/>
          <a:ln w="9525">
            <a:noFill/>
            <a:miter lim="800000"/>
            <a:headEnd/>
            <a:tailEnd/>
          </a:ln>
        </p:spPr>
        <p:txBody>
          <a:bodyPr>
            <a:spAutoFit/>
          </a:bodyPr>
          <a:lstStyle/>
          <a:p>
            <a:pPr marL="266700" indent="-180975">
              <a:spcAft>
                <a:spcPts val="700"/>
              </a:spcAft>
              <a:buFont typeface="Wingdings" pitchFamily="2" charset="2"/>
              <a:buChar char="§"/>
            </a:pPr>
            <a:r>
              <a:rPr lang="ca-ES" sz="1000" b="1" dirty="0" smtClean="0">
                <a:cs typeface="Arial" charset="0"/>
              </a:rPr>
              <a:t>Fomentar la participació dels comerciants </a:t>
            </a:r>
            <a:r>
              <a:rPr lang="ca-ES" sz="1000" dirty="0">
                <a:cs typeface="Arial" charset="0"/>
              </a:rPr>
              <a:t>en </a:t>
            </a:r>
            <a:r>
              <a:rPr lang="ca-ES" sz="1000" dirty="0" smtClean="0">
                <a:cs typeface="Arial" charset="0"/>
              </a:rPr>
              <a:t>els diversos cursos de formació que s’organitzen dirigits a aquest col·lectiu.</a:t>
            </a:r>
            <a:endParaRPr lang="ca-ES" sz="1000" dirty="0">
              <a:cs typeface="Arial" charset="0"/>
            </a:endParaRPr>
          </a:p>
          <a:p>
            <a:pPr marL="266700" indent="-180975">
              <a:spcAft>
                <a:spcPts val="700"/>
              </a:spcAft>
              <a:buFont typeface="Wingdings" pitchFamily="2" charset="2"/>
              <a:buChar char="§"/>
            </a:pPr>
            <a:r>
              <a:rPr lang="ca-ES" sz="1000" b="1" dirty="0">
                <a:cs typeface="Arial" charset="0"/>
              </a:rPr>
              <a:t>Establir</a:t>
            </a:r>
            <a:r>
              <a:rPr lang="ca-ES" sz="1000" dirty="0">
                <a:cs typeface="Arial" charset="0"/>
              </a:rPr>
              <a:t> </a:t>
            </a:r>
            <a:r>
              <a:rPr lang="ca-ES" sz="1000" b="1" dirty="0">
                <a:cs typeface="Arial" charset="0"/>
              </a:rPr>
              <a:t>processos d’acompanyament </a:t>
            </a:r>
            <a:r>
              <a:rPr lang="ca-ES" sz="1000" dirty="0">
                <a:cs typeface="Arial" charset="0"/>
              </a:rPr>
              <a:t>en la redefinició i millora de la gestió comercial dels punts de </a:t>
            </a:r>
            <a:r>
              <a:rPr lang="ca-ES" sz="1000" dirty="0" smtClean="0">
                <a:cs typeface="Arial" charset="0"/>
              </a:rPr>
              <a:t>venda.</a:t>
            </a:r>
            <a:endParaRPr lang="ca-ES" sz="1000" dirty="0">
              <a:cs typeface="Arial" charset="0"/>
            </a:endParaRPr>
          </a:p>
          <a:p>
            <a:pPr marL="266700" indent="-180975">
              <a:spcAft>
                <a:spcPts val="700"/>
              </a:spcAft>
              <a:buFont typeface="Wingdings" pitchFamily="2" charset="2"/>
              <a:buChar char="§"/>
            </a:pPr>
            <a:r>
              <a:rPr lang="ca-ES" sz="1000" dirty="0">
                <a:cs typeface="Arial" charset="0"/>
              </a:rPr>
              <a:t>Facilitar </a:t>
            </a:r>
            <a:r>
              <a:rPr lang="ca-ES" sz="1000" b="1" dirty="0">
                <a:cs typeface="Arial" charset="0"/>
              </a:rPr>
              <a:t>l’adaptació de l’oferta comercial als nous hàbits dels </a:t>
            </a:r>
            <a:r>
              <a:rPr lang="ca-ES" sz="1000" b="1" dirty="0" smtClean="0">
                <a:cs typeface="Arial" charset="0"/>
              </a:rPr>
              <a:t>consumidors</a:t>
            </a:r>
            <a:r>
              <a:rPr lang="ca-ES" sz="1000" dirty="0" smtClean="0">
                <a:cs typeface="Arial" charset="0"/>
              </a:rPr>
              <a:t> i a les noves tendències digitals.</a:t>
            </a:r>
            <a:endParaRPr lang="ca-ES" sz="1000" dirty="0">
              <a:cs typeface="Arial" charset="0"/>
            </a:endParaRPr>
          </a:p>
        </p:txBody>
      </p:sp>
      <p:sp>
        <p:nvSpPr>
          <p:cNvPr id="25" name="Rectangle arrodonit 24"/>
          <p:cNvSpPr/>
          <p:nvPr/>
        </p:nvSpPr>
        <p:spPr>
          <a:xfrm>
            <a:off x="1619250" y="3500438"/>
            <a:ext cx="3816350" cy="2000264"/>
          </a:xfrm>
          <a:prstGeom prst="roundRect">
            <a:avLst>
              <a:gd name="adj" fmla="val 2117"/>
            </a:avLst>
          </a:prstGeom>
          <a:noFill/>
          <a:ln>
            <a:solidFill>
              <a:srgbClr val="89CC4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65548" name="26 CuadroTexto"/>
          <p:cNvSpPr>
            <a:spLocks/>
          </p:cNvSpPr>
          <p:nvPr/>
        </p:nvSpPr>
        <p:spPr bwMode="auto">
          <a:xfrm>
            <a:off x="2298700" y="1990725"/>
            <a:ext cx="288925" cy="1008063"/>
          </a:xfrm>
          <a:custGeom>
            <a:avLst/>
            <a:gdLst>
              <a:gd name="T0" fmla="*/ 0 w 2143140"/>
              <a:gd name="T1" fmla="*/ 0 h 1000132"/>
              <a:gd name="T2" fmla="*/ 0 w 2143140"/>
              <a:gd name="T3" fmla="*/ 0 h 1000132"/>
              <a:gd name="T4" fmla="*/ 0 w 2143140"/>
              <a:gd name="T5" fmla="*/ 677337 h 1000132"/>
              <a:gd name="T6" fmla="*/ 0 w 2143140"/>
              <a:gd name="T7" fmla="*/ 1354678 h 1000132"/>
              <a:gd name="T8" fmla="*/ 0 w 2143140"/>
              <a:gd name="T9" fmla="*/ 1354678 h 1000132"/>
              <a:gd name="T10" fmla="*/ 0 w 2143140"/>
              <a:gd name="T11" fmla="*/ 677337 h 1000132"/>
              <a:gd name="T12" fmla="*/ 0 w 2143140"/>
              <a:gd name="T13" fmla="*/ 0 h 1000132"/>
              <a:gd name="T14" fmla="*/ 0 60000 65536"/>
              <a:gd name="T15" fmla="*/ 0 60000 65536"/>
              <a:gd name="T16" fmla="*/ 0 60000 65536"/>
              <a:gd name="T17" fmla="*/ 0 60000 65536"/>
              <a:gd name="T18" fmla="*/ 0 60000 65536"/>
              <a:gd name="T19" fmla="*/ 0 60000 65536"/>
              <a:gd name="T20" fmla="*/ 0 60000 65536"/>
              <a:gd name="T21" fmla="*/ 0 w 2143140"/>
              <a:gd name="T22" fmla="*/ 0 h 1000132"/>
              <a:gd name="T23" fmla="*/ 2143140 w 2143140"/>
              <a:gd name="T24" fmla="*/ 1000132 h 10001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43140" h="1000132">
                <a:moveTo>
                  <a:pt x="0" y="0"/>
                </a:moveTo>
                <a:lnTo>
                  <a:pt x="1744667" y="0"/>
                </a:lnTo>
                <a:lnTo>
                  <a:pt x="2143140" y="500066"/>
                </a:lnTo>
                <a:lnTo>
                  <a:pt x="1744667" y="1000132"/>
                </a:lnTo>
                <a:lnTo>
                  <a:pt x="0" y="1000132"/>
                </a:lnTo>
                <a:lnTo>
                  <a:pt x="41251" y="500066"/>
                </a:lnTo>
                <a:lnTo>
                  <a:pt x="0" y="0"/>
                </a:lnTo>
                <a:close/>
              </a:path>
            </a:pathLst>
          </a:custGeom>
          <a:solidFill>
            <a:srgbClr val="92D050"/>
          </a:solidFill>
          <a:ln w="28575">
            <a:noFill/>
            <a:round/>
            <a:headEnd/>
            <a:tailEnd/>
          </a:ln>
        </p:spPr>
        <p:txBody>
          <a:bodyPr anchor="ctr"/>
          <a:lstStyle/>
          <a:p>
            <a:endParaRPr lang="ca-ES"/>
          </a:p>
        </p:txBody>
      </p:sp>
      <p:sp>
        <p:nvSpPr>
          <p:cNvPr id="65549" name="Rectangle 28"/>
          <p:cNvSpPr>
            <a:spLocks noChangeArrowheads="1"/>
          </p:cNvSpPr>
          <p:nvPr/>
        </p:nvSpPr>
        <p:spPr bwMode="auto">
          <a:xfrm rot="-5400000">
            <a:off x="2018507" y="2415381"/>
            <a:ext cx="806450" cy="246063"/>
          </a:xfrm>
          <a:prstGeom prst="rect">
            <a:avLst/>
          </a:prstGeom>
          <a:noFill/>
          <a:ln w="9525">
            <a:noFill/>
            <a:miter lim="800000"/>
            <a:headEnd/>
            <a:tailEnd/>
          </a:ln>
        </p:spPr>
        <p:txBody>
          <a:bodyPr>
            <a:spAutoFit/>
          </a:bodyPr>
          <a:lstStyle/>
          <a:p>
            <a:pPr algn="ctr"/>
            <a:r>
              <a:rPr lang="ca-ES" sz="1000" b="1">
                <a:cs typeface="Arial" charset="0"/>
              </a:rPr>
              <a:t>Definició</a:t>
            </a:r>
          </a:p>
        </p:txBody>
      </p:sp>
      <p:sp>
        <p:nvSpPr>
          <p:cNvPr id="65550" name="26 CuadroTexto"/>
          <p:cNvSpPr>
            <a:spLocks/>
          </p:cNvSpPr>
          <p:nvPr/>
        </p:nvSpPr>
        <p:spPr bwMode="auto">
          <a:xfrm>
            <a:off x="1258888" y="3500438"/>
            <a:ext cx="287337" cy="2000264"/>
          </a:xfrm>
          <a:custGeom>
            <a:avLst/>
            <a:gdLst>
              <a:gd name="T0" fmla="*/ 0 w 2143140"/>
              <a:gd name="T1" fmla="*/ 0 h 1000132"/>
              <a:gd name="T2" fmla="*/ 0 w 2143140"/>
              <a:gd name="T3" fmla="*/ 0 h 1000132"/>
              <a:gd name="T4" fmla="*/ 0 w 2143140"/>
              <a:gd name="T5" fmla="*/ 2147483647 h 1000132"/>
              <a:gd name="T6" fmla="*/ 0 w 2143140"/>
              <a:gd name="T7" fmla="*/ 2147483647 h 1000132"/>
              <a:gd name="T8" fmla="*/ 0 w 2143140"/>
              <a:gd name="T9" fmla="*/ 2147483647 h 1000132"/>
              <a:gd name="T10" fmla="*/ 0 w 2143140"/>
              <a:gd name="T11" fmla="*/ 2147483647 h 1000132"/>
              <a:gd name="T12" fmla="*/ 0 w 2143140"/>
              <a:gd name="T13" fmla="*/ 0 h 1000132"/>
              <a:gd name="T14" fmla="*/ 0 60000 65536"/>
              <a:gd name="T15" fmla="*/ 0 60000 65536"/>
              <a:gd name="T16" fmla="*/ 0 60000 65536"/>
              <a:gd name="T17" fmla="*/ 0 60000 65536"/>
              <a:gd name="T18" fmla="*/ 0 60000 65536"/>
              <a:gd name="T19" fmla="*/ 0 60000 65536"/>
              <a:gd name="T20" fmla="*/ 0 60000 65536"/>
              <a:gd name="T21" fmla="*/ 0 w 2143140"/>
              <a:gd name="T22" fmla="*/ 0 h 1000132"/>
              <a:gd name="T23" fmla="*/ 2143140 w 2143140"/>
              <a:gd name="T24" fmla="*/ 1000132 h 10001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43140" h="1000132">
                <a:moveTo>
                  <a:pt x="0" y="0"/>
                </a:moveTo>
                <a:lnTo>
                  <a:pt x="1744667" y="0"/>
                </a:lnTo>
                <a:lnTo>
                  <a:pt x="2143140" y="500066"/>
                </a:lnTo>
                <a:lnTo>
                  <a:pt x="1744667" y="1000132"/>
                </a:lnTo>
                <a:lnTo>
                  <a:pt x="0" y="1000132"/>
                </a:lnTo>
                <a:lnTo>
                  <a:pt x="41251" y="500066"/>
                </a:lnTo>
                <a:lnTo>
                  <a:pt x="0" y="0"/>
                </a:lnTo>
                <a:close/>
              </a:path>
            </a:pathLst>
          </a:custGeom>
          <a:solidFill>
            <a:srgbClr val="92D050"/>
          </a:solidFill>
          <a:ln w="28575">
            <a:noFill/>
            <a:round/>
            <a:headEnd/>
            <a:tailEnd/>
          </a:ln>
        </p:spPr>
        <p:txBody>
          <a:bodyPr anchor="ctr"/>
          <a:lstStyle/>
          <a:p>
            <a:endParaRPr lang="ca-ES"/>
          </a:p>
        </p:txBody>
      </p:sp>
      <p:sp>
        <p:nvSpPr>
          <p:cNvPr id="65551" name="Rectangle 28"/>
          <p:cNvSpPr>
            <a:spLocks noChangeArrowheads="1"/>
          </p:cNvSpPr>
          <p:nvPr/>
        </p:nvSpPr>
        <p:spPr bwMode="auto">
          <a:xfrm rot="16200000">
            <a:off x="977900" y="4491265"/>
            <a:ext cx="808037" cy="246062"/>
          </a:xfrm>
          <a:prstGeom prst="rect">
            <a:avLst/>
          </a:prstGeom>
          <a:noFill/>
          <a:ln w="9525">
            <a:noFill/>
            <a:miter lim="800000"/>
            <a:headEnd/>
            <a:tailEnd/>
          </a:ln>
        </p:spPr>
        <p:txBody>
          <a:bodyPr>
            <a:spAutoFit/>
          </a:bodyPr>
          <a:lstStyle/>
          <a:p>
            <a:pPr algn="ctr"/>
            <a:r>
              <a:rPr lang="ca-ES" sz="1000" b="1" dirty="0">
                <a:cs typeface="Arial" charset="0"/>
              </a:rPr>
              <a:t>Objectius</a:t>
            </a:r>
          </a:p>
        </p:txBody>
      </p:sp>
      <p:sp>
        <p:nvSpPr>
          <p:cNvPr id="18" name="QuadreDeText 47"/>
          <p:cNvSpPr txBox="1">
            <a:spLocks noChangeArrowheads="1"/>
          </p:cNvSpPr>
          <p:nvPr/>
        </p:nvSpPr>
        <p:spPr bwMode="auto">
          <a:xfrm>
            <a:off x="5795963" y="260350"/>
            <a:ext cx="28797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4.2. Línies estratègiques per a la dinamització del comerç urbà</a:t>
            </a:r>
            <a:endParaRPr lang="es-ES" sz="1200" b="1" dirty="0">
              <a:solidFill>
                <a:schemeClr val="tx1">
                  <a:lumMod val="75000"/>
                  <a:lumOff val="25000"/>
                </a:schemeClr>
              </a:solidFill>
            </a:endParaRPr>
          </a:p>
        </p:txBody>
      </p:sp>
      <p:sp>
        <p:nvSpPr>
          <p:cNvPr id="19" name="Rectangle 18"/>
          <p:cNvSpPr/>
          <p:nvPr/>
        </p:nvSpPr>
        <p:spPr>
          <a:xfrm flipV="1">
            <a:off x="5867400" y="647700"/>
            <a:ext cx="2736850" cy="44450"/>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65554" name="Rectangle arrodonit 21"/>
          <p:cNvSpPr>
            <a:spLocks noChangeArrowheads="1"/>
          </p:cNvSpPr>
          <p:nvPr/>
        </p:nvSpPr>
        <p:spPr bwMode="auto">
          <a:xfrm>
            <a:off x="6227763" y="3995737"/>
            <a:ext cx="1800225" cy="260350"/>
          </a:xfrm>
          <a:prstGeom prst="roundRect">
            <a:avLst>
              <a:gd name="adj" fmla="val 10213"/>
            </a:avLst>
          </a:prstGeom>
          <a:noFill/>
          <a:ln w="9525">
            <a:noFill/>
            <a:round/>
            <a:headEnd/>
            <a:tailEnd/>
          </a:ln>
        </p:spPr>
        <p:txBody>
          <a:bodyPr anchor="ctr">
            <a:spAutoFit/>
          </a:bodyPr>
          <a:lstStyle/>
          <a:p>
            <a:r>
              <a:rPr lang="ca-ES" sz="1000" dirty="0">
                <a:cs typeface="Arial" charset="0"/>
              </a:rPr>
              <a:t>Impuls de la </a:t>
            </a:r>
            <a:r>
              <a:rPr lang="ca-ES" sz="1000" b="1" dirty="0">
                <a:cs typeface="Arial" charset="0"/>
              </a:rPr>
              <a:t>formació</a:t>
            </a:r>
            <a:endParaRPr lang="ca-ES" sz="1000" b="1" dirty="0"/>
          </a:p>
        </p:txBody>
      </p:sp>
      <p:sp>
        <p:nvSpPr>
          <p:cNvPr id="23" name="TextBox 35"/>
          <p:cNvSpPr>
            <a:spLocks noChangeArrowheads="1"/>
          </p:cNvSpPr>
          <p:nvPr/>
        </p:nvSpPr>
        <p:spPr bwMode="auto">
          <a:xfrm>
            <a:off x="5867400" y="3994149"/>
            <a:ext cx="280988" cy="290513"/>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24" name="TextBox 35"/>
          <p:cNvSpPr>
            <a:spLocks noChangeArrowheads="1"/>
          </p:cNvSpPr>
          <p:nvPr/>
        </p:nvSpPr>
        <p:spPr bwMode="auto">
          <a:xfrm>
            <a:off x="6234113" y="3994149"/>
            <a:ext cx="1766887" cy="290513"/>
          </a:xfrm>
          <a:prstGeom prst="roundRect">
            <a:avLst>
              <a:gd name="adj" fmla="val 6176"/>
            </a:avLst>
          </a:prstGeom>
          <a:noFill/>
          <a:ln w="9525">
            <a:solidFill>
              <a:schemeClr val="tx1">
                <a:lumMod val="75000"/>
                <a:lumOff val="25000"/>
              </a:schemeClr>
            </a:solidFill>
            <a:prstDash val="solid"/>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65560" name="Rectangle arrodonit 28"/>
          <p:cNvSpPr>
            <a:spLocks noChangeArrowheads="1"/>
          </p:cNvSpPr>
          <p:nvPr/>
        </p:nvSpPr>
        <p:spPr bwMode="auto">
          <a:xfrm>
            <a:off x="6227763" y="4986353"/>
            <a:ext cx="1800225" cy="585787"/>
          </a:xfrm>
          <a:prstGeom prst="roundRect">
            <a:avLst>
              <a:gd name="adj" fmla="val 10213"/>
            </a:avLst>
          </a:prstGeom>
          <a:noFill/>
          <a:ln w="9525">
            <a:noFill/>
            <a:round/>
            <a:headEnd/>
            <a:tailEnd/>
          </a:ln>
        </p:spPr>
        <p:txBody>
          <a:bodyPr anchor="ctr">
            <a:spAutoFit/>
          </a:bodyPr>
          <a:lstStyle/>
          <a:p>
            <a:r>
              <a:rPr lang="ca-ES" sz="1000">
                <a:cs typeface="Arial" charset="0"/>
              </a:rPr>
              <a:t>Foment de la </a:t>
            </a:r>
            <a:r>
              <a:rPr lang="ca-ES" sz="1000" b="1">
                <a:cs typeface="Arial" charset="0"/>
              </a:rPr>
              <a:t>transformació</a:t>
            </a:r>
            <a:r>
              <a:rPr lang="ca-ES" sz="1000">
                <a:cs typeface="Arial" charset="0"/>
              </a:rPr>
              <a:t> </a:t>
            </a:r>
            <a:r>
              <a:rPr lang="ca-ES" sz="1000" b="1">
                <a:cs typeface="Arial" charset="0"/>
              </a:rPr>
              <a:t>digital</a:t>
            </a:r>
            <a:r>
              <a:rPr lang="ca-ES" sz="1000">
                <a:cs typeface="Arial" charset="0"/>
              </a:rPr>
              <a:t> dels comerços</a:t>
            </a:r>
            <a:endParaRPr lang="ca-ES" sz="1000" b="1"/>
          </a:p>
        </p:txBody>
      </p:sp>
      <p:sp>
        <p:nvSpPr>
          <p:cNvPr id="30" name="TextBox 35"/>
          <p:cNvSpPr>
            <a:spLocks noChangeArrowheads="1"/>
          </p:cNvSpPr>
          <p:nvPr/>
        </p:nvSpPr>
        <p:spPr bwMode="auto">
          <a:xfrm>
            <a:off x="5867400" y="5016515"/>
            <a:ext cx="280988" cy="555625"/>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31" name="TextBox 35"/>
          <p:cNvSpPr>
            <a:spLocks noChangeArrowheads="1"/>
          </p:cNvSpPr>
          <p:nvPr/>
        </p:nvSpPr>
        <p:spPr bwMode="auto">
          <a:xfrm>
            <a:off x="6234113" y="5016515"/>
            <a:ext cx="1766887" cy="555625"/>
          </a:xfrm>
          <a:prstGeom prst="roundRect">
            <a:avLst>
              <a:gd name="adj" fmla="val 6176"/>
            </a:avLst>
          </a:prstGeom>
          <a:noFill/>
          <a:ln w="9525">
            <a:solidFill>
              <a:schemeClr val="tx1">
                <a:lumMod val="75000"/>
                <a:lumOff val="25000"/>
              </a:schemeClr>
            </a:solidFill>
            <a:prstDash val="solid"/>
            <a:round/>
            <a:headEnd/>
            <a:tailEnd/>
          </a:ln>
        </p:spPr>
        <p:txBody>
          <a:bodyPr lIns="90000" rIns="90000" anchor="ctr"/>
          <a:lstStyle/>
          <a:p>
            <a:pPr>
              <a:defRPr/>
            </a:pPr>
            <a:endParaRPr lang="ca-ES" sz="900" b="1" dirty="0">
              <a:solidFill>
                <a:schemeClr val="bg1"/>
              </a:solidFill>
              <a:latin typeface="+mj-lt"/>
              <a:cs typeface="Arial" charset="0"/>
            </a:endParaRPr>
          </a:p>
        </p:txBody>
      </p:sp>
      <p:pic>
        <p:nvPicPr>
          <p:cNvPr id="50203" name="Picture 7"/>
          <p:cNvPicPr>
            <a:picLocks noChangeAspect="1" noChangeArrowheads="1"/>
          </p:cNvPicPr>
          <p:nvPr/>
        </p:nvPicPr>
        <p:blipFill>
          <a:blip r:embed="rId2" cstate="print"/>
          <a:srcRect l="25105" t="7500"/>
          <a:stretch>
            <a:fillRect/>
          </a:stretch>
        </p:blipFill>
        <p:spPr bwMode="auto">
          <a:xfrm>
            <a:off x="971550" y="1989138"/>
            <a:ext cx="1223963" cy="1008062"/>
          </a:xfrm>
          <a:prstGeom prst="roundRect">
            <a:avLst>
              <a:gd name="adj" fmla="val 10339"/>
            </a:avLst>
          </a:prstGeom>
          <a:noFill/>
          <a:ln w="9525">
            <a:noFill/>
            <a:miter lim="800000"/>
            <a:headEnd/>
            <a:tailEnd/>
          </a:ln>
        </p:spPr>
      </p:pic>
      <p:sp>
        <p:nvSpPr>
          <p:cNvPr id="29" name="Clau de tancament 28"/>
          <p:cNvSpPr/>
          <p:nvPr/>
        </p:nvSpPr>
        <p:spPr>
          <a:xfrm>
            <a:off x="5580063" y="3644900"/>
            <a:ext cx="71437" cy="1944688"/>
          </a:xfrm>
          <a:prstGeom prst="rightBrac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a-ES"/>
          </a:p>
        </p:txBody>
      </p:sp>
      <p:sp>
        <p:nvSpPr>
          <p:cNvPr id="65565" name="Rectangle arrodonit 20"/>
          <p:cNvSpPr>
            <a:spLocks noChangeArrowheads="1"/>
          </p:cNvSpPr>
          <p:nvPr/>
        </p:nvSpPr>
        <p:spPr bwMode="auto">
          <a:xfrm>
            <a:off x="5867400" y="3643314"/>
            <a:ext cx="2133600" cy="271462"/>
          </a:xfrm>
          <a:prstGeom prst="roundRect">
            <a:avLst>
              <a:gd name="adj" fmla="val 6796"/>
            </a:avLst>
          </a:prstGeom>
          <a:solidFill>
            <a:srgbClr val="92D050"/>
          </a:solidFill>
          <a:ln w="9525">
            <a:noFill/>
            <a:round/>
            <a:headEnd/>
            <a:tailEnd/>
          </a:ln>
        </p:spPr>
        <p:txBody>
          <a:bodyPr>
            <a:spAutoFit/>
          </a:bodyPr>
          <a:lstStyle/>
          <a:p>
            <a:pPr algn="ctr"/>
            <a:r>
              <a:rPr lang="ca-ES" sz="1100" b="1">
                <a:solidFill>
                  <a:schemeClr val="bg1"/>
                </a:solidFill>
                <a:cs typeface="Arial" charset="0"/>
              </a:rPr>
              <a:t>Idees clau</a:t>
            </a:r>
            <a:endParaRPr lang="ca-ES" sz="1100">
              <a:solidFill>
                <a:schemeClr val="bg1"/>
              </a:solidFill>
            </a:endParaRPr>
          </a:p>
        </p:txBody>
      </p:sp>
      <p:sp>
        <p:nvSpPr>
          <p:cNvPr id="32" name="Rectangle arrodonit 21"/>
          <p:cNvSpPr>
            <a:spLocks noChangeArrowheads="1"/>
          </p:cNvSpPr>
          <p:nvPr/>
        </p:nvSpPr>
        <p:spPr bwMode="auto">
          <a:xfrm>
            <a:off x="6218247" y="4354521"/>
            <a:ext cx="1800225" cy="586145"/>
          </a:xfrm>
          <a:prstGeom prst="roundRect">
            <a:avLst>
              <a:gd name="adj" fmla="val 10213"/>
            </a:avLst>
          </a:prstGeom>
          <a:noFill/>
          <a:ln w="9525">
            <a:noFill/>
            <a:round/>
            <a:headEnd/>
            <a:tailEnd/>
          </a:ln>
        </p:spPr>
        <p:txBody>
          <a:bodyPr anchor="ctr">
            <a:spAutoFit/>
          </a:bodyPr>
          <a:lstStyle/>
          <a:p>
            <a:r>
              <a:rPr lang="ca-ES" sz="1000" dirty="0">
                <a:cs typeface="Arial" charset="0"/>
              </a:rPr>
              <a:t>Impuls de la </a:t>
            </a:r>
            <a:r>
              <a:rPr lang="ca-ES" sz="1000" b="1" dirty="0" smtClean="0">
                <a:cs typeface="Arial" charset="0"/>
              </a:rPr>
              <a:t>professionalització</a:t>
            </a:r>
            <a:r>
              <a:rPr lang="ca-ES" sz="1000" dirty="0" smtClean="0">
                <a:cs typeface="Arial" charset="0"/>
              </a:rPr>
              <a:t> dels comerciants</a:t>
            </a:r>
            <a:endParaRPr lang="ca-ES" sz="1000" dirty="0"/>
          </a:p>
        </p:txBody>
      </p:sp>
      <p:sp>
        <p:nvSpPr>
          <p:cNvPr id="33" name="TextBox 35"/>
          <p:cNvSpPr>
            <a:spLocks noChangeArrowheads="1"/>
          </p:cNvSpPr>
          <p:nvPr/>
        </p:nvSpPr>
        <p:spPr bwMode="auto">
          <a:xfrm>
            <a:off x="5857884" y="4352933"/>
            <a:ext cx="280988" cy="576265"/>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34" name="TextBox 35"/>
          <p:cNvSpPr>
            <a:spLocks noChangeArrowheads="1"/>
          </p:cNvSpPr>
          <p:nvPr/>
        </p:nvSpPr>
        <p:spPr bwMode="auto">
          <a:xfrm>
            <a:off x="6224597" y="4352933"/>
            <a:ext cx="1766887" cy="576265"/>
          </a:xfrm>
          <a:prstGeom prst="roundRect">
            <a:avLst>
              <a:gd name="adj" fmla="val 6176"/>
            </a:avLst>
          </a:prstGeom>
          <a:noFill/>
          <a:ln w="9525">
            <a:solidFill>
              <a:schemeClr val="tx1">
                <a:lumMod val="75000"/>
                <a:lumOff val="25000"/>
              </a:schemeClr>
            </a:solidFill>
            <a:prstDash val="solid"/>
            <a:round/>
            <a:headEnd/>
            <a:tailEnd/>
          </a:ln>
        </p:spPr>
        <p:txBody>
          <a:bodyPr lIns="90000" rIns="90000" anchor="ctr"/>
          <a:lstStyle/>
          <a:p>
            <a:pPr>
              <a:defRPr/>
            </a:pPr>
            <a:endParaRPr lang="ca-ES" sz="900" b="1" dirty="0">
              <a:solidFill>
                <a:schemeClr val="bg1"/>
              </a:solidFill>
              <a:latin typeface="+mj-lt"/>
              <a:cs typeface="Arial" charset="0"/>
            </a:endParaRPr>
          </a:p>
        </p:txBody>
      </p:sp>
      <p:sp>
        <p:nvSpPr>
          <p:cNvPr id="35" name="34 Marcador de número de diapositiva"/>
          <p:cNvSpPr>
            <a:spLocks noGrp="1"/>
          </p:cNvSpPr>
          <p:nvPr>
            <p:ph type="sldNum" sz="quarter" idx="10"/>
          </p:nvPr>
        </p:nvSpPr>
        <p:spPr/>
        <p:txBody>
          <a:bodyPr/>
          <a:lstStyle/>
          <a:p>
            <a:pPr>
              <a:defRPr/>
            </a:pPr>
            <a:fld id="{8058331A-6B9C-4321-ABD4-0B1C14C43AA2}" type="slidenum">
              <a:rPr lang="es-ES" smtClean="0"/>
              <a:pPr>
                <a:defRPr/>
              </a:pPr>
              <a:t>37</a:t>
            </a:fld>
            <a:endParaRPr lang="es-E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Contenidor de número de diapositiva 3"/>
          <p:cNvSpPr>
            <a:spLocks noGrp="1"/>
          </p:cNvSpPr>
          <p:nvPr>
            <p:ph type="sldNum" sz="quarter" idx="10"/>
          </p:nvPr>
        </p:nvSpPr>
        <p:spPr bwMode="auto">
          <a:noFill/>
          <a:ln>
            <a:miter lim="800000"/>
            <a:headEnd/>
            <a:tailEnd/>
          </a:ln>
        </p:spPr>
        <p:txBody>
          <a:bodyPr/>
          <a:lstStyle/>
          <a:p>
            <a:fld id="{8B4FF8A4-9F11-4D32-9E35-52DF6C0F40F7}" type="slidenum">
              <a:rPr lang="es-ES" smtClean="0">
                <a:latin typeface="Arial" charset="0"/>
                <a:cs typeface="Arial" charset="0"/>
              </a:rPr>
              <a:pPr/>
              <a:t>38</a:t>
            </a:fld>
            <a:endParaRPr lang="es-ES" smtClean="0">
              <a:latin typeface="Arial" charset="0"/>
              <a:cs typeface="Arial" charset="0"/>
            </a:endParaRPr>
          </a:p>
        </p:txBody>
      </p:sp>
      <p:sp>
        <p:nvSpPr>
          <p:cNvPr id="66563" name="QuadreDeText 8"/>
          <p:cNvSpPr txBox="1">
            <a:spLocks noChangeArrowheads="1"/>
          </p:cNvSpPr>
          <p:nvPr/>
        </p:nvSpPr>
        <p:spPr bwMode="auto">
          <a:xfrm rot="-5400000">
            <a:off x="-222250" y="3203576"/>
            <a:ext cx="2930525" cy="400050"/>
          </a:xfrm>
          <a:prstGeom prst="rect">
            <a:avLst/>
          </a:prstGeom>
          <a:solidFill>
            <a:srgbClr val="CCE9AD"/>
          </a:solidFill>
          <a:ln w="9525">
            <a:noFill/>
            <a:miter lim="800000"/>
            <a:headEnd/>
            <a:tailEnd/>
          </a:ln>
        </p:spPr>
        <p:txBody>
          <a:bodyPr>
            <a:spAutoFit/>
          </a:bodyPr>
          <a:lstStyle/>
          <a:p>
            <a:pPr algn="ctr"/>
            <a:r>
              <a:rPr lang="ca-ES" sz="2000" b="1">
                <a:solidFill>
                  <a:schemeClr val="bg1"/>
                </a:solidFill>
              </a:rPr>
              <a:t>Índex</a:t>
            </a:r>
            <a:endParaRPr lang="es-ES" sz="1200" b="1">
              <a:solidFill>
                <a:schemeClr val="bg1"/>
              </a:solidFill>
            </a:endParaRPr>
          </a:p>
        </p:txBody>
      </p:sp>
      <p:graphicFrame>
        <p:nvGraphicFramePr>
          <p:cNvPr id="7" name="Taula 6"/>
          <p:cNvGraphicFramePr>
            <a:graphicFrameLocks noGrp="1"/>
          </p:cNvGraphicFramePr>
          <p:nvPr/>
        </p:nvGraphicFramePr>
        <p:xfrm>
          <a:off x="1547813" y="1944688"/>
          <a:ext cx="6624736" cy="3025242"/>
        </p:xfrm>
        <a:graphic>
          <a:graphicData uri="http://schemas.openxmlformats.org/drawingml/2006/table">
            <a:tbl>
              <a:tblPr/>
              <a:tblGrid>
                <a:gridCol w="6624736"/>
              </a:tblGrid>
              <a:tr h="3326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1. Introducció i objectius del treball</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noFill/>
                  </a:tcPr>
                </a:tc>
              </a:tr>
              <a:tr h="3874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2. Metodologia de treball</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noFill/>
                  </a:tcPr>
                </a:tc>
              </a:tr>
              <a:tr h="3781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3. El</a:t>
                      </a:r>
                      <a:r>
                        <a:rPr lang="ca-ES" sz="1200" b="0" kern="1200" baseline="0" dirty="0" smtClean="0">
                          <a:solidFill>
                            <a:schemeClr val="tx1">
                              <a:lumMod val="75000"/>
                              <a:lumOff val="25000"/>
                            </a:schemeClr>
                          </a:solidFill>
                          <a:latin typeface="Arial" charset="0"/>
                          <a:ea typeface="ＭＳ Ｐゴシック" pitchFamily="34" charset="-128"/>
                          <a:cs typeface="+mn-cs"/>
                        </a:rPr>
                        <a:t> teixit comercial de Sant Feliu de Guíxols </a:t>
                      </a:r>
                      <a:r>
                        <a:rPr lang="ca-ES" sz="1200" b="0" kern="1200" dirty="0" smtClean="0">
                          <a:solidFill>
                            <a:schemeClr val="tx1">
                              <a:lumMod val="75000"/>
                              <a:lumOff val="25000"/>
                            </a:schemeClr>
                          </a:solidFill>
                          <a:latin typeface="Arial" charset="0"/>
                          <a:ea typeface="ＭＳ Ｐゴシック" pitchFamily="34" charset="-128"/>
                          <a:cs typeface="+mn-cs"/>
                        </a:rPr>
                        <a:t> </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noFill/>
                  </a:tcPr>
                </a:tc>
              </a:tr>
              <a:tr h="378198">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ca-ES" sz="1200" b="1" kern="1200" dirty="0" smtClean="0">
                          <a:solidFill>
                            <a:schemeClr val="tx1">
                              <a:lumMod val="75000"/>
                              <a:lumOff val="25000"/>
                            </a:schemeClr>
                          </a:solidFill>
                          <a:latin typeface="Arial" charset="0"/>
                          <a:ea typeface="ＭＳ Ｐゴシック" pitchFamily="34" charset="-128"/>
                          <a:cs typeface="+mn-cs"/>
                        </a:rPr>
                        <a:t>    4. Pla de treball</a:t>
                      </a:r>
                      <a:r>
                        <a:rPr lang="ca-ES" sz="1200" b="0" kern="1200" dirty="0" smtClean="0">
                          <a:solidFill>
                            <a:schemeClr val="tx1">
                              <a:lumMod val="75000"/>
                              <a:lumOff val="25000"/>
                            </a:schemeClr>
                          </a:solidFill>
                          <a:latin typeface="Arial" charset="0"/>
                          <a:ea typeface="ＭＳ Ｐゴシック" pitchFamily="34" charset="-128"/>
                          <a:cs typeface="+mn-cs"/>
                        </a:rPr>
                        <a:t> </a:t>
                      </a:r>
                      <a:r>
                        <a:rPr lang="ca-ES" sz="1200" b="1" kern="1200" dirty="0" smtClean="0">
                          <a:solidFill>
                            <a:schemeClr val="tx1">
                              <a:lumMod val="75000"/>
                              <a:lumOff val="25000"/>
                            </a:schemeClr>
                          </a:solidFill>
                          <a:latin typeface="Arial" charset="0"/>
                          <a:ea typeface="ＭＳ Ｐゴシック" pitchFamily="34" charset="-128"/>
                          <a:cs typeface="+mn-cs"/>
                        </a:rPr>
                        <a:t>per a la dinamització del comerç de Sant Feliu de Guíxols</a:t>
                      </a:r>
                      <a:endParaRPr lang="es-ES" sz="1200" b="1"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677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4.1. Proposta</a:t>
                      </a:r>
                      <a:r>
                        <a:rPr lang="ca-ES" sz="1200" b="0" kern="1200" baseline="0" dirty="0" smtClean="0">
                          <a:solidFill>
                            <a:schemeClr val="tx1">
                              <a:lumMod val="75000"/>
                              <a:lumOff val="25000"/>
                            </a:schemeClr>
                          </a:solidFill>
                          <a:latin typeface="Arial" charset="0"/>
                          <a:ea typeface="ＭＳ Ｐゴシック" pitchFamily="34" charset="-128"/>
                          <a:cs typeface="+mn-cs"/>
                        </a:rPr>
                        <a:t> de valor: </a:t>
                      </a:r>
                      <a:r>
                        <a:rPr lang="ca-ES" sz="1200" b="0" dirty="0" smtClean="0">
                          <a:solidFill>
                            <a:schemeClr val="tx1">
                              <a:lumMod val="75000"/>
                              <a:lumOff val="25000"/>
                            </a:schemeClr>
                          </a:solidFill>
                        </a:rPr>
                        <a:t>Visió estratègica i model comercial</a:t>
                      </a:r>
                      <a:endParaRPr lang="ca-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677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1" kern="1200" dirty="0" smtClean="0">
                          <a:solidFill>
                            <a:schemeClr val="tx1">
                              <a:lumMod val="75000"/>
                              <a:lumOff val="25000"/>
                            </a:schemeClr>
                          </a:solidFill>
                          <a:latin typeface="Arial" charset="0"/>
                          <a:ea typeface="ＭＳ Ｐゴシック" pitchFamily="34" charset="-128"/>
                          <a:cs typeface="+mn-cs"/>
                        </a:rPr>
                        <a:t>    </a:t>
                      </a:r>
                      <a:r>
                        <a:rPr lang="ca-ES" sz="1200" b="0" kern="1200" dirty="0" smtClean="0">
                          <a:solidFill>
                            <a:schemeClr val="tx1">
                              <a:lumMod val="75000"/>
                              <a:lumOff val="25000"/>
                            </a:schemeClr>
                          </a:solidFill>
                          <a:latin typeface="Arial" charset="0"/>
                          <a:ea typeface="ＭＳ Ｐゴシック" pitchFamily="34" charset="-128"/>
                          <a:cs typeface="+mn-cs"/>
                        </a:rPr>
                        <a:t>4.2.</a:t>
                      </a:r>
                      <a:r>
                        <a:rPr lang="ca-ES" sz="1200" b="0" kern="1200" baseline="0" dirty="0" smtClean="0">
                          <a:solidFill>
                            <a:schemeClr val="tx1">
                              <a:lumMod val="75000"/>
                              <a:lumOff val="25000"/>
                            </a:schemeClr>
                          </a:solidFill>
                          <a:latin typeface="Arial" charset="0"/>
                          <a:ea typeface="ＭＳ Ｐゴシック" pitchFamily="34" charset="-128"/>
                          <a:cs typeface="+mn-cs"/>
                        </a:rPr>
                        <a:t> </a:t>
                      </a:r>
                      <a:r>
                        <a:rPr lang="ca-ES" sz="1200" b="0" kern="1200" dirty="0" smtClean="0">
                          <a:solidFill>
                            <a:schemeClr val="tx1">
                              <a:lumMod val="75000"/>
                              <a:lumOff val="25000"/>
                            </a:schemeClr>
                          </a:solidFill>
                          <a:latin typeface="Arial" charset="0"/>
                          <a:ea typeface="ＭＳ Ｐゴシック" pitchFamily="34" charset="-128"/>
                          <a:cs typeface="+mn-cs"/>
                        </a:rPr>
                        <a:t>Línies estratègiques per a la dinamització del comerç urbà</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noFill/>
                  </a:tcPr>
                </a:tc>
              </a:tr>
              <a:tr h="35609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1" kern="1200" dirty="0" smtClean="0">
                          <a:solidFill>
                            <a:schemeClr val="tx1">
                              <a:lumMod val="75000"/>
                              <a:lumOff val="25000"/>
                            </a:schemeClr>
                          </a:solidFill>
                          <a:latin typeface="Arial" charset="0"/>
                          <a:ea typeface="ＭＳ Ｐゴシック" pitchFamily="34" charset="-128"/>
                          <a:cs typeface="+mn-cs"/>
                        </a:rPr>
                        <a:t>    </a:t>
                      </a:r>
                      <a:r>
                        <a:rPr lang="ca-ES" sz="1200" b="0" kern="1200" dirty="0" smtClean="0">
                          <a:solidFill>
                            <a:schemeClr val="tx1">
                              <a:lumMod val="75000"/>
                              <a:lumOff val="25000"/>
                            </a:schemeClr>
                          </a:solidFill>
                          <a:latin typeface="Arial" charset="0"/>
                          <a:ea typeface="ＭＳ Ｐゴシック" pitchFamily="34" charset="-128"/>
                          <a:cs typeface="+mn-cs"/>
                        </a:rPr>
                        <a:t> </a:t>
                      </a:r>
                      <a:r>
                        <a:rPr lang="ca-ES" sz="1200" b="1" kern="1200" dirty="0" smtClean="0">
                          <a:solidFill>
                            <a:schemeClr val="tx1">
                              <a:lumMod val="75000"/>
                              <a:lumOff val="25000"/>
                            </a:schemeClr>
                          </a:solidFill>
                          <a:latin typeface="Arial" charset="0"/>
                          <a:ea typeface="ＭＳ Ｐゴシック" pitchFamily="34" charset="-128"/>
                          <a:cs typeface="+mn-cs"/>
                        </a:rPr>
                        <a:t>&gt;&gt; 4.3. Programes</a:t>
                      </a:r>
                      <a:r>
                        <a:rPr lang="ca-ES" sz="1200" b="1" kern="1200" baseline="0" dirty="0" smtClean="0">
                          <a:solidFill>
                            <a:schemeClr val="tx1">
                              <a:lumMod val="75000"/>
                              <a:lumOff val="25000"/>
                            </a:schemeClr>
                          </a:solidFill>
                          <a:latin typeface="Arial" charset="0"/>
                          <a:ea typeface="ＭＳ Ｐゴシック" pitchFamily="34" charset="-128"/>
                          <a:cs typeface="+mn-cs"/>
                        </a:rPr>
                        <a:t> de treball </a:t>
                      </a:r>
                      <a:r>
                        <a:rPr lang="ca-ES" sz="1200" b="1" kern="1200" dirty="0" smtClean="0">
                          <a:solidFill>
                            <a:schemeClr val="tx1">
                              <a:lumMod val="75000"/>
                              <a:lumOff val="25000"/>
                            </a:schemeClr>
                          </a:solidFill>
                          <a:latin typeface="Arial" charset="0"/>
                          <a:ea typeface="ＭＳ Ｐゴシック" pitchFamily="34" charset="-128"/>
                          <a:cs typeface="+mn-cs"/>
                        </a:rPr>
                        <a:t>per a la dinamització del comerç urbà de</a:t>
                      </a:r>
                      <a:r>
                        <a:rPr lang="ca-ES" sz="1200" b="1" kern="1200" baseline="0" dirty="0" smtClean="0">
                          <a:solidFill>
                            <a:schemeClr val="tx1">
                              <a:lumMod val="75000"/>
                              <a:lumOff val="25000"/>
                            </a:schemeClr>
                          </a:solidFill>
                          <a:latin typeface="Arial" charset="0"/>
                          <a:ea typeface="ＭＳ Ｐゴシック" pitchFamily="34" charset="-128"/>
                          <a:cs typeface="+mn-cs"/>
                        </a:rPr>
                        <a:t> Sant Feliu de Guíxols</a:t>
                      </a:r>
                      <a:endParaRPr lang="ca-ES" sz="1200" b="1"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E5F4D4">
                        <a:alpha val="60000"/>
                      </a:srgbClr>
                    </a:solidFill>
                  </a:tcPr>
                </a:tc>
              </a:tr>
              <a:tr h="35609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4.4. Cronograma</a:t>
                      </a:r>
                      <a:r>
                        <a:rPr lang="ca-ES" sz="1200" b="0" kern="1200" baseline="0" dirty="0" smtClean="0">
                          <a:solidFill>
                            <a:schemeClr val="tx1">
                              <a:lumMod val="75000"/>
                              <a:lumOff val="25000"/>
                            </a:schemeClr>
                          </a:solidFill>
                          <a:latin typeface="Arial" charset="0"/>
                          <a:ea typeface="ＭＳ Ｐゴシック" pitchFamily="34" charset="-128"/>
                          <a:cs typeface="+mn-cs"/>
                        </a:rPr>
                        <a:t> d’implementació dels p</a:t>
                      </a:r>
                      <a:r>
                        <a:rPr lang="ca-ES" sz="1200" b="0" kern="1200" dirty="0" smtClean="0">
                          <a:solidFill>
                            <a:schemeClr val="tx1">
                              <a:lumMod val="75000"/>
                              <a:lumOff val="25000"/>
                            </a:schemeClr>
                          </a:solidFill>
                          <a:latin typeface="Arial" charset="0"/>
                          <a:ea typeface="ＭＳ Ｐゴシック" pitchFamily="34" charset="-128"/>
                          <a:cs typeface="+mn-cs"/>
                        </a:rPr>
                        <a:t>rogrames</a:t>
                      </a:r>
                      <a:r>
                        <a:rPr lang="ca-ES" sz="1200" b="0" kern="1200" baseline="0" dirty="0" smtClean="0">
                          <a:solidFill>
                            <a:schemeClr val="tx1">
                              <a:lumMod val="75000"/>
                              <a:lumOff val="25000"/>
                            </a:schemeClr>
                          </a:solidFill>
                          <a:latin typeface="Arial" charset="0"/>
                          <a:ea typeface="ＭＳ Ｐゴシック" pitchFamily="34" charset="-128"/>
                          <a:cs typeface="+mn-cs"/>
                        </a:rPr>
                        <a:t> de treball </a:t>
                      </a:r>
                      <a:endParaRPr lang="ca-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bl>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AutoShape 4" descr="IMG_20170619_113228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52227" name="AutoShape 6" descr="IMG_20170619_113228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52228" name="AutoShape 9" descr="IMG_20170619_121210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52229" name="AutoShape 12" descr="IMG_20170619_112750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52230" name="Contenidor de contingut 2"/>
          <p:cNvSpPr>
            <a:spLocks noGrp="1"/>
          </p:cNvSpPr>
          <p:nvPr>
            <p:ph idx="1"/>
          </p:nvPr>
        </p:nvSpPr>
        <p:spPr>
          <a:xfrm>
            <a:off x="539750" y="1269999"/>
            <a:ext cx="8196263" cy="587365"/>
          </a:xfrm>
        </p:spPr>
        <p:txBody>
          <a:bodyPr/>
          <a:lstStyle/>
          <a:p>
            <a:pPr marL="266700" indent="0">
              <a:lnSpc>
                <a:spcPct val="130000"/>
              </a:lnSpc>
              <a:spcAft>
                <a:spcPts val="1000"/>
              </a:spcAft>
              <a:buNone/>
            </a:pPr>
            <a:r>
              <a:rPr lang="ca-ES" sz="1200" dirty="0" smtClean="0">
                <a:solidFill>
                  <a:srgbClr val="000000"/>
                </a:solidFill>
                <a:ea typeface="ＭＳ Ｐゴシック" pitchFamily="34" charset="-128"/>
              </a:rPr>
              <a:t>A continuació, s’especifiquen els diversos programes de treball inclosos en cadascuna de les 7 línies estratègiques definides. Cada programa és desenvolupat a través d’una fitxa en les diapositives següents.</a:t>
            </a:r>
            <a:endParaRPr lang="ca-ES" altLang="ca-ES" sz="1200" dirty="0" smtClean="0">
              <a:solidFill>
                <a:srgbClr val="000000"/>
              </a:solidFill>
              <a:ea typeface="ＭＳ Ｐゴシック" pitchFamily="34" charset="-128"/>
            </a:endParaRPr>
          </a:p>
          <a:p>
            <a:pPr marL="266700" indent="0">
              <a:lnSpc>
                <a:spcPct val="150000"/>
              </a:lnSpc>
              <a:spcAft>
                <a:spcPts val="1000"/>
              </a:spcAft>
              <a:buFont typeface="Arial" charset="0"/>
              <a:buNone/>
            </a:pPr>
            <a:endParaRPr lang="ca-ES" altLang="ca-ES" sz="1200" dirty="0" smtClean="0">
              <a:solidFill>
                <a:srgbClr val="000000"/>
              </a:solidFill>
              <a:ea typeface="ＭＳ Ｐゴシック" pitchFamily="34" charset="-128"/>
            </a:endParaRPr>
          </a:p>
          <a:p>
            <a:pPr marL="266700" indent="0">
              <a:lnSpc>
                <a:spcPct val="150000"/>
              </a:lnSpc>
              <a:spcAft>
                <a:spcPts val="1000"/>
              </a:spcAft>
              <a:buFont typeface="Arial" charset="0"/>
              <a:buNone/>
            </a:pPr>
            <a:endParaRPr lang="ca-ES" altLang="ca-ES" sz="1200" dirty="0" smtClean="0">
              <a:solidFill>
                <a:srgbClr val="000000"/>
              </a:solidFill>
              <a:ea typeface="ＭＳ Ｐゴシック" pitchFamily="34" charset="-128"/>
            </a:endParaRPr>
          </a:p>
          <a:p>
            <a:pPr marL="266700" indent="0">
              <a:lnSpc>
                <a:spcPct val="150000"/>
              </a:lnSpc>
              <a:spcAft>
                <a:spcPts val="1000"/>
              </a:spcAft>
              <a:buFont typeface="Arial" charset="0"/>
              <a:buNone/>
            </a:pPr>
            <a:endParaRPr lang="ca-ES" altLang="ca-ES" sz="1200" dirty="0" smtClean="0">
              <a:solidFill>
                <a:srgbClr val="000000"/>
              </a:solidFill>
              <a:ea typeface="ＭＳ Ｐゴシック" pitchFamily="34" charset="-128"/>
            </a:endParaRPr>
          </a:p>
          <a:p>
            <a:pPr marL="266700" indent="0">
              <a:lnSpc>
                <a:spcPct val="150000"/>
              </a:lnSpc>
              <a:spcAft>
                <a:spcPts val="1000"/>
              </a:spcAft>
              <a:buFont typeface="Arial" charset="0"/>
              <a:buNone/>
            </a:pPr>
            <a:endParaRPr lang="ca-ES" altLang="ca-ES" sz="1200" dirty="0" smtClean="0">
              <a:solidFill>
                <a:srgbClr val="000000"/>
              </a:solidFill>
              <a:ea typeface="ＭＳ Ｐゴシック" pitchFamily="34" charset="-128"/>
            </a:endParaRPr>
          </a:p>
        </p:txBody>
      </p:sp>
      <p:sp>
        <p:nvSpPr>
          <p:cNvPr id="10" name="Rectangle arrodonit 9"/>
          <p:cNvSpPr/>
          <p:nvPr/>
        </p:nvSpPr>
        <p:spPr bwMode="auto">
          <a:xfrm>
            <a:off x="1925182" y="2362190"/>
            <a:ext cx="2520000" cy="215900"/>
          </a:xfrm>
          <a:prstGeom prst="roundRect">
            <a:avLst>
              <a:gd name="adj" fmla="val 5945"/>
            </a:avLst>
          </a:prstGeom>
          <a:solidFill>
            <a:srgbClr val="FFDC6D">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800" dirty="0">
                <a:solidFill>
                  <a:schemeClr val="tx1"/>
                </a:solidFill>
              </a:rPr>
              <a:t>Programa d’incentivació de l’oferta comercial</a:t>
            </a:r>
            <a:endParaRPr lang="ca-ES" sz="800" dirty="0">
              <a:solidFill>
                <a:schemeClr val="tx1"/>
              </a:solidFill>
            </a:endParaRPr>
          </a:p>
        </p:txBody>
      </p:sp>
      <p:sp>
        <p:nvSpPr>
          <p:cNvPr id="11" name="Rectangle arrodonit 10"/>
          <p:cNvSpPr/>
          <p:nvPr/>
        </p:nvSpPr>
        <p:spPr bwMode="auto">
          <a:xfrm>
            <a:off x="1926770" y="2649528"/>
            <a:ext cx="2520000" cy="287337"/>
          </a:xfrm>
          <a:prstGeom prst="roundRect">
            <a:avLst>
              <a:gd name="adj" fmla="val 5945"/>
            </a:avLst>
          </a:prstGeom>
          <a:solidFill>
            <a:srgbClr val="FFDC6D">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800" dirty="0">
                <a:solidFill>
                  <a:schemeClr val="tx1"/>
                </a:solidFill>
              </a:rPr>
              <a:t>Programa de foment de l’ocupació </a:t>
            </a:r>
            <a:r>
              <a:rPr lang="ca-ES" altLang="ca-ES" sz="800" dirty="0" smtClean="0">
                <a:solidFill>
                  <a:schemeClr val="tx1"/>
                </a:solidFill>
              </a:rPr>
              <a:t>i l’embelliment dels </a:t>
            </a:r>
            <a:r>
              <a:rPr lang="ca-ES" altLang="ca-ES" sz="800" dirty="0">
                <a:solidFill>
                  <a:schemeClr val="tx1"/>
                </a:solidFill>
              </a:rPr>
              <a:t>locals buits</a:t>
            </a:r>
            <a:endParaRPr lang="ca-ES" sz="800" dirty="0">
              <a:solidFill>
                <a:schemeClr val="tx1"/>
              </a:solidFill>
            </a:endParaRPr>
          </a:p>
        </p:txBody>
      </p:sp>
      <p:sp>
        <p:nvSpPr>
          <p:cNvPr id="12" name="Rectangle arrodonit 11"/>
          <p:cNvSpPr/>
          <p:nvPr/>
        </p:nvSpPr>
        <p:spPr bwMode="auto">
          <a:xfrm>
            <a:off x="1926770" y="3413578"/>
            <a:ext cx="2520000" cy="215900"/>
          </a:xfrm>
          <a:prstGeom prst="roundRect">
            <a:avLst>
              <a:gd name="adj" fmla="val 5945"/>
            </a:avLst>
          </a:prstGeom>
          <a:solidFill>
            <a:srgbClr val="FFDC6D">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800" dirty="0">
                <a:solidFill>
                  <a:schemeClr val="tx1"/>
                </a:solidFill>
              </a:rPr>
              <a:t>Programa de  </a:t>
            </a:r>
            <a:r>
              <a:rPr lang="ca-ES" altLang="ca-ES" sz="800" dirty="0" smtClean="0">
                <a:solidFill>
                  <a:schemeClr val="tx1"/>
                </a:solidFill>
              </a:rPr>
              <a:t>millora de serveis públics</a:t>
            </a:r>
            <a:endParaRPr lang="ca-ES" sz="800" dirty="0">
              <a:solidFill>
                <a:schemeClr val="tx1"/>
              </a:solidFill>
            </a:endParaRPr>
          </a:p>
        </p:txBody>
      </p:sp>
      <p:sp>
        <p:nvSpPr>
          <p:cNvPr id="13" name="TextBox 35"/>
          <p:cNvSpPr>
            <a:spLocks noChangeArrowheads="1"/>
          </p:cNvSpPr>
          <p:nvPr/>
        </p:nvSpPr>
        <p:spPr bwMode="auto">
          <a:xfrm>
            <a:off x="584001" y="2073265"/>
            <a:ext cx="1296000" cy="863600"/>
          </a:xfrm>
          <a:prstGeom prst="roundRect">
            <a:avLst>
              <a:gd name="adj" fmla="val 6176"/>
            </a:avLst>
          </a:prstGeom>
          <a:solidFill>
            <a:srgbClr val="FFC000"/>
          </a:solidFill>
          <a:ln w="19050">
            <a:noFill/>
            <a:prstDash val="sysDash"/>
            <a:round/>
            <a:headEnd/>
            <a:tailEnd/>
          </a:ln>
        </p:spPr>
        <p:txBody>
          <a:bodyPr lIns="90000" rIns="36000" anchor="ctr"/>
          <a:lstStyle/>
          <a:p>
            <a:pPr>
              <a:defRPr/>
            </a:pPr>
            <a:r>
              <a:rPr lang="ca-ES" sz="1050" b="1" dirty="0" smtClean="0">
                <a:latin typeface="+mj-lt"/>
                <a:cs typeface="Arial" charset="0"/>
              </a:rPr>
              <a:t>Ordenació de </a:t>
            </a:r>
            <a:r>
              <a:rPr lang="ca-ES" sz="1050" b="1" dirty="0">
                <a:latin typeface="+mj-lt"/>
                <a:cs typeface="Arial" charset="0"/>
              </a:rPr>
              <a:t>l’oferta comercial</a:t>
            </a:r>
            <a:endParaRPr lang="ca-ES" sz="800" b="1" dirty="0">
              <a:latin typeface="+mj-lt"/>
              <a:cs typeface="Arial" charset="0"/>
            </a:endParaRPr>
          </a:p>
        </p:txBody>
      </p:sp>
      <p:sp>
        <p:nvSpPr>
          <p:cNvPr id="14" name="TextBox 35"/>
          <p:cNvSpPr>
            <a:spLocks noChangeArrowheads="1"/>
          </p:cNvSpPr>
          <p:nvPr/>
        </p:nvSpPr>
        <p:spPr bwMode="auto">
          <a:xfrm>
            <a:off x="584001" y="3132145"/>
            <a:ext cx="1296000" cy="1404000"/>
          </a:xfrm>
          <a:prstGeom prst="roundRect">
            <a:avLst>
              <a:gd name="adj" fmla="val 2870"/>
            </a:avLst>
          </a:prstGeom>
          <a:solidFill>
            <a:srgbClr val="FFC000"/>
          </a:solidFill>
          <a:ln w="19050">
            <a:noFill/>
            <a:prstDash val="sysDash"/>
            <a:round/>
            <a:headEnd/>
            <a:tailEnd/>
          </a:ln>
        </p:spPr>
        <p:txBody>
          <a:bodyPr anchor="ctr"/>
          <a:lstStyle/>
          <a:p>
            <a:pPr>
              <a:defRPr/>
            </a:pPr>
            <a:r>
              <a:rPr lang="ca-ES" sz="1050" b="1" dirty="0" err="1">
                <a:latin typeface="+mj-lt"/>
                <a:cs typeface="Arial" charset="0"/>
              </a:rPr>
              <a:t>Amabilització</a:t>
            </a:r>
            <a:r>
              <a:rPr lang="ca-ES" sz="1050" b="1" dirty="0">
                <a:latin typeface="+mj-lt"/>
                <a:cs typeface="Arial" charset="0"/>
              </a:rPr>
              <a:t> </a:t>
            </a:r>
            <a:r>
              <a:rPr lang="ca-ES" sz="1050" b="1" dirty="0" smtClean="0">
                <a:latin typeface="+mj-lt"/>
                <a:cs typeface="Arial" charset="0"/>
              </a:rPr>
              <a:t>de la zona comercial</a:t>
            </a:r>
            <a:endParaRPr lang="ca-ES" sz="800" b="1" dirty="0">
              <a:latin typeface="+mj-lt"/>
              <a:cs typeface="Arial" charset="0"/>
            </a:endParaRPr>
          </a:p>
        </p:txBody>
      </p:sp>
      <p:sp>
        <p:nvSpPr>
          <p:cNvPr id="15" name="Rectangle arrodonit 14"/>
          <p:cNvSpPr/>
          <p:nvPr/>
        </p:nvSpPr>
        <p:spPr bwMode="auto">
          <a:xfrm>
            <a:off x="1926770" y="3126240"/>
            <a:ext cx="2520000" cy="215900"/>
          </a:xfrm>
          <a:prstGeom prst="roundRect">
            <a:avLst>
              <a:gd name="adj" fmla="val 5945"/>
            </a:avLst>
          </a:prstGeom>
          <a:solidFill>
            <a:srgbClr val="FFDC6D">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800" dirty="0">
                <a:solidFill>
                  <a:schemeClr val="tx1"/>
                </a:solidFill>
              </a:rPr>
              <a:t>Programa d’amabilització de l’espai comercial urbà</a:t>
            </a:r>
          </a:p>
        </p:txBody>
      </p:sp>
      <p:sp>
        <p:nvSpPr>
          <p:cNvPr id="17" name="Rectangle arrodonit 16"/>
          <p:cNvSpPr/>
          <p:nvPr/>
        </p:nvSpPr>
        <p:spPr bwMode="auto">
          <a:xfrm>
            <a:off x="1926770" y="3702503"/>
            <a:ext cx="2520000" cy="215900"/>
          </a:xfrm>
          <a:prstGeom prst="roundRect">
            <a:avLst>
              <a:gd name="adj" fmla="val 5945"/>
            </a:avLst>
          </a:prstGeom>
          <a:solidFill>
            <a:srgbClr val="FFDC6D">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800" dirty="0">
                <a:solidFill>
                  <a:schemeClr val="tx1"/>
                </a:solidFill>
              </a:rPr>
              <a:t>Programa de </a:t>
            </a:r>
            <a:r>
              <a:rPr lang="ca-ES" altLang="ca-ES" sz="800" dirty="0" smtClean="0">
                <a:solidFill>
                  <a:schemeClr val="tx1"/>
                </a:solidFill>
              </a:rPr>
              <a:t>reforç de la senyalització </a:t>
            </a:r>
            <a:r>
              <a:rPr lang="ca-ES" altLang="ca-ES" sz="800" dirty="0">
                <a:solidFill>
                  <a:schemeClr val="tx1"/>
                </a:solidFill>
              </a:rPr>
              <a:t>comercial</a:t>
            </a:r>
            <a:endParaRPr lang="es-ES" altLang="ca-ES" sz="800" dirty="0">
              <a:solidFill>
                <a:schemeClr val="tx1"/>
              </a:solidFill>
            </a:endParaRPr>
          </a:p>
        </p:txBody>
      </p:sp>
      <p:sp>
        <p:nvSpPr>
          <p:cNvPr id="18" name="TextBox 35"/>
          <p:cNvSpPr>
            <a:spLocks noChangeArrowheads="1"/>
          </p:cNvSpPr>
          <p:nvPr/>
        </p:nvSpPr>
        <p:spPr bwMode="auto">
          <a:xfrm>
            <a:off x="4995864" y="2104558"/>
            <a:ext cx="1296000" cy="684000"/>
          </a:xfrm>
          <a:prstGeom prst="roundRect">
            <a:avLst>
              <a:gd name="adj" fmla="val 6176"/>
            </a:avLst>
          </a:prstGeom>
          <a:solidFill>
            <a:srgbClr val="E74F56"/>
          </a:solidFill>
          <a:ln w="19050">
            <a:noFill/>
            <a:prstDash val="sysDash"/>
            <a:round/>
            <a:headEnd/>
            <a:tailEnd/>
          </a:ln>
        </p:spPr>
        <p:txBody>
          <a:bodyPr anchor="ctr"/>
          <a:lstStyle/>
          <a:p>
            <a:pPr fontAlgn="auto">
              <a:spcBef>
                <a:spcPts val="0"/>
              </a:spcBef>
              <a:spcAft>
                <a:spcPts val="0"/>
              </a:spcAft>
              <a:defRPr/>
            </a:pPr>
            <a:r>
              <a:rPr lang="ca-ES" sz="1050" b="1" dirty="0" smtClean="0">
                <a:cs typeface="Arial" panose="020B0604020202020204" pitchFamily="34" charset="0"/>
              </a:rPr>
              <a:t>Cooperació i associacionisme comercial</a:t>
            </a:r>
            <a:endParaRPr lang="ca-ES" sz="1050" b="1" dirty="0"/>
          </a:p>
        </p:txBody>
      </p:sp>
      <p:sp>
        <p:nvSpPr>
          <p:cNvPr id="19" name="Rectangle arrodonit 18"/>
          <p:cNvSpPr/>
          <p:nvPr/>
        </p:nvSpPr>
        <p:spPr bwMode="auto">
          <a:xfrm>
            <a:off x="6339572" y="2104559"/>
            <a:ext cx="2520000" cy="288000"/>
          </a:xfrm>
          <a:prstGeom prst="roundRect">
            <a:avLst>
              <a:gd name="adj" fmla="val 5945"/>
            </a:avLst>
          </a:prstGeom>
          <a:solidFill>
            <a:srgbClr val="F09095">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800" dirty="0" smtClean="0">
                <a:solidFill>
                  <a:schemeClr val="tx1"/>
                </a:solidFill>
              </a:rPr>
              <a:t>Programa d’impuls d’un model associatiu ampli i professionalitzat</a:t>
            </a:r>
          </a:p>
        </p:txBody>
      </p:sp>
      <p:sp>
        <p:nvSpPr>
          <p:cNvPr id="20" name="Rectangle arrodonit 19"/>
          <p:cNvSpPr/>
          <p:nvPr/>
        </p:nvSpPr>
        <p:spPr bwMode="auto">
          <a:xfrm>
            <a:off x="6339572" y="2502822"/>
            <a:ext cx="2520000" cy="288000"/>
          </a:xfrm>
          <a:prstGeom prst="roundRect">
            <a:avLst>
              <a:gd name="adj" fmla="val 5945"/>
            </a:avLst>
          </a:prstGeom>
          <a:solidFill>
            <a:srgbClr val="F09095">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800" dirty="0" smtClean="0">
                <a:solidFill>
                  <a:schemeClr val="tx1"/>
                </a:solidFill>
              </a:rPr>
              <a:t>Programa de foment de la cooperació </a:t>
            </a:r>
            <a:r>
              <a:rPr lang="ca-ES" altLang="ca-ES" sz="800" dirty="0" err="1" smtClean="0">
                <a:solidFill>
                  <a:schemeClr val="tx1"/>
                </a:solidFill>
              </a:rPr>
              <a:t>publicoprivada</a:t>
            </a:r>
            <a:endParaRPr lang="ca-ES" altLang="ca-ES" sz="800" dirty="0" smtClean="0">
              <a:solidFill>
                <a:schemeClr val="tx1"/>
              </a:solidFill>
            </a:endParaRPr>
          </a:p>
        </p:txBody>
      </p:sp>
      <p:sp>
        <p:nvSpPr>
          <p:cNvPr id="25" name="TextBox 35"/>
          <p:cNvSpPr>
            <a:spLocks noChangeArrowheads="1"/>
          </p:cNvSpPr>
          <p:nvPr/>
        </p:nvSpPr>
        <p:spPr bwMode="auto">
          <a:xfrm>
            <a:off x="5004508" y="2977470"/>
            <a:ext cx="1296000" cy="540000"/>
          </a:xfrm>
          <a:prstGeom prst="roundRect">
            <a:avLst>
              <a:gd name="adj" fmla="val 6176"/>
            </a:avLst>
          </a:prstGeom>
          <a:solidFill>
            <a:srgbClr val="E74F56"/>
          </a:solidFill>
          <a:ln w="19050">
            <a:noFill/>
            <a:prstDash val="sysDash"/>
            <a:round/>
            <a:headEnd/>
            <a:tailEnd/>
          </a:ln>
        </p:spPr>
        <p:txBody>
          <a:bodyPr lIns="90000" rIns="36000" anchor="ctr"/>
          <a:lstStyle/>
          <a:p>
            <a:pPr fontAlgn="auto">
              <a:spcBef>
                <a:spcPts val="0"/>
              </a:spcBef>
              <a:spcAft>
                <a:spcPts val="0"/>
              </a:spcAft>
              <a:defRPr/>
            </a:pPr>
            <a:r>
              <a:rPr lang="ca-ES" sz="1050" b="1" dirty="0"/>
              <a:t>Sinergies </a:t>
            </a:r>
            <a:r>
              <a:rPr lang="ca-ES" sz="1050" b="1" dirty="0" smtClean="0"/>
              <a:t>amb turisme i cultura</a:t>
            </a:r>
            <a:endParaRPr lang="ca-ES" sz="1050" b="1" dirty="0"/>
          </a:p>
        </p:txBody>
      </p:sp>
      <p:sp>
        <p:nvSpPr>
          <p:cNvPr id="26" name="TextBox 35"/>
          <p:cNvSpPr>
            <a:spLocks noChangeArrowheads="1"/>
          </p:cNvSpPr>
          <p:nvPr/>
        </p:nvSpPr>
        <p:spPr bwMode="auto">
          <a:xfrm>
            <a:off x="5006096" y="3725866"/>
            <a:ext cx="1296000" cy="792000"/>
          </a:xfrm>
          <a:prstGeom prst="roundRect">
            <a:avLst>
              <a:gd name="adj" fmla="val 6176"/>
            </a:avLst>
          </a:prstGeom>
          <a:solidFill>
            <a:srgbClr val="92D050"/>
          </a:solidFill>
          <a:ln w="19050">
            <a:noFill/>
            <a:prstDash val="sysDash"/>
            <a:round/>
            <a:headEnd/>
            <a:tailEnd/>
          </a:ln>
        </p:spPr>
        <p:txBody>
          <a:bodyPr anchor="ctr"/>
          <a:lstStyle/>
          <a:p>
            <a:pPr>
              <a:defRPr/>
            </a:pPr>
            <a:r>
              <a:rPr lang="ca-ES" sz="1050" b="1" dirty="0">
                <a:cs typeface="Arial" charset="0"/>
              </a:rPr>
              <a:t>Promoció comercial </a:t>
            </a:r>
            <a:endParaRPr lang="ca-ES" sz="800" b="1" dirty="0">
              <a:cs typeface="Arial" charset="0"/>
            </a:endParaRPr>
          </a:p>
        </p:txBody>
      </p:sp>
      <p:sp>
        <p:nvSpPr>
          <p:cNvPr id="30" name="TextBox 35"/>
          <p:cNvSpPr>
            <a:spLocks noChangeArrowheads="1"/>
          </p:cNvSpPr>
          <p:nvPr/>
        </p:nvSpPr>
        <p:spPr bwMode="auto">
          <a:xfrm>
            <a:off x="5004508" y="4725998"/>
            <a:ext cx="1296000" cy="540000"/>
          </a:xfrm>
          <a:prstGeom prst="roundRect">
            <a:avLst>
              <a:gd name="adj" fmla="val 6176"/>
            </a:avLst>
          </a:prstGeom>
          <a:solidFill>
            <a:srgbClr val="92D050"/>
          </a:solidFill>
          <a:ln w="19050">
            <a:noFill/>
            <a:prstDash val="sysDash"/>
            <a:round/>
            <a:headEnd/>
            <a:tailEnd/>
          </a:ln>
        </p:spPr>
        <p:txBody>
          <a:bodyPr anchor="ctr"/>
          <a:lstStyle/>
          <a:p>
            <a:pPr>
              <a:defRPr/>
            </a:pPr>
            <a:r>
              <a:rPr lang="ca-ES" sz="1050" b="1" dirty="0" smtClean="0">
                <a:cs typeface="Arial" charset="0"/>
              </a:rPr>
              <a:t>Competitivitat i transformació digital</a:t>
            </a:r>
            <a:endParaRPr lang="ca-ES" sz="1050" b="1" dirty="0">
              <a:cs typeface="Arial" charset="0"/>
            </a:endParaRPr>
          </a:p>
        </p:txBody>
      </p:sp>
      <p:sp>
        <p:nvSpPr>
          <p:cNvPr id="34" name="Rectangle arrodonit 33"/>
          <p:cNvSpPr/>
          <p:nvPr/>
        </p:nvSpPr>
        <p:spPr bwMode="auto">
          <a:xfrm>
            <a:off x="6349804" y="2977470"/>
            <a:ext cx="2520000" cy="215900"/>
          </a:xfrm>
          <a:prstGeom prst="roundRect">
            <a:avLst>
              <a:gd name="adj" fmla="val 5945"/>
            </a:avLst>
          </a:prstGeom>
          <a:solidFill>
            <a:srgbClr val="F09095">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800" dirty="0" smtClean="0">
                <a:solidFill>
                  <a:schemeClr val="tx1"/>
                </a:solidFill>
              </a:rPr>
              <a:t>Programa de comerç i turisme</a:t>
            </a:r>
            <a:endParaRPr lang="ca-ES" sz="800" dirty="0">
              <a:solidFill>
                <a:schemeClr val="tx1"/>
              </a:solidFill>
            </a:endParaRPr>
          </a:p>
        </p:txBody>
      </p:sp>
      <p:sp>
        <p:nvSpPr>
          <p:cNvPr id="35" name="Rectangle arrodonit 34"/>
          <p:cNvSpPr/>
          <p:nvPr/>
        </p:nvSpPr>
        <p:spPr bwMode="auto">
          <a:xfrm>
            <a:off x="6349804" y="3286580"/>
            <a:ext cx="2520000" cy="215900"/>
          </a:xfrm>
          <a:prstGeom prst="roundRect">
            <a:avLst>
              <a:gd name="adj" fmla="val 5945"/>
            </a:avLst>
          </a:prstGeom>
          <a:solidFill>
            <a:srgbClr val="F09095">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800" dirty="0" smtClean="0">
                <a:solidFill>
                  <a:schemeClr val="tx1"/>
                </a:solidFill>
              </a:rPr>
              <a:t>Programa de comerç i cultura</a:t>
            </a:r>
            <a:endParaRPr lang="ca-ES" sz="800" dirty="0">
              <a:solidFill>
                <a:schemeClr val="tx1"/>
              </a:solidFill>
            </a:endParaRPr>
          </a:p>
        </p:txBody>
      </p:sp>
      <p:sp>
        <p:nvSpPr>
          <p:cNvPr id="37" name="Rectangle arrodonit 36"/>
          <p:cNvSpPr/>
          <p:nvPr/>
        </p:nvSpPr>
        <p:spPr bwMode="auto">
          <a:xfrm>
            <a:off x="6349804" y="3727452"/>
            <a:ext cx="2520000" cy="215900"/>
          </a:xfrm>
          <a:prstGeom prst="roundRect">
            <a:avLst>
              <a:gd name="adj" fmla="val 5945"/>
            </a:avLst>
          </a:prstGeom>
          <a:solidFill>
            <a:srgbClr val="DCF0C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800" dirty="0" smtClean="0">
                <a:solidFill>
                  <a:schemeClr val="tx1"/>
                </a:solidFill>
              </a:rPr>
              <a:t>Programa de disseny d’una imatge comercial</a:t>
            </a:r>
          </a:p>
        </p:txBody>
      </p:sp>
      <p:sp>
        <p:nvSpPr>
          <p:cNvPr id="38" name="Rectangle arrodonit 37"/>
          <p:cNvSpPr/>
          <p:nvPr/>
        </p:nvSpPr>
        <p:spPr bwMode="auto">
          <a:xfrm>
            <a:off x="6349804" y="4014789"/>
            <a:ext cx="2520000" cy="215900"/>
          </a:xfrm>
          <a:prstGeom prst="roundRect">
            <a:avLst>
              <a:gd name="adj" fmla="val 5945"/>
            </a:avLst>
          </a:prstGeom>
          <a:solidFill>
            <a:srgbClr val="DCF0C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es-ES" altLang="ca-ES" sz="800" dirty="0" smtClean="0">
                <a:solidFill>
                  <a:schemeClr val="tx1"/>
                </a:solidFill>
              </a:rPr>
              <a:t>Programa de </a:t>
            </a:r>
            <a:r>
              <a:rPr lang="ca-ES" altLang="ca-ES" sz="800" dirty="0" smtClean="0">
                <a:solidFill>
                  <a:schemeClr val="tx1"/>
                </a:solidFill>
              </a:rPr>
              <a:t>comunicació</a:t>
            </a:r>
            <a:r>
              <a:rPr lang="es-ES" altLang="ca-ES" sz="800" dirty="0" smtClean="0">
                <a:solidFill>
                  <a:schemeClr val="tx1"/>
                </a:solidFill>
              </a:rPr>
              <a:t> de </a:t>
            </a:r>
            <a:r>
              <a:rPr lang="es-ES" altLang="ca-ES" sz="800" dirty="0" err="1" smtClean="0">
                <a:solidFill>
                  <a:schemeClr val="tx1"/>
                </a:solidFill>
              </a:rPr>
              <a:t>l’oferta</a:t>
            </a:r>
            <a:r>
              <a:rPr lang="es-ES" altLang="ca-ES" sz="800" dirty="0" smtClean="0">
                <a:solidFill>
                  <a:schemeClr val="tx1"/>
                </a:solidFill>
              </a:rPr>
              <a:t> comercial</a:t>
            </a:r>
          </a:p>
        </p:txBody>
      </p:sp>
      <p:sp>
        <p:nvSpPr>
          <p:cNvPr id="39" name="Rectangle arrodonit 38"/>
          <p:cNvSpPr/>
          <p:nvPr/>
        </p:nvSpPr>
        <p:spPr bwMode="auto">
          <a:xfrm>
            <a:off x="6349804" y="4303714"/>
            <a:ext cx="2520000" cy="215900"/>
          </a:xfrm>
          <a:prstGeom prst="roundRect">
            <a:avLst>
              <a:gd name="adj" fmla="val 5945"/>
            </a:avLst>
          </a:prstGeom>
          <a:solidFill>
            <a:srgbClr val="DCF0C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800" dirty="0" smtClean="0">
                <a:solidFill>
                  <a:schemeClr val="tx1"/>
                </a:solidFill>
              </a:rPr>
              <a:t>Programa d’animació comercial</a:t>
            </a:r>
          </a:p>
        </p:txBody>
      </p:sp>
      <p:sp>
        <p:nvSpPr>
          <p:cNvPr id="40" name="Rectangle arrodonit 39"/>
          <p:cNvSpPr/>
          <p:nvPr/>
        </p:nvSpPr>
        <p:spPr bwMode="auto">
          <a:xfrm>
            <a:off x="6348217" y="4743006"/>
            <a:ext cx="2520000" cy="215900"/>
          </a:xfrm>
          <a:prstGeom prst="roundRect">
            <a:avLst>
              <a:gd name="adj" fmla="val 5945"/>
            </a:avLst>
          </a:prstGeom>
          <a:solidFill>
            <a:srgbClr val="DCF0C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pt-BR" altLang="ca-ES" sz="800" dirty="0" smtClean="0">
                <a:solidFill>
                  <a:schemeClr val="tx1"/>
                </a:solidFill>
              </a:rPr>
              <a:t>Programa de </a:t>
            </a:r>
            <a:r>
              <a:rPr lang="pt-BR" altLang="ca-ES" sz="800" dirty="0" err="1" smtClean="0">
                <a:solidFill>
                  <a:schemeClr val="tx1"/>
                </a:solidFill>
              </a:rPr>
              <a:t>formació</a:t>
            </a:r>
            <a:r>
              <a:rPr lang="pt-BR" altLang="ca-ES" sz="800" dirty="0" smtClean="0">
                <a:solidFill>
                  <a:schemeClr val="tx1"/>
                </a:solidFill>
              </a:rPr>
              <a:t> i </a:t>
            </a:r>
            <a:r>
              <a:rPr lang="pt-BR" altLang="ca-ES" sz="800" dirty="0" err="1" smtClean="0">
                <a:solidFill>
                  <a:schemeClr val="tx1"/>
                </a:solidFill>
              </a:rPr>
              <a:t>assessorament</a:t>
            </a:r>
            <a:endParaRPr lang="pt-BR" altLang="ca-ES" sz="800" dirty="0" smtClean="0">
              <a:solidFill>
                <a:schemeClr val="tx1"/>
              </a:solidFill>
            </a:endParaRPr>
          </a:p>
        </p:txBody>
      </p:sp>
      <p:sp>
        <p:nvSpPr>
          <p:cNvPr id="41" name="Rectangle arrodonit 40"/>
          <p:cNvSpPr/>
          <p:nvPr/>
        </p:nvSpPr>
        <p:spPr bwMode="auto">
          <a:xfrm>
            <a:off x="6348217" y="5053703"/>
            <a:ext cx="2520000" cy="215900"/>
          </a:xfrm>
          <a:prstGeom prst="roundRect">
            <a:avLst>
              <a:gd name="adj" fmla="val 5945"/>
            </a:avLst>
          </a:prstGeom>
          <a:solidFill>
            <a:srgbClr val="DCF0C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800" dirty="0" smtClean="0">
                <a:solidFill>
                  <a:schemeClr val="tx1"/>
                </a:solidFill>
              </a:rPr>
              <a:t>Programa d’impuls digital</a:t>
            </a:r>
          </a:p>
        </p:txBody>
      </p:sp>
      <p:sp>
        <p:nvSpPr>
          <p:cNvPr id="44" name="TextBox 35"/>
          <p:cNvSpPr>
            <a:spLocks noChangeArrowheads="1"/>
          </p:cNvSpPr>
          <p:nvPr/>
        </p:nvSpPr>
        <p:spPr bwMode="auto">
          <a:xfrm>
            <a:off x="329322" y="2071678"/>
            <a:ext cx="215900" cy="866775"/>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lgn="ctr">
              <a:defRPr/>
            </a:pPr>
            <a:r>
              <a:rPr lang="ca-ES" sz="1100" b="1" dirty="0">
                <a:solidFill>
                  <a:schemeClr val="bg1"/>
                </a:solidFill>
                <a:latin typeface="+mj-lt"/>
                <a:cs typeface="Arial" charset="0"/>
              </a:rPr>
              <a:t>1</a:t>
            </a:r>
            <a:endParaRPr lang="ca-ES" sz="900" b="1" dirty="0">
              <a:solidFill>
                <a:schemeClr val="bg1"/>
              </a:solidFill>
              <a:latin typeface="+mj-lt"/>
              <a:cs typeface="Arial" charset="0"/>
            </a:endParaRPr>
          </a:p>
        </p:txBody>
      </p:sp>
      <p:sp>
        <p:nvSpPr>
          <p:cNvPr id="45" name="TextBox 35"/>
          <p:cNvSpPr>
            <a:spLocks noChangeArrowheads="1"/>
          </p:cNvSpPr>
          <p:nvPr/>
        </p:nvSpPr>
        <p:spPr bwMode="auto">
          <a:xfrm>
            <a:off x="329322" y="3132145"/>
            <a:ext cx="215900" cy="1404000"/>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lgn="ctr">
              <a:defRPr/>
            </a:pPr>
            <a:r>
              <a:rPr lang="ca-ES" sz="1100" b="1" dirty="0">
                <a:solidFill>
                  <a:schemeClr val="bg1"/>
                </a:solidFill>
                <a:latin typeface="+mj-lt"/>
                <a:cs typeface="Arial" charset="0"/>
              </a:rPr>
              <a:t>2</a:t>
            </a:r>
            <a:endParaRPr lang="ca-ES" sz="900" b="1" dirty="0">
              <a:solidFill>
                <a:schemeClr val="bg1"/>
              </a:solidFill>
              <a:latin typeface="+mj-lt"/>
              <a:cs typeface="Arial" charset="0"/>
            </a:endParaRPr>
          </a:p>
        </p:txBody>
      </p:sp>
      <p:sp>
        <p:nvSpPr>
          <p:cNvPr id="46" name="TextBox 35"/>
          <p:cNvSpPr>
            <a:spLocks noChangeArrowheads="1"/>
          </p:cNvSpPr>
          <p:nvPr/>
        </p:nvSpPr>
        <p:spPr bwMode="auto">
          <a:xfrm>
            <a:off x="4741184" y="2104558"/>
            <a:ext cx="215900" cy="684000"/>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lgn="ctr">
              <a:defRPr/>
            </a:pPr>
            <a:r>
              <a:rPr lang="ca-ES" sz="1100" b="1" dirty="0">
                <a:solidFill>
                  <a:schemeClr val="bg1"/>
                </a:solidFill>
                <a:latin typeface="+mj-lt"/>
                <a:cs typeface="Arial" charset="0"/>
              </a:rPr>
              <a:t>4</a:t>
            </a:r>
            <a:endParaRPr lang="ca-ES" sz="900" b="1" dirty="0">
              <a:solidFill>
                <a:schemeClr val="bg1"/>
              </a:solidFill>
              <a:latin typeface="+mj-lt"/>
              <a:cs typeface="Arial" charset="0"/>
            </a:endParaRPr>
          </a:p>
        </p:txBody>
      </p:sp>
      <p:sp>
        <p:nvSpPr>
          <p:cNvPr id="49" name="TextBox 35"/>
          <p:cNvSpPr>
            <a:spLocks noChangeArrowheads="1"/>
          </p:cNvSpPr>
          <p:nvPr/>
        </p:nvSpPr>
        <p:spPr bwMode="auto">
          <a:xfrm>
            <a:off x="4749829" y="2977470"/>
            <a:ext cx="215900" cy="540000"/>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lgn="ctr">
              <a:defRPr/>
            </a:pPr>
            <a:r>
              <a:rPr lang="ca-ES" sz="1100" b="1" dirty="0">
                <a:solidFill>
                  <a:schemeClr val="bg1"/>
                </a:solidFill>
                <a:latin typeface="+mj-lt"/>
                <a:cs typeface="Arial" charset="0"/>
              </a:rPr>
              <a:t>5</a:t>
            </a:r>
            <a:endParaRPr lang="ca-ES" sz="900" b="1" dirty="0">
              <a:solidFill>
                <a:schemeClr val="bg1"/>
              </a:solidFill>
              <a:latin typeface="+mj-lt"/>
              <a:cs typeface="Arial" charset="0"/>
            </a:endParaRPr>
          </a:p>
        </p:txBody>
      </p:sp>
      <p:sp>
        <p:nvSpPr>
          <p:cNvPr id="50" name="TextBox 35"/>
          <p:cNvSpPr>
            <a:spLocks noChangeArrowheads="1"/>
          </p:cNvSpPr>
          <p:nvPr/>
        </p:nvSpPr>
        <p:spPr bwMode="auto">
          <a:xfrm>
            <a:off x="4749829" y="3725866"/>
            <a:ext cx="215900" cy="792000"/>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lgn="ctr">
              <a:defRPr/>
            </a:pPr>
            <a:r>
              <a:rPr lang="ca-ES" sz="1100" b="1" dirty="0">
                <a:solidFill>
                  <a:schemeClr val="bg1"/>
                </a:solidFill>
                <a:latin typeface="+mj-lt"/>
                <a:cs typeface="Arial" charset="0"/>
              </a:rPr>
              <a:t>6</a:t>
            </a:r>
            <a:endParaRPr lang="ca-ES" sz="900" b="1" dirty="0">
              <a:solidFill>
                <a:schemeClr val="bg1"/>
              </a:solidFill>
              <a:latin typeface="+mj-lt"/>
              <a:cs typeface="Arial" charset="0"/>
            </a:endParaRPr>
          </a:p>
        </p:txBody>
      </p:sp>
      <p:sp>
        <p:nvSpPr>
          <p:cNvPr id="51" name="TextBox 35"/>
          <p:cNvSpPr>
            <a:spLocks noChangeArrowheads="1"/>
          </p:cNvSpPr>
          <p:nvPr/>
        </p:nvSpPr>
        <p:spPr bwMode="auto">
          <a:xfrm>
            <a:off x="4749829" y="4725998"/>
            <a:ext cx="215900" cy="540000"/>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lgn="ctr">
              <a:defRPr/>
            </a:pPr>
            <a:r>
              <a:rPr lang="ca-ES" sz="1100" b="1" dirty="0">
                <a:solidFill>
                  <a:schemeClr val="bg1"/>
                </a:solidFill>
                <a:latin typeface="+mj-lt"/>
                <a:cs typeface="Arial" charset="0"/>
              </a:rPr>
              <a:t>7</a:t>
            </a:r>
            <a:endParaRPr lang="ca-ES" sz="900" b="1" dirty="0">
              <a:solidFill>
                <a:schemeClr val="bg1"/>
              </a:solidFill>
              <a:latin typeface="+mj-lt"/>
              <a:cs typeface="Arial" charset="0"/>
            </a:endParaRPr>
          </a:p>
        </p:txBody>
      </p:sp>
      <p:sp>
        <p:nvSpPr>
          <p:cNvPr id="52"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53" name="Rectangle 52"/>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54" name="Rectangle arrodonit 53"/>
          <p:cNvSpPr/>
          <p:nvPr/>
        </p:nvSpPr>
        <p:spPr bwMode="auto">
          <a:xfrm>
            <a:off x="1925182" y="3989840"/>
            <a:ext cx="2520000" cy="216000"/>
          </a:xfrm>
          <a:prstGeom prst="roundRect">
            <a:avLst>
              <a:gd name="adj" fmla="val 5945"/>
            </a:avLst>
          </a:prstGeom>
          <a:solidFill>
            <a:srgbClr val="FFDC6D">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800" dirty="0" smtClean="0">
                <a:solidFill>
                  <a:schemeClr val="tx1"/>
                </a:solidFill>
              </a:rPr>
              <a:t>Programa de millora de l’aparcament</a:t>
            </a:r>
            <a:endParaRPr lang="es-ES" altLang="ca-ES" sz="800" dirty="0">
              <a:solidFill>
                <a:schemeClr val="tx1"/>
              </a:solidFill>
            </a:endParaRPr>
          </a:p>
        </p:txBody>
      </p:sp>
      <p:sp>
        <p:nvSpPr>
          <p:cNvPr id="43" name="Rectangle arrodonit 42"/>
          <p:cNvSpPr/>
          <p:nvPr/>
        </p:nvSpPr>
        <p:spPr bwMode="auto">
          <a:xfrm>
            <a:off x="1925182" y="2073265"/>
            <a:ext cx="2520000" cy="215900"/>
          </a:xfrm>
          <a:prstGeom prst="roundRect">
            <a:avLst>
              <a:gd name="adj" fmla="val 5945"/>
            </a:avLst>
          </a:prstGeom>
          <a:solidFill>
            <a:srgbClr val="FFDC6D">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800" dirty="0">
                <a:solidFill>
                  <a:schemeClr val="tx1"/>
                </a:solidFill>
              </a:rPr>
              <a:t>Programa de creació d’un cens comercial</a:t>
            </a:r>
            <a:endParaRPr lang="ca-ES" sz="800" dirty="0">
              <a:solidFill>
                <a:schemeClr val="tx1"/>
              </a:solidFill>
            </a:endParaRPr>
          </a:p>
        </p:txBody>
      </p:sp>
      <p:sp>
        <p:nvSpPr>
          <p:cNvPr id="47" name="TextBox 35"/>
          <p:cNvSpPr>
            <a:spLocks noChangeArrowheads="1"/>
          </p:cNvSpPr>
          <p:nvPr/>
        </p:nvSpPr>
        <p:spPr bwMode="auto">
          <a:xfrm>
            <a:off x="577593" y="4741420"/>
            <a:ext cx="1296000" cy="576000"/>
          </a:xfrm>
          <a:prstGeom prst="roundRect">
            <a:avLst>
              <a:gd name="adj" fmla="val 6176"/>
            </a:avLst>
          </a:prstGeom>
          <a:solidFill>
            <a:srgbClr val="FFC000"/>
          </a:solidFill>
          <a:ln w="19050">
            <a:noFill/>
            <a:prstDash val="sysDash"/>
            <a:round/>
            <a:headEnd/>
            <a:tailEnd/>
          </a:ln>
        </p:spPr>
        <p:txBody>
          <a:bodyPr lIns="90000" rIns="36000" anchor="ctr"/>
          <a:lstStyle/>
          <a:p>
            <a:pPr fontAlgn="auto">
              <a:spcBef>
                <a:spcPts val="0"/>
              </a:spcBef>
              <a:spcAft>
                <a:spcPts val="0"/>
              </a:spcAft>
              <a:defRPr/>
            </a:pPr>
            <a:r>
              <a:rPr lang="ca-ES" sz="1050" b="1" dirty="0" smtClean="0"/>
              <a:t>El mercat com a motor dinamitzador</a:t>
            </a:r>
            <a:endParaRPr lang="ca-ES" sz="1050" b="1" dirty="0"/>
          </a:p>
        </p:txBody>
      </p:sp>
      <p:sp>
        <p:nvSpPr>
          <p:cNvPr id="48" name="Rectangle arrodonit 33"/>
          <p:cNvSpPr/>
          <p:nvPr/>
        </p:nvSpPr>
        <p:spPr bwMode="auto">
          <a:xfrm>
            <a:off x="1920362" y="4741420"/>
            <a:ext cx="2520000" cy="215900"/>
          </a:xfrm>
          <a:prstGeom prst="roundRect">
            <a:avLst>
              <a:gd name="adj" fmla="val 5945"/>
            </a:avLst>
          </a:prstGeom>
          <a:solidFill>
            <a:srgbClr val="FFDC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es-ES" altLang="ca-ES" sz="800" dirty="0" smtClean="0">
                <a:solidFill>
                  <a:schemeClr val="tx1"/>
                </a:solidFill>
              </a:rPr>
              <a:t>Programa de </a:t>
            </a:r>
            <a:r>
              <a:rPr lang="es-ES" altLang="ca-ES" sz="800" dirty="0" err="1" smtClean="0">
                <a:solidFill>
                  <a:schemeClr val="tx1"/>
                </a:solidFill>
              </a:rPr>
              <a:t>dinamització</a:t>
            </a:r>
            <a:r>
              <a:rPr lang="es-ES" altLang="ca-ES" sz="800" dirty="0" smtClean="0">
                <a:solidFill>
                  <a:schemeClr val="tx1"/>
                </a:solidFill>
              </a:rPr>
              <a:t> del </a:t>
            </a:r>
            <a:r>
              <a:rPr lang="es-ES" altLang="ca-ES" sz="800" dirty="0" err="1" smtClean="0">
                <a:solidFill>
                  <a:schemeClr val="tx1"/>
                </a:solidFill>
              </a:rPr>
              <a:t>Mercat</a:t>
            </a:r>
            <a:r>
              <a:rPr lang="es-ES" altLang="ca-ES" sz="800" dirty="0" smtClean="0">
                <a:solidFill>
                  <a:schemeClr val="tx1"/>
                </a:solidFill>
              </a:rPr>
              <a:t> Municipal</a:t>
            </a:r>
          </a:p>
        </p:txBody>
      </p:sp>
      <p:sp>
        <p:nvSpPr>
          <p:cNvPr id="55" name="Rectangle arrodonit 34"/>
          <p:cNvSpPr/>
          <p:nvPr/>
        </p:nvSpPr>
        <p:spPr bwMode="auto">
          <a:xfrm>
            <a:off x="1920362" y="5028758"/>
            <a:ext cx="2520000" cy="288000"/>
          </a:xfrm>
          <a:prstGeom prst="roundRect">
            <a:avLst>
              <a:gd name="adj" fmla="val 5945"/>
            </a:avLst>
          </a:prstGeom>
          <a:solidFill>
            <a:srgbClr val="FFDC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es-ES" altLang="ca-ES" sz="800" dirty="0" smtClean="0">
                <a:solidFill>
                  <a:schemeClr val="tx1"/>
                </a:solidFill>
              </a:rPr>
              <a:t>Programa de </a:t>
            </a:r>
            <a:r>
              <a:rPr lang="es-ES" altLang="ca-ES" sz="800" dirty="0" err="1" smtClean="0">
                <a:solidFill>
                  <a:schemeClr val="tx1"/>
                </a:solidFill>
              </a:rPr>
              <a:t>reflexió</a:t>
            </a:r>
            <a:r>
              <a:rPr lang="es-ES" altLang="ca-ES" sz="800" dirty="0" smtClean="0">
                <a:solidFill>
                  <a:schemeClr val="tx1"/>
                </a:solidFill>
              </a:rPr>
              <a:t> sobre el </a:t>
            </a:r>
            <a:r>
              <a:rPr lang="es-ES" altLang="ca-ES" sz="800" dirty="0" err="1" smtClean="0">
                <a:solidFill>
                  <a:schemeClr val="tx1"/>
                </a:solidFill>
              </a:rPr>
              <a:t>model</a:t>
            </a:r>
            <a:r>
              <a:rPr lang="es-ES" altLang="ca-ES" sz="800" dirty="0" smtClean="0">
                <a:solidFill>
                  <a:schemeClr val="tx1"/>
                </a:solidFill>
              </a:rPr>
              <a:t> </a:t>
            </a:r>
            <a:r>
              <a:rPr lang="es-ES" altLang="ca-ES" sz="800" dirty="0" err="1" smtClean="0">
                <a:solidFill>
                  <a:schemeClr val="tx1"/>
                </a:solidFill>
              </a:rPr>
              <a:t>futur</a:t>
            </a:r>
            <a:r>
              <a:rPr lang="es-ES" altLang="ca-ES" sz="800" dirty="0" smtClean="0">
                <a:solidFill>
                  <a:schemeClr val="tx1"/>
                </a:solidFill>
              </a:rPr>
              <a:t> del </a:t>
            </a:r>
            <a:r>
              <a:rPr lang="es-ES" altLang="ca-ES" sz="800" dirty="0" err="1" smtClean="0">
                <a:solidFill>
                  <a:schemeClr val="tx1"/>
                </a:solidFill>
              </a:rPr>
              <a:t>Mercat</a:t>
            </a:r>
            <a:r>
              <a:rPr lang="es-ES" altLang="ca-ES" sz="800" dirty="0" smtClean="0">
                <a:solidFill>
                  <a:schemeClr val="tx1"/>
                </a:solidFill>
              </a:rPr>
              <a:t> </a:t>
            </a:r>
            <a:r>
              <a:rPr lang="es-ES" altLang="ca-ES" sz="800" dirty="0" err="1" smtClean="0">
                <a:solidFill>
                  <a:schemeClr val="tx1"/>
                </a:solidFill>
              </a:rPr>
              <a:t>Setmanal</a:t>
            </a:r>
            <a:endParaRPr lang="es-ES" altLang="ca-ES" sz="800" dirty="0" smtClean="0">
              <a:solidFill>
                <a:schemeClr val="tx1"/>
              </a:solidFill>
            </a:endParaRPr>
          </a:p>
        </p:txBody>
      </p:sp>
      <p:sp>
        <p:nvSpPr>
          <p:cNvPr id="57" name="TextBox 35"/>
          <p:cNvSpPr>
            <a:spLocks noChangeArrowheads="1"/>
          </p:cNvSpPr>
          <p:nvPr/>
        </p:nvSpPr>
        <p:spPr bwMode="auto">
          <a:xfrm>
            <a:off x="322915" y="4741420"/>
            <a:ext cx="215900" cy="576000"/>
          </a:xfrm>
          <a:prstGeom prst="roundRect">
            <a:avLst>
              <a:gd name="adj" fmla="val 6176"/>
            </a:avLst>
          </a:prstGeom>
          <a:solidFill>
            <a:schemeClr val="tx1">
              <a:lumMod val="75000"/>
              <a:lumOff val="25000"/>
            </a:schemeClr>
          </a:solidFill>
          <a:ln w="19050">
            <a:noFill/>
            <a:prstDash val="sysDash"/>
            <a:round/>
            <a:headEnd/>
            <a:tailEnd/>
          </a:ln>
        </p:spPr>
        <p:txBody>
          <a:bodyPr lIns="90000" rIns="90000" anchor="ctr"/>
          <a:lstStyle/>
          <a:p>
            <a:pPr algn="ctr">
              <a:defRPr/>
            </a:pPr>
            <a:r>
              <a:rPr lang="ca-ES" sz="1100" b="1" dirty="0" smtClean="0">
                <a:solidFill>
                  <a:schemeClr val="bg1"/>
                </a:solidFill>
                <a:latin typeface="+mj-lt"/>
                <a:cs typeface="Arial" charset="0"/>
              </a:rPr>
              <a:t>3</a:t>
            </a:r>
            <a:endParaRPr lang="ca-ES" sz="900" b="1" dirty="0">
              <a:solidFill>
                <a:schemeClr val="bg1"/>
              </a:solidFill>
              <a:latin typeface="+mj-lt"/>
              <a:cs typeface="Arial" charset="0"/>
            </a:endParaRPr>
          </a:p>
        </p:txBody>
      </p:sp>
      <p:sp>
        <p:nvSpPr>
          <p:cNvPr id="58" name="57 Marcador de número de diapositiva"/>
          <p:cNvSpPr>
            <a:spLocks noGrp="1"/>
          </p:cNvSpPr>
          <p:nvPr>
            <p:ph type="sldNum" sz="quarter" idx="10"/>
          </p:nvPr>
        </p:nvSpPr>
        <p:spPr/>
        <p:txBody>
          <a:bodyPr/>
          <a:lstStyle/>
          <a:p>
            <a:pPr>
              <a:defRPr/>
            </a:pPr>
            <a:fld id="{8058331A-6B9C-4321-ABD4-0B1C14C43AA2}" type="slidenum">
              <a:rPr lang="es-ES" smtClean="0"/>
              <a:pPr>
                <a:defRPr/>
              </a:pPr>
              <a:t>39</a:t>
            </a:fld>
            <a:endParaRPr lang="es-ES"/>
          </a:p>
        </p:txBody>
      </p:sp>
      <p:sp>
        <p:nvSpPr>
          <p:cNvPr id="60" name="Rectangle arrodonit 53"/>
          <p:cNvSpPr/>
          <p:nvPr/>
        </p:nvSpPr>
        <p:spPr bwMode="auto">
          <a:xfrm>
            <a:off x="1920144" y="4261986"/>
            <a:ext cx="2520000" cy="288000"/>
          </a:xfrm>
          <a:prstGeom prst="roundRect">
            <a:avLst>
              <a:gd name="adj" fmla="val 5945"/>
            </a:avLst>
          </a:prstGeom>
          <a:solidFill>
            <a:srgbClr val="FFDC6D">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800" dirty="0" smtClean="0">
                <a:solidFill>
                  <a:schemeClr val="tx1"/>
                </a:solidFill>
              </a:rPr>
              <a:t>Programa d’ordenació i regulació de l’espai comercial urbà</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idor de número de diapositiva 3"/>
          <p:cNvSpPr>
            <a:spLocks noGrp="1"/>
          </p:cNvSpPr>
          <p:nvPr>
            <p:ph type="sldNum" sz="quarter" idx="10"/>
          </p:nvPr>
        </p:nvSpPr>
        <p:spPr bwMode="auto">
          <a:noFill/>
          <a:ln>
            <a:miter lim="800000"/>
            <a:headEnd/>
            <a:tailEnd/>
          </a:ln>
        </p:spPr>
        <p:txBody>
          <a:bodyPr/>
          <a:lstStyle/>
          <a:p>
            <a:fld id="{4EAFDA6D-C93A-45DB-B9B0-64677A710A57}" type="slidenum">
              <a:rPr lang="es-ES" smtClean="0">
                <a:latin typeface="Arial" charset="0"/>
                <a:cs typeface="Arial" charset="0"/>
              </a:rPr>
              <a:pPr/>
              <a:t>4</a:t>
            </a:fld>
            <a:endParaRPr lang="es-ES" smtClean="0">
              <a:latin typeface="Arial" charset="0"/>
              <a:cs typeface="Arial" charset="0"/>
            </a:endParaRPr>
          </a:p>
        </p:txBody>
      </p:sp>
      <p:sp>
        <p:nvSpPr>
          <p:cNvPr id="16387" name="QuadreDeText 8"/>
          <p:cNvSpPr txBox="1">
            <a:spLocks noChangeArrowheads="1"/>
          </p:cNvSpPr>
          <p:nvPr/>
        </p:nvSpPr>
        <p:spPr bwMode="auto">
          <a:xfrm rot="-5400000">
            <a:off x="-222250" y="3203576"/>
            <a:ext cx="2930525" cy="400050"/>
          </a:xfrm>
          <a:prstGeom prst="rect">
            <a:avLst/>
          </a:prstGeom>
          <a:solidFill>
            <a:srgbClr val="CCE9AD"/>
          </a:solidFill>
          <a:ln w="9525">
            <a:noFill/>
            <a:miter lim="800000"/>
            <a:headEnd/>
            <a:tailEnd/>
          </a:ln>
        </p:spPr>
        <p:txBody>
          <a:bodyPr>
            <a:spAutoFit/>
          </a:bodyPr>
          <a:lstStyle/>
          <a:p>
            <a:pPr algn="ctr"/>
            <a:r>
              <a:rPr lang="ca-ES" sz="2000" b="1">
                <a:solidFill>
                  <a:schemeClr val="bg1"/>
                </a:solidFill>
              </a:rPr>
              <a:t>Índex</a:t>
            </a:r>
            <a:endParaRPr lang="es-ES" sz="1200" b="1">
              <a:solidFill>
                <a:schemeClr val="bg1"/>
              </a:solidFill>
            </a:endParaRPr>
          </a:p>
        </p:txBody>
      </p:sp>
      <p:graphicFrame>
        <p:nvGraphicFramePr>
          <p:cNvPr id="7" name="Taula 6"/>
          <p:cNvGraphicFramePr>
            <a:graphicFrameLocks noGrp="1"/>
          </p:cNvGraphicFramePr>
          <p:nvPr/>
        </p:nvGraphicFramePr>
        <p:xfrm>
          <a:off x="1547813" y="1944688"/>
          <a:ext cx="6624736" cy="2924178"/>
        </p:xfrm>
        <a:graphic>
          <a:graphicData uri="http://schemas.openxmlformats.org/drawingml/2006/table">
            <a:tbl>
              <a:tblPr/>
              <a:tblGrid>
                <a:gridCol w="6624736"/>
              </a:tblGrid>
              <a:tr h="3326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1. Introducció al treball</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noFill/>
                  </a:tcPr>
                </a:tc>
              </a:tr>
              <a:tr h="3874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1" kern="1200" dirty="0" smtClean="0">
                          <a:solidFill>
                            <a:schemeClr val="tx1">
                              <a:lumMod val="75000"/>
                              <a:lumOff val="25000"/>
                            </a:schemeClr>
                          </a:solidFill>
                          <a:latin typeface="Arial" charset="0"/>
                          <a:ea typeface="ＭＳ Ｐゴシック" pitchFamily="34" charset="-128"/>
                          <a:cs typeface="+mn-cs"/>
                        </a:rPr>
                        <a:t>&gt;&gt; 2. Metodologia de treball</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E5F4D4">
                        <a:alpha val="60000"/>
                      </a:srgbClr>
                    </a:solidFill>
                  </a:tcPr>
                </a:tc>
              </a:tr>
              <a:tr h="3781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3. El</a:t>
                      </a:r>
                      <a:r>
                        <a:rPr lang="ca-ES" sz="1200" b="0" kern="1200" baseline="0" dirty="0" smtClean="0">
                          <a:solidFill>
                            <a:schemeClr val="tx1">
                              <a:lumMod val="75000"/>
                              <a:lumOff val="25000"/>
                            </a:schemeClr>
                          </a:solidFill>
                          <a:latin typeface="Arial" charset="0"/>
                          <a:ea typeface="ＭＳ Ｐゴシック" pitchFamily="34" charset="-128"/>
                          <a:cs typeface="+mn-cs"/>
                        </a:rPr>
                        <a:t> teixit comercial de Sant Feliu de Guíxols </a:t>
                      </a:r>
                      <a:r>
                        <a:rPr lang="ca-ES" sz="1200" b="0" kern="1200" dirty="0" smtClean="0">
                          <a:solidFill>
                            <a:schemeClr val="tx1">
                              <a:lumMod val="75000"/>
                              <a:lumOff val="25000"/>
                            </a:schemeClr>
                          </a:solidFill>
                          <a:latin typeface="Arial" charset="0"/>
                          <a:ea typeface="ＭＳ Ｐゴシック" pitchFamily="34" charset="-128"/>
                          <a:cs typeface="+mn-cs"/>
                        </a:rPr>
                        <a:t> </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78198">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ca-ES" sz="1200" b="0" kern="1200" dirty="0" smtClean="0">
                          <a:solidFill>
                            <a:schemeClr val="tx1">
                              <a:lumMod val="75000"/>
                              <a:lumOff val="25000"/>
                            </a:schemeClr>
                          </a:solidFill>
                          <a:latin typeface="Arial" charset="0"/>
                          <a:ea typeface="ＭＳ Ｐゴシック" pitchFamily="34" charset="-128"/>
                          <a:cs typeface="+mn-cs"/>
                        </a:rPr>
                        <a:t>4. Pla de treball per a la dinamització del comerç de Sant Feliu de Guíxols</a:t>
                      </a:r>
                      <a:endParaRPr lang="es-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677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4.1. Proposta</a:t>
                      </a:r>
                      <a:r>
                        <a:rPr lang="ca-ES" sz="1200" b="0" kern="1200" baseline="0" dirty="0" smtClean="0">
                          <a:solidFill>
                            <a:schemeClr val="tx1">
                              <a:lumMod val="75000"/>
                              <a:lumOff val="25000"/>
                            </a:schemeClr>
                          </a:solidFill>
                          <a:latin typeface="Arial" charset="0"/>
                          <a:ea typeface="ＭＳ Ｐゴシック" pitchFamily="34" charset="-128"/>
                          <a:cs typeface="+mn-cs"/>
                        </a:rPr>
                        <a:t> de valor: </a:t>
                      </a:r>
                      <a:r>
                        <a:rPr lang="ca-ES" sz="1200" b="0" dirty="0" smtClean="0">
                          <a:solidFill>
                            <a:schemeClr val="tx1">
                              <a:lumMod val="75000"/>
                              <a:lumOff val="25000"/>
                            </a:schemeClr>
                          </a:solidFill>
                        </a:rPr>
                        <a:t>Visió estratègica i model comercial</a:t>
                      </a:r>
                      <a:endParaRPr lang="ca-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677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4.2.</a:t>
                      </a:r>
                      <a:r>
                        <a:rPr lang="ca-ES" sz="1200" b="0" kern="1200" baseline="0" dirty="0" smtClean="0">
                          <a:solidFill>
                            <a:schemeClr val="tx1">
                              <a:lumMod val="75000"/>
                              <a:lumOff val="25000"/>
                            </a:schemeClr>
                          </a:solidFill>
                          <a:latin typeface="Arial" charset="0"/>
                          <a:ea typeface="ＭＳ Ｐゴシック" pitchFamily="34" charset="-128"/>
                          <a:cs typeface="+mn-cs"/>
                        </a:rPr>
                        <a:t> </a:t>
                      </a:r>
                      <a:r>
                        <a:rPr lang="ca-ES" sz="1200" b="0" kern="1200" dirty="0" smtClean="0">
                          <a:solidFill>
                            <a:schemeClr val="tx1">
                              <a:lumMod val="75000"/>
                              <a:lumOff val="25000"/>
                            </a:schemeClr>
                          </a:solidFill>
                          <a:latin typeface="Arial" charset="0"/>
                          <a:ea typeface="ＭＳ Ｐゴシック" pitchFamily="34" charset="-128"/>
                          <a:cs typeface="+mn-cs"/>
                        </a:rPr>
                        <a:t>Línies estratègiques per a la dinamització del comerç urbà</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5609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4.3. Programes</a:t>
                      </a:r>
                      <a:r>
                        <a:rPr lang="ca-ES" sz="1200" b="0" kern="1200" baseline="0" dirty="0" smtClean="0">
                          <a:solidFill>
                            <a:schemeClr val="tx1">
                              <a:lumMod val="75000"/>
                              <a:lumOff val="25000"/>
                            </a:schemeClr>
                          </a:solidFill>
                          <a:latin typeface="Arial" charset="0"/>
                          <a:ea typeface="ＭＳ Ｐゴシック" pitchFamily="34" charset="-128"/>
                          <a:cs typeface="+mn-cs"/>
                        </a:rPr>
                        <a:t> de treball </a:t>
                      </a:r>
                      <a:r>
                        <a:rPr lang="ca-ES" sz="1200" b="0" kern="1200" dirty="0" smtClean="0">
                          <a:solidFill>
                            <a:schemeClr val="tx1">
                              <a:lumMod val="75000"/>
                              <a:lumOff val="25000"/>
                            </a:schemeClr>
                          </a:solidFill>
                          <a:latin typeface="Arial" charset="0"/>
                          <a:ea typeface="ＭＳ Ｐゴシック" pitchFamily="34" charset="-128"/>
                          <a:cs typeface="+mn-cs"/>
                        </a:rPr>
                        <a:t>per a la dinamització del comerç urbà de</a:t>
                      </a:r>
                      <a:r>
                        <a:rPr lang="ca-ES" sz="1200" b="0" kern="1200" baseline="0" dirty="0" smtClean="0">
                          <a:solidFill>
                            <a:schemeClr val="tx1">
                              <a:lumMod val="75000"/>
                              <a:lumOff val="25000"/>
                            </a:schemeClr>
                          </a:solidFill>
                          <a:latin typeface="Arial" charset="0"/>
                          <a:ea typeface="ＭＳ Ｐゴシック" pitchFamily="34" charset="-128"/>
                          <a:cs typeface="+mn-cs"/>
                        </a:rPr>
                        <a:t> Sant Feliu de Guíxols</a:t>
                      </a:r>
                      <a:endParaRPr lang="ca-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5609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4.4. Cronograma</a:t>
                      </a:r>
                      <a:r>
                        <a:rPr lang="ca-ES" sz="1200" b="0" kern="1200" baseline="0" dirty="0" smtClean="0">
                          <a:solidFill>
                            <a:schemeClr val="tx1">
                              <a:lumMod val="75000"/>
                              <a:lumOff val="25000"/>
                            </a:schemeClr>
                          </a:solidFill>
                          <a:latin typeface="Arial" charset="0"/>
                          <a:ea typeface="ＭＳ Ｐゴシック" pitchFamily="34" charset="-128"/>
                          <a:cs typeface="+mn-cs"/>
                        </a:rPr>
                        <a:t> d’implementació dels p</a:t>
                      </a:r>
                      <a:r>
                        <a:rPr lang="ca-ES" sz="1200" b="0" kern="1200" dirty="0" smtClean="0">
                          <a:solidFill>
                            <a:schemeClr val="tx1">
                              <a:lumMod val="75000"/>
                              <a:lumOff val="25000"/>
                            </a:schemeClr>
                          </a:solidFill>
                          <a:latin typeface="Arial" charset="0"/>
                          <a:ea typeface="ＭＳ Ｐゴシック" pitchFamily="34" charset="-128"/>
                          <a:cs typeface="+mn-cs"/>
                        </a:rPr>
                        <a:t>rogrames</a:t>
                      </a:r>
                      <a:r>
                        <a:rPr lang="ca-ES" sz="1200" b="0" kern="1200" baseline="0" dirty="0" smtClean="0">
                          <a:solidFill>
                            <a:schemeClr val="tx1">
                              <a:lumMod val="75000"/>
                              <a:lumOff val="25000"/>
                            </a:schemeClr>
                          </a:solidFill>
                          <a:latin typeface="Arial" charset="0"/>
                          <a:ea typeface="ＭＳ Ｐゴシック" pitchFamily="34" charset="-128"/>
                          <a:cs typeface="+mn-cs"/>
                        </a:rPr>
                        <a:t> de treball </a:t>
                      </a:r>
                      <a:endParaRPr lang="ca-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bl>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304453"/>
            <a:ext cx="8208963" cy="4839191"/>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53251" name="Contenidor de número de diapositiva 3"/>
          <p:cNvSpPr>
            <a:spLocks noGrp="1"/>
          </p:cNvSpPr>
          <p:nvPr>
            <p:ph type="sldNum" sz="quarter" idx="10"/>
          </p:nvPr>
        </p:nvSpPr>
        <p:spPr bwMode="auto">
          <a:noFill/>
          <a:ln>
            <a:miter lim="800000"/>
            <a:headEnd/>
            <a:tailEnd/>
          </a:ln>
        </p:spPr>
        <p:txBody>
          <a:bodyPr/>
          <a:lstStyle/>
          <a:p>
            <a:fld id="{67856908-6599-4019-8EEF-26F233D3C62D}" type="slidenum">
              <a:rPr lang="es-ES" altLang="ca-ES" smtClean="0">
                <a:latin typeface="Arial" charset="0"/>
                <a:cs typeface="Arial" charset="0"/>
              </a:rPr>
              <a:pPr/>
              <a:t>40</a:t>
            </a:fld>
            <a:endParaRPr lang="es-ES" altLang="ca-ES" smtClean="0">
              <a:latin typeface="Arial" charset="0"/>
              <a:cs typeface="Arial" charset="0"/>
            </a:endParaRPr>
          </a:p>
        </p:txBody>
      </p:sp>
      <p:sp>
        <p:nvSpPr>
          <p:cNvPr id="11" name="Rectangle arrodonit 10"/>
          <p:cNvSpPr/>
          <p:nvPr/>
        </p:nvSpPr>
        <p:spPr bwMode="auto">
          <a:xfrm>
            <a:off x="684213" y="1470688"/>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1.1</a:t>
            </a:r>
          </a:p>
        </p:txBody>
      </p:sp>
      <p:sp>
        <p:nvSpPr>
          <p:cNvPr id="12" name="Rectangle arrodonit 11"/>
          <p:cNvSpPr/>
          <p:nvPr/>
        </p:nvSpPr>
        <p:spPr bwMode="auto">
          <a:xfrm>
            <a:off x="1908175" y="1470688"/>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1200" b="1" dirty="0">
                <a:solidFill>
                  <a:schemeClr val="tx1"/>
                </a:solidFill>
              </a:rPr>
              <a:t>Programa de creació d’un cens comercial</a:t>
            </a:r>
            <a:endParaRPr lang="ca-ES" sz="1200" b="1" dirty="0">
              <a:solidFill>
                <a:schemeClr val="tx1"/>
              </a:solidFill>
            </a:endParaRPr>
          </a:p>
        </p:txBody>
      </p:sp>
      <p:sp>
        <p:nvSpPr>
          <p:cNvPr id="18" name="Rectangle arrodonit 17"/>
          <p:cNvSpPr/>
          <p:nvPr/>
        </p:nvSpPr>
        <p:spPr bwMode="auto">
          <a:xfrm>
            <a:off x="684213" y="2419778"/>
            <a:ext cx="1150937" cy="358099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419778"/>
            <a:ext cx="6696075" cy="3580990"/>
          </a:xfrm>
          <a:prstGeom prst="roundRect">
            <a:avLst>
              <a:gd name="adj" fmla="val 1362"/>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indent="4763" algn="just">
              <a:spcAft>
                <a:spcPts val="500"/>
              </a:spcAft>
              <a:defRPr/>
            </a:pPr>
            <a:r>
              <a:rPr lang="ca-ES" sz="1000" dirty="0" smtClean="0">
                <a:solidFill>
                  <a:schemeClr val="tx1"/>
                </a:solidFill>
              </a:rPr>
              <a:t>La primera acció que es proposa, com a pas previ i necessari a total la resta, és la creació d’un cens comercial, tal i com es detalla a continuació:</a:t>
            </a:r>
          </a:p>
          <a:p>
            <a:pPr marL="266700" indent="-180975" algn="just">
              <a:spcAft>
                <a:spcPts val="500"/>
              </a:spcAft>
              <a:buFont typeface="+mj-lt"/>
              <a:buAutoNum type="arabicPeriod"/>
              <a:defRPr/>
            </a:pPr>
            <a:r>
              <a:rPr lang="ca-ES" sz="1000" b="1" dirty="0" smtClean="0">
                <a:solidFill>
                  <a:schemeClr val="tx1"/>
                </a:solidFill>
              </a:rPr>
              <a:t>Creació </a:t>
            </a:r>
            <a:r>
              <a:rPr lang="ca-ES" sz="1000" b="1" dirty="0">
                <a:solidFill>
                  <a:schemeClr val="tx1"/>
                </a:solidFill>
              </a:rPr>
              <a:t>d’un cens comercial de </a:t>
            </a:r>
            <a:r>
              <a:rPr lang="ca-ES" sz="1000" b="1" dirty="0" smtClean="0">
                <a:solidFill>
                  <a:schemeClr val="tx1"/>
                </a:solidFill>
              </a:rPr>
              <a:t>Sant Feliu de Guíxols.</a:t>
            </a:r>
            <a:endParaRPr lang="ca-ES" sz="1000" b="1" dirty="0">
              <a:solidFill>
                <a:schemeClr val="tx1"/>
              </a:solidFill>
            </a:endParaRPr>
          </a:p>
          <a:p>
            <a:pPr marL="266700" algn="just">
              <a:spcAft>
                <a:spcPts val="500"/>
              </a:spcAft>
              <a:defRPr/>
            </a:pPr>
            <a:r>
              <a:rPr lang="ca-ES" sz="1000" dirty="0" smtClean="0">
                <a:solidFill>
                  <a:schemeClr val="tx1"/>
                </a:solidFill>
              </a:rPr>
              <a:t>La confecció d’un cens d’empreses, impulsat fa un cert temps per l’Ajuntament de Sant Feliu de Guíxols, està temporalment aturat i a l’espera de ser </a:t>
            </a:r>
            <a:r>
              <a:rPr lang="ca-ES" sz="1000" b="1" dirty="0" smtClean="0">
                <a:solidFill>
                  <a:schemeClr val="tx1"/>
                </a:solidFill>
              </a:rPr>
              <a:t>reprès a curt termini</a:t>
            </a:r>
            <a:r>
              <a:rPr lang="ca-ES" sz="1000" dirty="0" smtClean="0">
                <a:solidFill>
                  <a:schemeClr val="tx1"/>
                </a:solidFill>
              </a:rPr>
              <a:t>. Aprofitant aquesta circumstància, es proposa que la represa del cens d’empreses serveixi, al mateix temps, per elaborar un </a:t>
            </a:r>
            <a:r>
              <a:rPr lang="ca-ES" sz="1000" b="1" dirty="0" smtClean="0">
                <a:solidFill>
                  <a:schemeClr val="tx1"/>
                </a:solidFill>
              </a:rPr>
              <a:t>cens comercial detallat</a:t>
            </a:r>
            <a:r>
              <a:rPr lang="ca-ES" sz="1000" dirty="0" smtClean="0">
                <a:solidFill>
                  <a:schemeClr val="tx1"/>
                </a:solidFill>
              </a:rPr>
              <a:t>, la qual cosa obligarà a recollir una sèrie de dades addicionals per als establiments comercials.</a:t>
            </a:r>
          </a:p>
          <a:p>
            <a:pPr marL="266700" algn="just">
              <a:spcAft>
                <a:spcPts val="500"/>
              </a:spcAft>
              <a:defRPr/>
            </a:pPr>
            <a:r>
              <a:rPr lang="ca-ES" sz="1000" dirty="0" smtClean="0">
                <a:solidFill>
                  <a:schemeClr val="tx1"/>
                </a:solidFill>
              </a:rPr>
              <a:t>Els censos comercials permeten obtenir </a:t>
            </a:r>
            <a:r>
              <a:rPr lang="ca-ES" sz="1000" b="1" dirty="0" smtClean="0">
                <a:solidFill>
                  <a:schemeClr val="tx1"/>
                </a:solidFill>
              </a:rPr>
              <a:t>una </a:t>
            </a:r>
            <a:r>
              <a:rPr lang="ca-ES" sz="1000" b="1" dirty="0">
                <a:solidFill>
                  <a:schemeClr val="tx1"/>
                </a:solidFill>
              </a:rPr>
              <a:t>radiografia acurada </a:t>
            </a:r>
            <a:r>
              <a:rPr lang="ca-ES" sz="1000" b="1" dirty="0" smtClean="0">
                <a:solidFill>
                  <a:schemeClr val="tx1"/>
                </a:solidFill>
              </a:rPr>
              <a:t>del comerç del municipi</a:t>
            </a:r>
            <a:r>
              <a:rPr lang="ca-ES" sz="1000" dirty="0" smtClean="0">
                <a:solidFill>
                  <a:schemeClr val="tx1"/>
                </a:solidFill>
              </a:rPr>
              <a:t>, tant a nivell</a:t>
            </a:r>
            <a:r>
              <a:rPr lang="ca-ES" sz="1000" b="1" dirty="0" smtClean="0">
                <a:solidFill>
                  <a:schemeClr val="tx1"/>
                </a:solidFill>
              </a:rPr>
              <a:t> quantitatiu </a:t>
            </a:r>
            <a:r>
              <a:rPr lang="ca-ES" sz="1000" dirty="0" smtClean="0">
                <a:solidFill>
                  <a:schemeClr val="tx1"/>
                </a:solidFill>
              </a:rPr>
              <a:t>(</a:t>
            </a:r>
            <a:r>
              <a:rPr lang="ca-ES" sz="1000" dirty="0">
                <a:solidFill>
                  <a:schemeClr val="tx1"/>
                </a:solidFill>
              </a:rPr>
              <a:t>nombre </a:t>
            </a:r>
            <a:r>
              <a:rPr lang="ca-ES" sz="1000" dirty="0" smtClean="0">
                <a:solidFill>
                  <a:schemeClr val="tx1"/>
                </a:solidFill>
              </a:rPr>
              <a:t>de </a:t>
            </a:r>
            <a:r>
              <a:rPr lang="ca-ES" sz="1000" dirty="0">
                <a:solidFill>
                  <a:schemeClr val="tx1"/>
                </a:solidFill>
              </a:rPr>
              <a:t>comerços, </a:t>
            </a:r>
            <a:r>
              <a:rPr lang="ca-ES" sz="1000" dirty="0" smtClean="0">
                <a:solidFill>
                  <a:schemeClr val="tx1"/>
                </a:solidFill>
              </a:rPr>
              <a:t>distribució segons </a:t>
            </a:r>
            <a:r>
              <a:rPr lang="ca-ES" sz="1000" dirty="0">
                <a:solidFill>
                  <a:schemeClr val="tx1"/>
                </a:solidFill>
              </a:rPr>
              <a:t>sectors,...) </a:t>
            </a:r>
            <a:r>
              <a:rPr lang="ca-ES" sz="1000" dirty="0" smtClean="0">
                <a:solidFill>
                  <a:schemeClr val="tx1"/>
                </a:solidFill>
              </a:rPr>
              <a:t>com</a:t>
            </a:r>
            <a:r>
              <a:rPr lang="ca-ES" sz="1000" b="1" dirty="0" smtClean="0">
                <a:solidFill>
                  <a:schemeClr val="tx1"/>
                </a:solidFill>
              </a:rPr>
              <a:t> qualitatiu </a:t>
            </a:r>
            <a:r>
              <a:rPr lang="ca-ES" sz="1000" dirty="0">
                <a:solidFill>
                  <a:schemeClr val="tx1"/>
                </a:solidFill>
              </a:rPr>
              <a:t>(estat </a:t>
            </a:r>
            <a:r>
              <a:rPr lang="ca-ES" sz="1000" dirty="0" smtClean="0">
                <a:solidFill>
                  <a:schemeClr val="tx1"/>
                </a:solidFill>
              </a:rPr>
              <a:t>de conservació, imatge dels comerços, serveis que ofereixen,...).</a:t>
            </a:r>
            <a:r>
              <a:rPr lang="ca-ES" sz="1000" b="1" dirty="0" smtClean="0">
                <a:solidFill>
                  <a:schemeClr val="tx1"/>
                </a:solidFill>
              </a:rPr>
              <a:t> </a:t>
            </a:r>
            <a:endParaRPr lang="ca-ES" sz="1000" b="1" dirty="0">
              <a:solidFill>
                <a:schemeClr val="tx1"/>
              </a:solidFill>
            </a:endParaRPr>
          </a:p>
          <a:p>
            <a:pPr marL="266700" algn="just">
              <a:spcAft>
                <a:spcPts val="500"/>
              </a:spcAft>
              <a:defRPr/>
            </a:pPr>
            <a:r>
              <a:rPr lang="ca-ES" sz="1000" dirty="0">
                <a:solidFill>
                  <a:schemeClr val="tx1"/>
                </a:solidFill>
              </a:rPr>
              <a:t>A </a:t>
            </a:r>
            <a:r>
              <a:rPr lang="ca-ES" sz="1000" dirty="0" smtClean="0">
                <a:solidFill>
                  <a:schemeClr val="tx1"/>
                </a:solidFill>
              </a:rPr>
              <a:t>més a més, els censos comercials també permeten </a:t>
            </a:r>
            <a:r>
              <a:rPr lang="ca-ES" sz="1000" dirty="0">
                <a:solidFill>
                  <a:schemeClr val="tx1"/>
                </a:solidFill>
              </a:rPr>
              <a:t>obtenir informació relativa a la </a:t>
            </a:r>
            <a:r>
              <a:rPr lang="ca-ES" sz="1000" b="1" dirty="0">
                <a:solidFill>
                  <a:schemeClr val="tx1"/>
                </a:solidFill>
              </a:rPr>
              <a:t>qualificació urbanística </a:t>
            </a:r>
            <a:r>
              <a:rPr lang="ca-ES" sz="1000" b="1" dirty="0" smtClean="0">
                <a:solidFill>
                  <a:schemeClr val="tx1"/>
                </a:solidFill>
              </a:rPr>
              <a:t> </a:t>
            </a:r>
            <a:r>
              <a:rPr lang="ca-ES" sz="1000" dirty="0" smtClean="0">
                <a:solidFill>
                  <a:schemeClr val="tx1"/>
                </a:solidFill>
              </a:rPr>
              <a:t>de l’entorn on s’ubica cada establiment (imatge </a:t>
            </a:r>
            <a:r>
              <a:rPr lang="ca-ES" sz="1000" dirty="0">
                <a:solidFill>
                  <a:schemeClr val="tx1"/>
                </a:solidFill>
              </a:rPr>
              <a:t>de l’espai comercial, amplitud de la </a:t>
            </a:r>
            <a:r>
              <a:rPr lang="ca-ES" sz="1000" dirty="0" smtClean="0">
                <a:solidFill>
                  <a:schemeClr val="tx1"/>
                </a:solidFill>
              </a:rPr>
              <a:t>vorera, accessibilitat al punt </a:t>
            </a:r>
            <a:r>
              <a:rPr lang="ca-ES" sz="1000" dirty="0">
                <a:solidFill>
                  <a:schemeClr val="tx1"/>
                </a:solidFill>
              </a:rPr>
              <a:t>de venda, prioritat </a:t>
            </a:r>
            <a:r>
              <a:rPr lang="ca-ES" sz="1000" dirty="0" smtClean="0">
                <a:solidFill>
                  <a:schemeClr val="tx1"/>
                </a:solidFill>
              </a:rPr>
              <a:t>de circulació,...). En el cas de Sant Feliu de Guíxols, la creació d’un cens comercial podria ser aprofitada, addicionalment, per recollir informació sobre els </a:t>
            </a:r>
            <a:r>
              <a:rPr lang="ca-ES" sz="1000" b="1" dirty="0" smtClean="0">
                <a:solidFill>
                  <a:schemeClr val="tx1"/>
                </a:solidFill>
              </a:rPr>
              <a:t>horaris d’obertura </a:t>
            </a:r>
            <a:r>
              <a:rPr lang="ca-ES" sz="1000" dirty="0" smtClean="0">
                <a:solidFill>
                  <a:schemeClr val="tx1"/>
                </a:solidFill>
              </a:rPr>
              <a:t>de cada comerç segons la temporada, </a:t>
            </a:r>
            <a:r>
              <a:rPr lang="ca-ES" sz="1000" dirty="0">
                <a:solidFill>
                  <a:schemeClr val="tx1"/>
                </a:solidFill>
              </a:rPr>
              <a:t>entenent que </a:t>
            </a:r>
            <a:r>
              <a:rPr lang="ca-ES" sz="1000" dirty="0" smtClean="0">
                <a:solidFill>
                  <a:schemeClr val="tx1"/>
                </a:solidFill>
              </a:rPr>
              <a:t>molts comerços els amplien durant els mesos d’estiu.</a:t>
            </a:r>
            <a:endParaRPr lang="ca-ES" sz="1000" dirty="0">
              <a:solidFill>
                <a:schemeClr val="tx1"/>
              </a:solidFill>
            </a:endParaRPr>
          </a:p>
          <a:p>
            <a:pPr marL="266700" algn="just">
              <a:spcAft>
                <a:spcPts val="500"/>
              </a:spcAft>
              <a:defRPr/>
            </a:pPr>
            <a:r>
              <a:rPr lang="ca-ES" sz="1000" dirty="0" smtClean="0">
                <a:solidFill>
                  <a:schemeClr val="tx1"/>
                </a:solidFill>
              </a:rPr>
              <a:t>En qualsevol cas, l’elaboració del cens comercial de Sant Feliu ha de ser concebuda com una acció bàsica, de cara al futur, per poder </a:t>
            </a:r>
            <a:r>
              <a:rPr lang="ca-ES" sz="1000" b="1" dirty="0" smtClean="0">
                <a:solidFill>
                  <a:schemeClr val="tx1"/>
                </a:solidFill>
              </a:rPr>
              <a:t>planificar i implementar </a:t>
            </a:r>
            <a:r>
              <a:rPr lang="ca-ES" sz="1000" dirty="0" smtClean="0">
                <a:solidFill>
                  <a:schemeClr val="tx1"/>
                </a:solidFill>
              </a:rPr>
              <a:t>accions de millora i dinamització comercial amb un coneixement acurat de la realitat comercial del municipi.</a:t>
            </a:r>
          </a:p>
          <a:p>
            <a:pPr marL="266700" algn="just">
              <a:spcAft>
                <a:spcPts val="500"/>
              </a:spcAft>
              <a:defRPr/>
            </a:pPr>
            <a:r>
              <a:rPr lang="ca-ES" sz="1000" dirty="0" smtClean="0">
                <a:solidFill>
                  <a:schemeClr val="tx1"/>
                </a:solidFill>
              </a:rPr>
              <a:t>A la pàgina següent, es mostra un exemple de cens comercial susceptible de ser utilitzat en un municipi com Sant Feliu de Guíxols.</a:t>
            </a:r>
          </a:p>
        </p:txBody>
      </p:sp>
      <p:sp>
        <p:nvSpPr>
          <p:cNvPr id="36" name="Rectangle arrodonit 35"/>
          <p:cNvSpPr/>
          <p:nvPr/>
        </p:nvSpPr>
        <p:spPr bwMode="auto">
          <a:xfrm>
            <a:off x="684213" y="1880716"/>
            <a:ext cx="1150937" cy="46800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Objectius </a:t>
            </a:r>
          </a:p>
        </p:txBody>
      </p:sp>
      <p:sp>
        <p:nvSpPr>
          <p:cNvPr id="37" name="Rectangle arrodonit 36"/>
          <p:cNvSpPr/>
          <p:nvPr/>
        </p:nvSpPr>
        <p:spPr bwMode="auto">
          <a:xfrm>
            <a:off x="1908175" y="1880716"/>
            <a:ext cx="6696075" cy="468000"/>
          </a:xfrm>
          <a:prstGeom prst="roundRect">
            <a:avLst>
              <a:gd name="adj" fmla="val 1023"/>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r>
              <a:rPr lang="ca-ES" sz="1000" dirty="0">
                <a:solidFill>
                  <a:schemeClr val="tx1"/>
                </a:solidFill>
              </a:rPr>
              <a:t>Disposar </a:t>
            </a:r>
            <a:r>
              <a:rPr lang="ca-ES" sz="1000" dirty="0" smtClean="0">
                <a:solidFill>
                  <a:schemeClr val="tx1"/>
                </a:solidFill>
              </a:rPr>
              <a:t>d’informació detallada sobre la quantitat, la tipologia, la ubicació i les característiques dels comerços existents a Sant Feliu de Guíxols.</a:t>
            </a:r>
            <a:endParaRPr lang="ca-ES" sz="1000" dirty="0">
              <a:solidFill>
                <a:schemeClr val="tx1"/>
              </a:solidFill>
            </a:endParaRPr>
          </a:p>
        </p:txBody>
      </p:sp>
      <p:sp>
        <p:nvSpPr>
          <p:cNvPr id="14" name="Rectangle arrodonit 13"/>
          <p:cNvSpPr/>
          <p:nvPr/>
        </p:nvSpPr>
        <p:spPr bwMode="auto">
          <a:xfrm>
            <a:off x="1187450" y="1028002"/>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Ordenació de </a:t>
            </a:r>
            <a:r>
              <a:rPr lang="ca-ES" altLang="es-ES_tradnl" sz="1600" b="1" noProof="1">
                <a:solidFill>
                  <a:schemeClr val="bg1"/>
                </a:solidFill>
              </a:rPr>
              <a:t>l’oferta comercial </a:t>
            </a:r>
          </a:p>
        </p:txBody>
      </p:sp>
      <p:sp>
        <p:nvSpPr>
          <p:cNvPr id="17" name="Rectangle arrodonit 16"/>
          <p:cNvSpPr/>
          <p:nvPr/>
        </p:nvSpPr>
        <p:spPr>
          <a:xfrm>
            <a:off x="684213" y="1028002"/>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a:solidFill>
                  <a:schemeClr val="bg1"/>
                </a:solidFill>
              </a:rPr>
              <a:t>1</a:t>
            </a:r>
            <a:endParaRPr lang="es-ES" sz="1600" b="1" dirty="0">
              <a:solidFill>
                <a:schemeClr val="bg1"/>
              </a:solidFill>
            </a:endParaRPr>
          </a:p>
        </p:txBody>
      </p:sp>
      <p:sp>
        <p:nvSpPr>
          <p:cNvPr id="22"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5" name="Rectangle 14"/>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299136"/>
            <a:ext cx="8208963" cy="4948604"/>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54275" name="Contenidor de número de diapositiva 3"/>
          <p:cNvSpPr>
            <a:spLocks noGrp="1"/>
          </p:cNvSpPr>
          <p:nvPr>
            <p:ph type="sldNum" sz="quarter" idx="10"/>
          </p:nvPr>
        </p:nvSpPr>
        <p:spPr bwMode="auto">
          <a:noFill/>
          <a:ln>
            <a:miter lim="800000"/>
            <a:headEnd/>
            <a:tailEnd/>
          </a:ln>
        </p:spPr>
        <p:txBody>
          <a:bodyPr/>
          <a:lstStyle/>
          <a:p>
            <a:fld id="{BCBE2AAC-AF14-45C0-93A8-8F79635B6338}" type="slidenum">
              <a:rPr lang="es-ES" altLang="ca-ES" smtClean="0">
                <a:latin typeface="Arial" charset="0"/>
                <a:cs typeface="Arial" charset="0"/>
              </a:rPr>
              <a:pPr/>
              <a:t>41</a:t>
            </a:fld>
            <a:endParaRPr lang="es-ES" altLang="ca-ES" smtClean="0">
              <a:latin typeface="Arial" charset="0"/>
              <a:cs typeface="Arial" charset="0"/>
            </a:endParaRPr>
          </a:p>
        </p:txBody>
      </p:sp>
      <p:sp>
        <p:nvSpPr>
          <p:cNvPr id="11" name="Rectangle arrodonit 10"/>
          <p:cNvSpPr/>
          <p:nvPr/>
        </p:nvSpPr>
        <p:spPr bwMode="auto">
          <a:xfrm>
            <a:off x="684213" y="1445186"/>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1.1</a:t>
            </a:r>
          </a:p>
        </p:txBody>
      </p:sp>
      <p:sp>
        <p:nvSpPr>
          <p:cNvPr id="12" name="Rectangle arrodonit 11"/>
          <p:cNvSpPr/>
          <p:nvPr/>
        </p:nvSpPr>
        <p:spPr bwMode="auto">
          <a:xfrm>
            <a:off x="1908175" y="1445186"/>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1200" b="1" dirty="0">
                <a:solidFill>
                  <a:schemeClr val="tx1"/>
                </a:solidFill>
              </a:rPr>
              <a:t>Programa de creació d’un cens comercial</a:t>
            </a:r>
            <a:endParaRPr lang="ca-ES" sz="1200" b="1" dirty="0">
              <a:solidFill>
                <a:schemeClr val="tx1"/>
              </a:solidFill>
            </a:endParaRPr>
          </a:p>
        </p:txBody>
      </p:sp>
      <p:sp>
        <p:nvSpPr>
          <p:cNvPr id="19" name="Rectangle arrodonit 18"/>
          <p:cNvSpPr/>
          <p:nvPr/>
        </p:nvSpPr>
        <p:spPr bwMode="auto">
          <a:xfrm>
            <a:off x="684213" y="1864512"/>
            <a:ext cx="7920037" cy="3229334"/>
          </a:xfrm>
          <a:prstGeom prst="roundRect">
            <a:avLst>
              <a:gd name="adj" fmla="val 1362"/>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85725">
              <a:spcAft>
                <a:spcPts val="500"/>
              </a:spcAft>
              <a:defRPr/>
            </a:pPr>
            <a:endParaRPr lang="ca-ES" sz="1000" dirty="0">
              <a:solidFill>
                <a:srgbClr val="FF0000"/>
              </a:solidFill>
            </a:endParaRPr>
          </a:p>
        </p:txBody>
      </p:sp>
      <p:sp>
        <p:nvSpPr>
          <p:cNvPr id="14" name="Rectangle arrodonit 13"/>
          <p:cNvSpPr/>
          <p:nvPr/>
        </p:nvSpPr>
        <p:spPr bwMode="auto">
          <a:xfrm>
            <a:off x="1187450" y="1013386"/>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Ordenació de </a:t>
            </a:r>
            <a:r>
              <a:rPr lang="ca-ES" altLang="es-ES_tradnl" sz="1600" b="1" noProof="1">
                <a:solidFill>
                  <a:schemeClr val="bg1"/>
                </a:solidFill>
              </a:rPr>
              <a:t>l’oferta comercial </a:t>
            </a:r>
          </a:p>
        </p:txBody>
      </p:sp>
      <p:sp>
        <p:nvSpPr>
          <p:cNvPr id="17" name="Rectangle arrodonit 16"/>
          <p:cNvSpPr/>
          <p:nvPr/>
        </p:nvSpPr>
        <p:spPr>
          <a:xfrm>
            <a:off x="684213" y="1013386"/>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a:solidFill>
                  <a:schemeClr val="bg1"/>
                </a:solidFill>
              </a:rPr>
              <a:t>1</a:t>
            </a:r>
            <a:endParaRPr lang="es-ES" sz="1600" b="1" dirty="0">
              <a:solidFill>
                <a:schemeClr val="bg1"/>
              </a:solidFill>
            </a:endParaRPr>
          </a:p>
        </p:txBody>
      </p:sp>
      <p:sp>
        <p:nvSpPr>
          <p:cNvPr id="22"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5" name="Rectangle 14"/>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18" name="QuadreDeText 39"/>
          <p:cNvSpPr>
            <a:spLocks noChangeArrowheads="1"/>
          </p:cNvSpPr>
          <p:nvPr/>
        </p:nvSpPr>
        <p:spPr bwMode="auto">
          <a:xfrm>
            <a:off x="971550" y="1907030"/>
            <a:ext cx="7345363" cy="180000"/>
          </a:xfrm>
          <a:prstGeom prst="roundRect">
            <a:avLst>
              <a:gd name="adj" fmla="val 16667"/>
            </a:avLst>
          </a:prstGeom>
          <a:solidFill>
            <a:schemeClr val="bg1">
              <a:lumMod val="75000"/>
            </a:schemeClr>
          </a:solidFill>
          <a:ln w="9525">
            <a:noFill/>
            <a:round/>
            <a:headEnd/>
            <a:tailEnd/>
          </a:ln>
        </p:spPr>
        <p:txBody>
          <a:bodyPr anchor="ctr"/>
          <a:lstStyle/>
          <a:p>
            <a:pPr algn="ctr">
              <a:defRPr/>
            </a:pPr>
            <a:r>
              <a:rPr lang="ca-ES" sz="1200" b="1" dirty="0">
                <a:solidFill>
                  <a:schemeClr val="bg1"/>
                </a:solidFill>
                <a:latin typeface="Calibri" pitchFamily="34" charset="0"/>
              </a:rPr>
              <a:t>Model de cens comercial</a:t>
            </a:r>
          </a:p>
        </p:txBody>
      </p:sp>
      <p:graphicFrame>
        <p:nvGraphicFramePr>
          <p:cNvPr id="20" name="Taula 19"/>
          <p:cNvGraphicFramePr>
            <a:graphicFrameLocks noGrp="1"/>
          </p:cNvGraphicFramePr>
          <p:nvPr/>
        </p:nvGraphicFramePr>
        <p:xfrm>
          <a:off x="971550" y="2119753"/>
          <a:ext cx="3600450" cy="1783566"/>
        </p:xfrm>
        <a:graphic>
          <a:graphicData uri="http://schemas.openxmlformats.org/drawingml/2006/table">
            <a:tbl>
              <a:tblPr firstRow="1" bandRow="1">
                <a:tableStyleId>{5C22544A-7EE6-4342-B048-85BDC9FD1C3A}</a:tableStyleId>
              </a:tblPr>
              <a:tblGrid>
                <a:gridCol w="3600450"/>
              </a:tblGrid>
              <a:tr h="168755">
                <a:tc>
                  <a:txBody>
                    <a:bodyPr/>
                    <a:lstStyle/>
                    <a:p>
                      <a:r>
                        <a:rPr lang="es-ES" sz="700" b="1" kern="1200" dirty="0" smtClean="0">
                          <a:solidFill>
                            <a:schemeClr val="tx1"/>
                          </a:solidFill>
                          <a:latin typeface="+mn-lt"/>
                          <a:ea typeface="Times New Roman"/>
                          <a:cs typeface="Times New Roman"/>
                        </a:rPr>
                        <a:t>1.Nom de </a:t>
                      </a:r>
                      <a:r>
                        <a:rPr lang="es-ES" sz="700" b="1" kern="1200" dirty="0" err="1" smtClean="0">
                          <a:solidFill>
                            <a:schemeClr val="tx1"/>
                          </a:solidFill>
                          <a:latin typeface="+mn-lt"/>
                          <a:ea typeface="Times New Roman"/>
                          <a:cs typeface="Times New Roman"/>
                        </a:rPr>
                        <a:t>l’establiment</a:t>
                      </a:r>
                      <a:r>
                        <a:rPr lang="es-ES" sz="700" b="1" kern="1200" dirty="0" smtClean="0">
                          <a:solidFill>
                            <a:schemeClr val="tx1"/>
                          </a:solidFill>
                          <a:latin typeface="+mn-lt"/>
                          <a:ea typeface="Times New Roman"/>
                          <a:cs typeface="Times New Roman"/>
                        </a:rPr>
                        <a:t>:</a:t>
                      </a:r>
                      <a:endParaRPr lang="ca-ES" sz="700" b="1" kern="1200" dirty="0" smtClean="0">
                        <a:solidFill>
                          <a:schemeClr val="tx1"/>
                        </a:solidFill>
                        <a:latin typeface="+mn-lt"/>
                        <a:ea typeface="Times New Roman"/>
                        <a:cs typeface="Times New Roman"/>
                      </a:endParaRPr>
                    </a:p>
                  </a:txBody>
                  <a:tcPr marL="91441" marR="91441" marT="45747" marB="45747">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r h="1687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700" b="1" kern="1200" dirty="0" smtClean="0">
                          <a:solidFill>
                            <a:schemeClr val="tx1"/>
                          </a:solidFill>
                          <a:latin typeface="+mn-lt"/>
                          <a:ea typeface="Times New Roman"/>
                          <a:cs typeface="Times New Roman"/>
                        </a:rPr>
                        <a:t>2.Data:</a:t>
                      </a:r>
                      <a:endParaRPr lang="ca-ES" sz="700" b="1" kern="1200" dirty="0" smtClean="0">
                        <a:solidFill>
                          <a:schemeClr val="tx1"/>
                        </a:solidFill>
                        <a:latin typeface="+mn-lt"/>
                        <a:ea typeface="Times New Roman"/>
                        <a:cs typeface="Times New Roman"/>
                      </a:endParaRPr>
                    </a:p>
                  </a:txBody>
                  <a:tcPr marL="91441" marR="91441" marT="45747" marB="45747">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r h="1687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a-ES" sz="700" b="1" kern="1200" dirty="0" smtClean="0">
                          <a:solidFill>
                            <a:schemeClr val="tx1"/>
                          </a:solidFill>
                          <a:latin typeface="+mn-lt"/>
                          <a:ea typeface="Times New Roman"/>
                          <a:cs typeface="Times New Roman"/>
                        </a:rPr>
                        <a:t>3.Sector comercial:</a:t>
                      </a:r>
                    </a:p>
                  </a:txBody>
                  <a:tcPr marL="91441" marR="91441" marT="45747" marB="45747">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r h="1687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a-ES" sz="700" b="1" kern="1200" dirty="0" smtClean="0">
                          <a:solidFill>
                            <a:schemeClr val="tx1"/>
                          </a:solidFill>
                          <a:latin typeface="+mn-lt"/>
                          <a:ea typeface="Times New Roman"/>
                          <a:cs typeface="Times New Roman"/>
                        </a:rPr>
                        <a:t>4.Ubicació exacta:</a:t>
                      </a:r>
                    </a:p>
                  </a:txBody>
                  <a:tcPr marL="91441" marR="91441" marT="45747" marB="45747">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r h="1687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a-ES" sz="700" b="1" kern="1200" dirty="0" smtClean="0">
                          <a:solidFill>
                            <a:schemeClr val="tx1"/>
                          </a:solidFill>
                          <a:latin typeface="+mn-lt"/>
                          <a:ea typeface="Times New Roman"/>
                          <a:cs typeface="Times New Roman"/>
                        </a:rPr>
                        <a:t>5.Estat (obert/tancat):</a:t>
                      </a:r>
                    </a:p>
                  </a:txBody>
                  <a:tcPr marL="91441" marR="91441" marT="45747" marB="45747">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r h="1687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a-ES" sz="700" b="1" kern="1200" dirty="0" smtClean="0">
                          <a:solidFill>
                            <a:schemeClr val="tx1"/>
                          </a:solidFill>
                          <a:latin typeface="+mn-lt"/>
                          <a:ea typeface="Times New Roman"/>
                          <a:cs typeface="Times New Roman"/>
                        </a:rPr>
                        <a:t>6.Antiguitat de l’establiment:</a:t>
                      </a:r>
                    </a:p>
                  </a:txBody>
                  <a:tcPr marL="91441" marR="91441" marT="45747" marB="45747">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r h="1687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a-ES" sz="700" b="1" kern="1200" dirty="0" smtClean="0">
                          <a:solidFill>
                            <a:schemeClr val="tx1"/>
                          </a:solidFill>
                          <a:latin typeface="+mn-lt"/>
                          <a:ea typeface="Times New Roman"/>
                          <a:cs typeface="Times New Roman"/>
                        </a:rPr>
                        <a:t>7.Horaris d’obertura:</a:t>
                      </a:r>
                    </a:p>
                  </a:txBody>
                  <a:tcPr marL="91441" marR="91441" marT="45747" marB="45747">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r h="1687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a-ES" sz="700" b="1" kern="1200" dirty="0" smtClean="0">
                          <a:solidFill>
                            <a:schemeClr val="tx1"/>
                          </a:solidFill>
                          <a:latin typeface="+mn-lt"/>
                          <a:ea typeface="Times New Roman"/>
                          <a:cs typeface="Times New Roman"/>
                        </a:rPr>
                        <a:t>8. Mesos d’obertura:</a:t>
                      </a:r>
                    </a:p>
                  </a:txBody>
                  <a:tcPr marL="91441" marR="91441" marT="45747" marB="45747">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r h="1687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a-ES" sz="700" b="1" kern="1200" dirty="0" smtClean="0">
                          <a:solidFill>
                            <a:schemeClr val="tx1"/>
                          </a:solidFill>
                          <a:latin typeface="+mn-lt"/>
                          <a:ea typeface="Times New Roman"/>
                          <a:cs typeface="Times New Roman"/>
                        </a:rPr>
                        <a:t>9.Continuïtat comercial: </a:t>
                      </a:r>
                    </a:p>
                  </a:txBody>
                  <a:tcPr marL="91441" marR="91441" marT="45747" marB="45747">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bl>
          </a:graphicData>
        </a:graphic>
      </p:graphicFrame>
      <p:graphicFrame>
        <p:nvGraphicFramePr>
          <p:cNvPr id="21" name="Taula 20"/>
          <p:cNvGraphicFramePr>
            <a:graphicFrameLocks noGrp="1"/>
          </p:cNvGraphicFramePr>
          <p:nvPr/>
        </p:nvGraphicFramePr>
        <p:xfrm>
          <a:off x="971550" y="4008878"/>
          <a:ext cx="3600450" cy="990480"/>
        </p:xfrm>
        <a:graphic>
          <a:graphicData uri="http://schemas.openxmlformats.org/drawingml/2006/table">
            <a:tbl>
              <a:tblPr firstRow="1" bandRow="1">
                <a:tableStyleId>{5C22544A-7EE6-4342-B048-85BDC9FD1C3A}</a:tableStyleId>
              </a:tblPr>
              <a:tblGrid>
                <a:gridCol w="3600450"/>
              </a:tblGrid>
              <a:tr h="0">
                <a:tc>
                  <a:txBody>
                    <a:bodyPr/>
                    <a:lstStyle/>
                    <a:p>
                      <a:r>
                        <a:rPr lang="es-ES" sz="700" b="1" kern="1200" dirty="0" smtClean="0">
                          <a:solidFill>
                            <a:schemeClr val="tx1"/>
                          </a:solidFill>
                          <a:latin typeface="+mn-lt"/>
                          <a:ea typeface="Times New Roman"/>
                          <a:cs typeface="Times New Roman"/>
                        </a:rPr>
                        <a:t>10.Qualificació comercial:</a:t>
                      </a:r>
                      <a:endParaRPr lang="ca-ES" sz="700" b="1" kern="1200" dirty="0" smtClean="0">
                        <a:solidFill>
                          <a:schemeClr val="tx1"/>
                        </a:solidFill>
                        <a:latin typeface="+mn-lt"/>
                        <a:ea typeface="Times New Roman"/>
                        <a:cs typeface="Times New Roman"/>
                      </a:endParaRPr>
                    </a:p>
                  </a:txBody>
                  <a:tcPr marL="91441" marR="91441" marT="45708" marB="45708">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r h="0">
                <a:tc>
                  <a:txBody>
                    <a:bodyPr/>
                    <a:lstStyle/>
                    <a:p>
                      <a:pPr marL="0" marR="0" indent="265113" algn="l" defTabSz="914400" rtl="0" eaLnBrk="1" fontAlgn="auto" latinLnBrk="0" hangingPunct="1">
                        <a:lnSpc>
                          <a:spcPct val="100000"/>
                        </a:lnSpc>
                        <a:spcBef>
                          <a:spcPts val="0"/>
                        </a:spcBef>
                        <a:spcAft>
                          <a:spcPts val="0"/>
                        </a:spcAft>
                        <a:buClrTx/>
                        <a:buSzTx/>
                        <a:buFontTx/>
                        <a:buNone/>
                        <a:tabLst/>
                        <a:defRPr/>
                      </a:pPr>
                      <a:r>
                        <a:rPr lang="es-ES" sz="700" b="0" dirty="0" smtClean="0">
                          <a:ea typeface="Times New Roman"/>
                          <a:cs typeface="Times New Roman"/>
                        </a:rPr>
                        <a:t>10.1.Imatge general de </a:t>
                      </a:r>
                      <a:r>
                        <a:rPr lang="es-ES" sz="700" b="0" dirty="0" err="1" smtClean="0">
                          <a:ea typeface="Times New Roman"/>
                          <a:cs typeface="Times New Roman"/>
                        </a:rPr>
                        <a:t>l’establiment</a:t>
                      </a:r>
                      <a:r>
                        <a:rPr lang="es-ES" sz="700" b="0" dirty="0" smtClean="0">
                          <a:ea typeface="Times New Roman"/>
                          <a:cs typeface="Times New Roman"/>
                        </a:rPr>
                        <a:t>:</a:t>
                      </a:r>
                      <a:endParaRPr lang="es-ES" sz="700" b="0" dirty="0" smtClean="0">
                        <a:solidFill>
                          <a:srgbClr val="FF0000"/>
                        </a:solidFill>
                        <a:ea typeface="Times New Roman"/>
                        <a:cs typeface="Times New Roman"/>
                      </a:endParaRPr>
                    </a:p>
                  </a:txBody>
                  <a:tcPr marL="91441" marR="91441" marT="45708" marB="45708">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r h="0">
                <a:tc>
                  <a:txBody>
                    <a:bodyPr/>
                    <a:lstStyle/>
                    <a:p>
                      <a:pPr marL="447675" indent="-179388" hangingPunct="0">
                        <a:spcBef>
                          <a:spcPts val="200"/>
                        </a:spcBef>
                        <a:defRPr/>
                      </a:pPr>
                      <a:r>
                        <a:rPr lang="es-ES" sz="700" b="0" dirty="0" smtClean="0">
                          <a:ea typeface="Times New Roman"/>
                          <a:cs typeface="Times New Roman"/>
                        </a:rPr>
                        <a:t>10.2.Estat de </a:t>
                      </a:r>
                      <a:r>
                        <a:rPr lang="es-ES" sz="700" b="0" dirty="0" err="1" smtClean="0">
                          <a:ea typeface="Times New Roman"/>
                          <a:cs typeface="Times New Roman"/>
                        </a:rPr>
                        <a:t>conservació</a:t>
                      </a:r>
                      <a:r>
                        <a:rPr lang="es-ES" sz="700" b="0" dirty="0" smtClean="0">
                          <a:ea typeface="Times New Roman"/>
                          <a:cs typeface="Times New Roman"/>
                        </a:rPr>
                        <a:t> del </a:t>
                      </a:r>
                      <a:r>
                        <a:rPr lang="es-ES" sz="700" b="0" dirty="0" err="1" smtClean="0">
                          <a:ea typeface="Times New Roman"/>
                          <a:cs typeface="Times New Roman"/>
                        </a:rPr>
                        <a:t>punt</a:t>
                      </a:r>
                      <a:r>
                        <a:rPr lang="es-ES" sz="700" b="0" dirty="0" smtClean="0">
                          <a:ea typeface="Times New Roman"/>
                          <a:cs typeface="Times New Roman"/>
                        </a:rPr>
                        <a:t> de venda: </a:t>
                      </a:r>
                    </a:p>
                  </a:txBody>
                  <a:tcPr marL="91441" marR="91441" marT="45708" marB="45708">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r h="0">
                <a:tc>
                  <a:txBody>
                    <a:bodyPr/>
                    <a:lstStyle/>
                    <a:p>
                      <a:pPr marL="0" marR="0" indent="265113" algn="l" defTabSz="914400" rtl="0" eaLnBrk="1" fontAlgn="auto" latinLnBrk="0" hangingPunct="1">
                        <a:lnSpc>
                          <a:spcPct val="100000"/>
                        </a:lnSpc>
                        <a:spcBef>
                          <a:spcPts val="0"/>
                        </a:spcBef>
                        <a:spcAft>
                          <a:spcPts val="0"/>
                        </a:spcAft>
                        <a:buClrTx/>
                        <a:buSzTx/>
                        <a:buFontTx/>
                        <a:buNone/>
                        <a:tabLst/>
                        <a:defRPr/>
                      </a:pPr>
                      <a:r>
                        <a:rPr lang="es-ES" sz="700" b="0" dirty="0" smtClean="0">
                          <a:ea typeface="Times New Roman"/>
                          <a:cs typeface="Times New Roman"/>
                        </a:rPr>
                        <a:t>10.3.Estat de </a:t>
                      </a:r>
                      <a:r>
                        <a:rPr lang="es-ES" sz="700" b="0" dirty="0" err="1" smtClean="0">
                          <a:ea typeface="Times New Roman"/>
                          <a:cs typeface="Times New Roman"/>
                        </a:rPr>
                        <a:t>conservació</a:t>
                      </a:r>
                      <a:r>
                        <a:rPr lang="es-ES" sz="700" b="0" dirty="0" smtClean="0">
                          <a:ea typeface="Times New Roman"/>
                          <a:cs typeface="Times New Roman"/>
                        </a:rPr>
                        <a:t> de la </a:t>
                      </a:r>
                      <a:r>
                        <a:rPr lang="es-ES" sz="700" b="0" dirty="0" err="1" smtClean="0">
                          <a:ea typeface="Times New Roman"/>
                          <a:cs typeface="Times New Roman"/>
                        </a:rPr>
                        <a:t>façana</a:t>
                      </a:r>
                      <a:r>
                        <a:rPr lang="es-ES" sz="700" b="0" dirty="0" smtClean="0">
                          <a:ea typeface="Times New Roman"/>
                          <a:cs typeface="Times New Roman"/>
                        </a:rPr>
                        <a:t>: </a:t>
                      </a:r>
                    </a:p>
                  </a:txBody>
                  <a:tcPr marL="91441" marR="91441" marT="45708" marB="45708">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r h="0">
                <a:tc>
                  <a:txBody>
                    <a:bodyPr/>
                    <a:lstStyle/>
                    <a:p>
                      <a:pPr marL="0" marR="0" indent="265113" algn="l" defTabSz="914400" rtl="0" eaLnBrk="1" fontAlgn="auto" latinLnBrk="0" hangingPunct="1">
                        <a:lnSpc>
                          <a:spcPct val="100000"/>
                        </a:lnSpc>
                        <a:spcBef>
                          <a:spcPts val="0"/>
                        </a:spcBef>
                        <a:spcAft>
                          <a:spcPts val="0"/>
                        </a:spcAft>
                        <a:buClrTx/>
                        <a:buSzTx/>
                        <a:buFontTx/>
                        <a:buNone/>
                        <a:tabLst/>
                        <a:defRPr/>
                      </a:pPr>
                      <a:r>
                        <a:rPr lang="es-ES" sz="700" b="0" dirty="0" smtClean="0">
                          <a:ea typeface="Times New Roman"/>
                          <a:cs typeface="Times New Roman"/>
                        </a:rPr>
                        <a:t>10.4.Identificació clara del </a:t>
                      </a:r>
                      <a:r>
                        <a:rPr lang="es-ES" sz="700" b="0" dirty="0" err="1" smtClean="0">
                          <a:ea typeface="Times New Roman"/>
                          <a:cs typeface="Times New Roman"/>
                        </a:rPr>
                        <a:t>nom</a:t>
                      </a:r>
                      <a:r>
                        <a:rPr lang="es-ES" sz="700" b="0" dirty="0" smtClean="0">
                          <a:ea typeface="Times New Roman"/>
                          <a:cs typeface="Times New Roman"/>
                        </a:rPr>
                        <a:t> comercial:</a:t>
                      </a:r>
                      <a:endParaRPr lang="ca-ES" sz="700" b="0" kern="1200" dirty="0" smtClean="0">
                        <a:solidFill>
                          <a:schemeClr val="tx1"/>
                        </a:solidFill>
                        <a:latin typeface="+mn-lt"/>
                        <a:ea typeface="Times New Roman"/>
                        <a:cs typeface="Times New Roman"/>
                      </a:endParaRPr>
                    </a:p>
                  </a:txBody>
                  <a:tcPr marL="91441" marR="91441" marT="45708" marB="45708">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bl>
          </a:graphicData>
        </a:graphic>
      </p:graphicFrame>
      <p:graphicFrame>
        <p:nvGraphicFramePr>
          <p:cNvPr id="23" name="Taula 22"/>
          <p:cNvGraphicFramePr>
            <a:graphicFrameLocks noGrp="1"/>
          </p:cNvGraphicFramePr>
          <p:nvPr/>
        </p:nvGraphicFramePr>
        <p:xfrm>
          <a:off x="4716463" y="3056008"/>
          <a:ext cx="3600450" cy="1106488"/>
        </p:xfrm>
        <a:graphic>
          <a:graphicData uri="http://schemas.openxmlformats.org/drawingml/2006/table">
            <a:tbl>
              <a:tblPr firstRow="1" bandRow="1">
                <a:tableStyleId>{5C22544A-7EE6-4342-B048-85BDC9FD1C3A}</a:tableStyleId>
              </a:tblPr>
              <a:tblGrid>
                <a:gridCol w="3600450"/>
              </a:tblGrid>
              <a:tr h="227075">
                <a:tc>
                  <a:txBody>
                    <a:bodyPr/>
                    <a:lstStyle/>
                    <a:p>
                      <a:r>
                        <a:rPr lang="es-ES" sz="700" b="1" kern="1200" dirty="0" smtClean="0">
                          <a:solidFill>
                            <a:schemeClr val="tx1"/>
                          </a:solidFill>
                          <a:latin typeface="+mn-lt"/>
                          <a:ea typeface="Times New Roman"/>
                          <a:cs typeface="Times New Roman"/>
                        </a:rPr>
                        <a:t>11.Qualificació urbanística:</a:t>
                      </a:r>
                      <a:endParaRPr lang="ca-ES" sz="700" b="1" kern="1200" dirty="0" smtClean="0">
                        <a:solidFill>
                          <a:schemeClr val="tx1"/>
                        </a:solidFill>
                        <a:latin typeface="+mn-lt"/>
                        <a:ea typeface="Times New Roman"/>
                        <a:cs typeface="Times New Roman"/>
                      </a:endParaRPr>
                    </a:p>
                  </a:txBody>
                  <a:tcPr marL="91441" marR="91441" marT="45736" marB="45736">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r h="198188">
                <a:tc>
                  <a:txBody>
                    <a:bodyPr/>
                    <a:lstStyle/>
                    <a:p>
                      <a:pPr marL="447675" indent="-179388" hangingPunct="0">
                        <a:spcBef>
                          <a:spcPts val="200"/>
                        </a:spcBef>
                        <a:spcAft>
                          <a:spcPts val="0"/>
                        </a:spcAft>
                        <a:defRPr/>
                      </a:pPr>
                      <a:r>
                        <a:rPr lang="es-ES" sz="700" b="0" dirty="0" smtClean="0">
                          <a:ea typeface="Times New Roman"/>
                          <a:cs typeface="Times New Roman"/>
                        </a:rPr>
                        <a:t>11.1.Imatge de </a:t>
                      </a:r>
                      <a:r>
                        <a:rPr lang="es-ES" sz="700" b="0" dirty="0" err="1" smtClean="0">
                          <a:ea typeface="Times New Roman"/>
                          <a:cs typeface="Times New Roman"/>
                        </a:rPr>
                        <a:t>l’espai</a:t>
                      </a:r>
                      <a:r>
                        <a:rPr lang="es-ES" sz="700" b="0" dirty="0" smtClean="0">
                          <a:ea typeface="Times New Roman"/>
                          <a:cs typeface="Times New Roman"/>
                        </a:rPr>
                        <a:t> comercial:</a:t>
                      </a:r>
                    </a:p>
                  </a:txBody>
                  <a:tcPr marL="91441" marR="91441" marT="45736" marB="45736">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r h="227075">
                <a:tc>
                  <a:txBody>
                    <a:bodyPr/>
                    <a:lstStyle/>
                    <a:p>
                      <a:pPr marL="447675" indent="-179388" hangingPunct="0">
                        <a:spcBef>
                          <a:spcPts val="200"/>
                        </a:spcBef>
                        <a:spcAft>
                          <a:spcPts val="0"/>
                        </a:spcAft>
                        <a:defRPr/>
                      </a:pPr>
                      <a:r>
                        <a:rPr lang="es-ES" sz="700" b="0" dirty="0" smtClean="0">
                          <a:ea typeface="Times New Roman"/>
                          <a:cs typeface="Times New Roman"/>
                        </a:rPr>
                        <a:t>11.2.Amplitud de la </a:t>
                      </a:r>
                      <a:r>
                        <a:rPr lang="es-ES" sz="700" b="0" dirty="0" err="1" smtClean="0">
                          <a:ea typeface="Times New Roman"/>
                          <a:cs typeface="Times New Roman"/>
                        </a:rPr>
                        <a:t>vorera</a:t>
                      </a:r>
                      <a:r>
                        <a:rPr lang="es-ES" sz="700" b="0" dirty="0" smtClean="0">
                          <a:ea typeface="Times New Roman"/>
                          <a:cs typeface="Times New Roman"/>
                        </a:rPr>
                        <a:t> i </a:t>
                      </a:r>
                      <a:r>
                        <a:rPr lang="es-ES" sz="700" b="0" dirty="0" err="1" smtClean="0">
                          <a:ea typeface="Times New Roman"/>
                          <a:cs typeface="Times New Roman"/>
                        </a:rPr>
                        <a:t>accessibilitat</a:t>
                      </a:r>
                      <a:r>
                        <a:rPr lang="es-ES" sz="700" b="0" dirty="0" smtClean="0">
                          <a:ea typeface="Times New Roman"/>
                          <a:cs typeface="Times New Roman"/>
                        </a:rPr>
                        <a:t> al </a:t>
                      </a:r>
                      <a:r>
                        <a:rPr lang="es-ES" sz="700" b="0" dirty="0" err="1" smtClean="0">
                          <a:ea typeface="Times New Roman"/>
                          <a:cs typeface="Times New Roman"/>
                        </a:rPr>
                        <a:t>punt</a:t>
                      </a:r>
                      <a:r>
                        <a:rPr lang="es-ES" sz="700" b="0" dirty="0" smtClean="0">
                          <a:ea typeface="Times New Roman"/>
                          <a:cs typeface="Times New Roman"/>
                        </a:rPr>
                        <a:t> de venda:</a:t>
                      </a:r>
                    </a:p>
                  </a:txBody>
                  <a:tcPr marL="91441" marR="91441" marT="45736" marB="45736">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r h="227075">
                <a:tc>
                  <a:txBody>
                    <a:bodyPr/>
                    <a:lstStyle/>
                    <a:p>
                      <a:pPr marL="447675" indent="-179388" hangingPunct="0">
                        <a:spcBef>
                          <a:spcPts val="200"/>
                        </a:spcBef>
                        <a:spcAft>
                          <a:spcPts val="0"/>
                        </a:spcAft>
                        <a:defRPr/>
                      </a:pPr>
                      <a:r>
                        <a:rPr lang="es-ES" sz="700" b="0" dirty="0" smtClean="0">
                          <a:ea typeface="Times New Roman"/>
                          <a:cs typeface="Times New Roman"/>
                        </a:rPr>
                        <a:t>11.3.Prioritat del </a:t>
                      </a:r>
                      <a:r>
                        <a:rPr lang="es-ES" sz="700" b="0" dirty="0" err="1" smtClean="0">
                          <a:ea typeface="Times New Roman"/>
                          <a:cs typeface="Times New Roman"/>
                        </a:rPr>
                        <a:t>vianant</a:t>
                      </a:r>
                      <a:r>
                        <a:rPr lang="es-ES" sz="700" b="0" dirty="0" smtClean="0">
                          <a:ea typeface="Times New Roman"/>
                          <a:cs typeface="Times New Roman"/>
                        </a:rPr>
                        <a:t>/</a:t>
                      </a:r>
                      <a:r>
                        <a:rPr lang="es-ES" sz="700" b="0" dirty="0" err="1" smtClean="0">
                          <a:ea typeface="Times New Roman"/>
                          <a:cs typeface="Times New Roman"/>
                        </a:rPr>
                        <a:t>automòbil</a:t>
                      </a:r>
                      <a:r>
                        <a:rPr lang="es-ES" sz="700" b="0" dirty="0" smtClean="0">
                          <a:ea typeface="Times New Roman"/>
                          <a:cs typeface="Times New Roman"/>
                        </a:rPr>
                        <a:t>:</a:t>
                      </a:r>
                    </a:p>
                  </a:txBody>
                  <a:tcPr marL="91441" marR="91441" marT="45736" marB="45736">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r h="227075">
                <a:tc>
                  <a:txBody>
                    <a:bodyPr/>
                    <a:lstStyle/>
                    <a:p>
                      <a:pPr marL="447675" indent="-179388" hangingPunct="0">
                        <a:spcBef>
                          <a:spcPts val="200"/>
                        </a:spcBef>
                        <a:spcAft>
                          <a:spcPts val="0"/>
                        </a:spcAft>
                        <a:defRPr/>
                      </a:pPr>
                      <a:r>
                        <a:rPr lang="es-ES" sz="700" b="0" dirty="0" smtClean="0">
                          <a:ea typeface="Times New Roman"/>
                          <a:cs typeface="Times New Roman"/>
                        </a:rPr>
                        <a:t>11.4. </a:t>
                      </a:r>
                      <a:r>
                        <a:rPr lang="es-ES" sz="700" b="0" dirty="0" err="1" smtClean="0">
                          <a:ea typeface="Times New Roman"/>
                          <a:cs typeface="Times New Roman"/>
                        </a:rPr>
                        <a:t>Existència</a:t>
                      </a:r>
                      <a:r>
                        <a:rPr lang="es-ES" sz="700" b="0" dirty="0" smtClean="0">
                          <a:ea typeface="Times New Roman"/>
                          <a:cs typeface="Times New Roman"/>
                        </a:rPr>
                        <a:t> (i </a:t>
                      </a:r>
                      <a:r>
                        <a:rPr lang="es-ES" sz="700" b="0" dirty="0" err="1" smtClean="0">
                          <a:ea typeface="Times New Roman"/>
                          <a:cs typeface="Times New Roman"/>
                        </a:rPr>
                        <a:t>estat</a:t>
                      </a:r>
                      <a:r>
                        <a:rPr lang="es-ES" sz="700" b="0" dirty="0" smtClean="0">
                          <a:ea typeface="Times New Roman"/>
                          <a:cs typeface="Times New Roman"/>
                        </a:rPr>
                        <a:t>) de </a:t>
                      </a:r>
                      <a:r>
                        <a:rPr lang="es-ES" sz="700" b="0" dirty="0" err="1" smtClean="0">
                          <a:ea typeface="Times New Roman"/>
                          <a:cs typeface="Times New Roman"/>
                        </a:rPr>
                        <a:t>senyalètica</a:t>
                      </a:r>
                      <a:r>
                        <a:rPr lang="es-ES" sz="700" b="0" dirty="0" smtClean="0">
                          <a:ea typeface="Times New Roman"/>
                          <a:cs typeface="Times New Roman"/>
                        </a:rPr>
                        <a:t> comercial: </a:t>
                      </a:r>
                    </a:p>
                  </a:txBody>
                  <a:tcPr marL="91441" marR="91441" marT="45736" marB="45736">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bl>
          </a:graphicData>
        </a:graphic>
      </p:graphicFrame>
      <p:graphicFrame>
        <p:nvGraphicFramePr>
          <p:cNvPr id="24" name="Taula 23"/>
          <p:cNvGraphicFramePr>
            <a:graphicFrameLocks noGrp="1"/>
          </p:cNvGraphicFramePr>
          <p:nvPr/>
        </p:nvGraphicFramePr>
        <p:xfrm>
          <a:off x="4716463" y="4281558"/>
          <a:ext cx="3600450" cy="283797"/>
        </p:xfrm>
        <a:graphic>
          <a:graphicData uri="http://schemas.openxmlformats.org/drawingml/2006/table">
            <a:tbl>
              <a:tblPr firstRow="1" bandRow="1">
                <a:tableStyleId>{5C22544A-7EE6-4342-B048-85BDC9FD1C3A}</a:tableStyleId>
              </a:tblPr>
              <a:tblGrid>
                <a:gridCol w="3600450"/>
              </a:tblGrid>
              <a:tr h="283797">
                <a:tc>
                  <a:txBody>
                    <a:bodyPr/>
                    <a:lstStyle/>
                    <a:p>
                      <a:r>
                        <a:rPr lang="es-ES" sz="800" b="1" kern="1200" dirty="0" smtClean="0">
                          <a:solidFill>
                            <a:schemeClr val="tx1"/>
                          </a:solidFill>
                          <a:latin typeface="+mn-lt"/>
                          <a:ea typeface="Times New Roman"/>
                          <a:cs typeface="Times New Roman"/>
                        </a:rPr>
                        <a:t>12. </a:t>
                      </a:r>
                      <a:r>
                        <a:rPr lang="es-ES" sz="800" b="1" kern="1200" dirty="0" err="1" smtClean="0">
                          <a:solidFill>
                            <a:schemeClr val="tx1"/>
                          </a:solidFill>
                          <a:latin typeface="+mn-lt"/>
                          <a:ea typeface="Times New Roman"/>
                          <a:cs typeface="Times New Roman"/>
                        </a:rPr>
                        <a:t>Observacions</a:t>
                      </a:r>
                      <a:r>
                        <a:rPr lang="es-ES" sz="800" b="1" kern="1200" dirty="0" smtClean="0">
                          <a:solidFill>
                            <a:schemeClr val="tx1"/>
                          </a:solidFill>
                          <a:latin typeface="+mn-lt"/>
                          <a:ea typeface="Times New Roman"/>
                          <a:cs typeface="Times New Roman"/>
                        </a:rPr>
                        <a:t> </a:t>
                      </a:r>
                      <a:r>
                        <a:rPr lang="es-ES" sz="800" b="1" kern="1200" dirty="0" err="1" smtClean="0">
                          <a:solidFill>
                            <a:schemeClr val="tx1"/>
                          </a:solidFill>
                          <a:latin typeface="+mn-lt"/>
                          <a:ea typeface="Times New Roman"/>
                          <a:cs typeface="Times New Roman"/>
                        </a:rPr>
                        <a:t>generals</a:t>
                      </a:r>
                      <a:r>
                        <a:rPr lang="es-ES" sz="800" b="1" kern="1200" dirty="0" smtClean="0">
                          <a:solidFill>
                            <a:schemeClr val="tx1"/>
                          </a:solidFill>
                          <a:latin typeface="+mn-lt"/>
                          <a:ea typeface="Times New Roman"/>
                          <a:cs typeface="Times New Roman"/>
                        </a:rPr>
                        <a:t>:</a:t>
                      </a:r>
                      <a:r>
                        <a:rPr lang="es-ES" sz="800" b="1" kern="1200" baseline="0" dirty="0" smtClean="0">
                          <a:solidFill>
                            <a:schemeClr val="tx1"/>
                          </a:solidFill>
                          <a:latin typeface="+mn-lt"/>
                          <a:ea typeface="Times New Roman"/>
                          <a:cs typeface="Times New Roman"/>
                        </a:rPr>
                        <a:t> </a:t>
                      </a:r>
                    </a:p>
                  </a:txBody>
                  <a:tcPr marL="91441" marR="91441" marT="45779" marB="45779">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bl>
          </a:graphicData>
        </a:graphic>
      </p:graphicFrame>
      <p:graphicFrame>
        <p:nvGraphicFramePr>
          <p:cNvPr id="25" name="Taula 24"/>
          <p:cNvGraphicFramePr>
            <a:graphicFrameLocks noGrp="1"/>
          </p:cNvGraphicFramePr>
          <p:nvPr/>
        </p:nvGraphicFramePr>
        <p:xfrm>
          <a:off x="4716463" y="4708232"/>
          <a:ext cx="3600450" cy="285752"/>
        </p:xfrm>
        <a:graphic>
          <a:graphicData uri="http://schemas.openxmlformats.org/drawingml/2006/table">
            <a:tbl>
              <a:tblPr firstRow="1" bandRow="1">
                <a:tableStyleId>{5C22544A-7EE6-4342-B048-85BDC9FD1C3A}</a:tableStyleId>
              </a:tblPr>
              <a:tblGrid>
                <a:gridCol w="3600450"/>
              </a:tblGrid>
              <a:tr h="285752">
                <a:tc>
                  <a:txBody>
                    <a:bodyPr/>
                    <a:lstStyle/>
                    <a:p>
                      <a:r>
                        <a:rPr lang="es-ES" sz="800" b="1" kern="1200" dirty="0" smtClean="0">
                          <a:solidFill>
                            <a:schemeClr val="tx1"/>
                          </a:solidFill>
                          <a:latin typeface="+mn-lt"/>
                          <a:ea typeface="Times New Roman"/>
                          <a:cs typeface="Times New Roman"/>
                        </a:rPr>
                        <a:t>13. </a:t>
                      </a:r>
                      <a:r>
                        <a:rPr lang="es-ES" sz="800" b="1" kern="1200" dirty="0" err="1" smtClean="0">
                          <a:solidFill>
                            <a:schemeClr val="tx1"/>
                          </a:solidFill>
                          <a:latin typeface="+mn-lt"/>
                          <a:ea typeface="Times New Roman"/>
                          <a:cs typeface="Times New Roman"/>
                        </a:rPr>
                        <a:t>Fotografia</a:t>
                      </a:r>
                      <a:r>
                        <a:rPr lang="es-ES" sz="800" b="1" kern="1200" dirty="0" smtClean="0">
                          <a:solidFill>
                            <a:schemeClr val="tx1"/>
                          </a:solidFill>
                          <a:latin typeface="+mn-lt"/>
                          <a:ea typeface="Times New Roman"/>
                          <a:cs typeface="Times New Roman"/>
                        </a:rPr>
                        <a:t> de </a:t>
                      </a:r>
                      <a:r>
                        <a:rPr lang="es-ES" sz="800" b="1" kern="1200" dirty="0" err="1" smtClean="0">
                          <a:solidFill>
                            <a:schemeClr val="tx1"/>
                          </a:solidFill>
                          <a:latin typeface="+mn-lt"/>
                          <a:ea typeface="Times New Roman"/>
                          <a:cs typeface="Times New Roman"/>
                        </a:rPr>
                        <a:t>l’establiment</a:t>
                      </a:r>
                      <a:r>
                        <a:rPr lang="es-ES" sz="800" b="1" kern="1200" dirty="0" smtClean="0">
                          <a:solidFill>
                            <a:schemeClr val="tx1"/>
                          </a:solidFill>
                          <a:latin typeface="+mn-lt"/>
                          <a:ea typeface="Times New Roman"/>
                          <a:cs typeface="Times New Roman"/>
                        </a:rPr>
                        <a:t>:</a:t>
                      </a:r>
                      <a:r>
                        <a:rPr lang="es-ES" sz="800" b="1" kern="1200" baseline="0" dirty="0" smtClean="0">
                          <a:solidFill>
                            <a:schemeClr val="tx1"/>
                          </a:solidFill>
                          <a:latin typeface="+mn-lt"/>
                          <a:ea typeface="Times New Roman"/>
                          <a:cs typeface="Times New Roman"/>
                        </a:rPr>
                        <a:t> </a:t>
                      </a:r>
                      <a:endParaRPr lang="ca-ES" sz="1000" b="1" kern="1200" dirty="0" smtClean="0">
                        <a:solidFill>
                          <a:schemeClr val="tx1"/>
                        </a:solidFill>
                        <a:latin typeface="+mn-lt"/>
                        <a:ea typeface="Times New Roman"/>
                        <a:cs typeface="Times New Roman"/>
                      </a:endParaRPr>
                    </a:p>
                  </a:txBody>
                  <a:tcPr marL="91441" marR="91441" marT="45728" marB="45728">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bl>
          </a:graphicData>
        </a:graphic>
      </p:graphicFrame>
      <p:graphicFrame>
        <p:nvGraphicFramePr>
          <p:cNvPr id="26" name="Taula 20"/>
          <p:cNvGraphicFramePr>
            <a:graphicFrameLocks noGrp="1"/>
          </p:cNvGraphicFramePr>
          <p:nvPr/>
        </p:nvGraphicFramePr>
        <p:xfrm>
          <a:off x="4714876" y="2116428"/>
          <a:ext cx="3600450" cy="792384"/>
        </p:xfrm>
        <a:graphic>
          <a:graphicData uri="http://schemas.openxmlformats.org/drawingml/2006/table">
            <a:tbl>
              <a:tblPr firstRow="1" bandRow="1">
                <a:tableStyleId>{5C22544A-7EE6-4342-B048-85BDC9FD1C3A}</a:tableStyleId>
              </a:tblPr>
              <a:tblGrid>
                <a:gridCol w="3600450"/>
              </a:tblGrid>
              <a:tr h="198085">
                <a:tc>
                  <a:txBody>
                    <a:bodyPr/>
                    <a:lstStyle/>
                    <a:p>
                      <a:pPr marL="0" marR="0" indent="265113" algn="l" defTabSz="914400" rtl="0" eaLnBrk="1" fontAlgn="auto" latinLnBrk="0" hangingPunct="1">
                        <a:lnSpc>
                          <a:spcPct val="100000"/>
                        </a:lnSpc>
                        <a:spcBef>
                          <a:spcPts val="0"/>
                        </a:spcBef>
                        <a:spcAft>
                          <a:spcPts val="0"/>
                        </a:spcAft>
                        <a:buClrTx/>
                        <a:buSzTx/>
                        <a:buFontTx/>
                        <a:buNone/>
                        <a:tabLst/>
                        <a:defRPr/>
                      </a:pPr>
                      <a:r>
                        <a:rPr lang="es-ES" sz="700" b="0" dirty="0" smtClean="0">
                          <a:solidFill>
                            <a:schemeClr val="tx1"/>
                          </a:solidFill>
                          <a:ea typeface="Times New Roman"/>
                          <a:cs typeface="Times New Roman"/>
                        </a:rPr>
                        <a:t>10.5.Disposició de </a:t>
                      </a:r>
                      <a:r>
                        <a:rPr lang="es-ES" sz="700" b="0" dirty="0" err="1" smtClean="0">
                          <a:solidFill>
                            <a:schemeClr val="tx1"/>
                          </a:solidFill>
                          <a:ea typeface="Times New Roman"/>
                          <a:cs typeface="Times New Roman"/>
                        </a:rPr>
                        <a:t>retolació</a:t>
                      </a:r>
                      <a:r>
                        <a:rPr lang="es-ES" sz="700" b="0" dirty="0" smtClean="0">
                          <a:solidFill>
                            <a:schemeClr val="tx1"/>
                          </a:solidFill>
                          <a:ea typeface="Times New Roman"/>
                          <a:cs typeface="Times New Roman"/>
                        </a:rPr>
                        <a:t>/cartelleria:</a:t>
                      </a:r>
                      <a:endParaRPr lang="ca-ES" sz="700" b="0" kern="1200" dirty="0" smtClean="0">
                        <a:solidFill>
                          <a:schemeClr val="tx1"/>
                        </a:solidFill>
                        <a:latin typeface="+mn-lt"/>
                        <a:ea typeface="Times New Roman"/>
                        <a:cs typeface="Times New Roman"/>
                      </a:endParaRPr>
                    </a:p>
                  </a:txBody>
                  <a:tcPr marL="91441" marR="91441" marT="45708" marB="45708">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r h="198085">
                <a:tc>
                  <a:txBody>
                    <a:bodyPr/>
                    <a:lstStyle/>
                    <a:p>
                      <a:pPr marL="447675" indent="-179388" hangingPunct="0">
                        <a:spcBef>
                          <a:spcPts val="200"/>
                        </a:spcBef>
                        <a:defRPr/>
                      </a:pPr>
                      <a:r>
                        <a:rPr lang="es-ES" sz="700" b="0" dirty="0" smtClean="0">
                          <a:ea typeface="Times New Roman"/>
                          <a:cs typeface="Times New Roman"/>
                        </a:rPr>
                        <a:t>10.6.Indicació dels </a:t>
                      </a:r>
                      <a:r>
                        <a:rPr lang="es-ES" sz="700" b="0" dirty="0" err="1" smtClean="0">
                          <a:ea typeface="Times New Roman"/>
                          <a:cs typeface="Times New Roman"/>
                        </a:rPr>
                        <a:t>horaris</a:t>
                      </a:r>
                      <a:r>
                        <a:rPr lang="es-ES" sz="700" b="0" dirty="0" smtClean="0">
                          <a:ea typeface="Times New Roman"/>
                          <a:cs typeface="Times New Roman"/>
                        </a:rPr>
                        <a:t> </a:t>
                      </a:r>
                      <a:r>
                        <a:rPr lang="es-ES" sz="700" b="0" dirty="0" err="1" smtClean="0">
                          <a:ea typeface="Times New Roman"/>
                          <a:cs typeface="Times New Roman"/>
                        </a:rPr>
                        <a:t>comercials</a:t>
                      </a:r>
                      <a:r>
                        <a:rPr lang="es-ES" sz="700" b="0" dirty="0" smtClean="0">
                          <a:ea typeface="Times New Roman"/>
                          <a:cs typeface="Times New Roman"/>
                        </a:rPr>
                        <a:t>: </a:t>
                      </a:r>
                    </a:p>
                  </a:txBody>
                  <a:tcPr marL="91441" marR="91441" marT="45708" marB="45708">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r h="198085">
                <a:tc>
                  <a:txBody>
                    <a:bodyPr/>
                    <a:lstStyle/>
                    <a:p>
                      <a:pPr marL="0" marR="0" indent="265113" algn="l" defTabSz="914400" rtl="0" eaLnBrk="1" fontAlgn="auto" latinLnBrk="0" hangingPunct="1">
                        <a:lnSpc>
                          <a:spcPct val="100000"/>
                        </a:lnSpc>
                        <a:spcBef>
                          <a:spcPts val="0"/>
                        </a:spcBef>
                        <a:spcAft>
                          <a:spcPts val="0"/>
                        </a:spcAft>
                        <a:buClrTx/>
                        <a:buSzTx/>
                        <a:buFontTx/>
                        <a:buNone/>
                        <a:tabLst/>
                        <a:defRPr/>
                      </a:pPr>
                      <a:r>
                        <a:rPr lang="es-ES" sz="700" b="0" dirty="0" smtClean="0">
                          <a:ea typeface="Times New Roman"/>
                          <a:cs typeface="Times New Roman"/>
                        </a:rPr>
                        <a:t>10.7.Indicació dels </a:t>
                      </a:r>
                      <a:r>
                        <a:rPr lang="es-ES" sz="700" b="0" dirty="0" err="1" smtClean="0">
                          <a:ea typeface="Times New Roman"/>
                          <a:cs typeface="Times New Roman"/>
                        </a:rPr>
                        <a:t>mètodes</a:t>
                      </a:r>
                      <a:r>
                        <a:rPr lang="es-ES" sz="700" b="0" dirty="0" smtClean="0">
                          <a:ea typeface="Times New Roman"/>
                          <a:cs typeface="Times New Roman"/>
                        </a:rPr>
                        <a:t> de </a:t>
                      </a:r>
                      <a:r>
                        <a:rPr lang="es-ES" sz="700" b="0" dirty="0" err="1" smtClean="0">
                          <a:ea typeface="Times New Roman"/>
                          <a:cs typeface="Times New Roman"/>
                        </a:rPr>
                        <a:t>pagament</a:t>
                      </a:r>
                      <a:r>
                        <a:rPr lang="es-ES" sz="700" b="0" dirty="0" smtClean="0">
                          <a:ea typeface="Times New Roman"/>
                          <a:cs typeface="Times New Roman"/>
                        </a:rPr>
                        <a:t>: </a:t>
                      </a:r>
                    </a:p>
                  </a:txBody>
                  <a:tcPr marL="91441" marR="91441" marT="45708" marB="45708">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r h="198085">
                <a:tc>
                  <a:txBody>
                    <a:bodyPr/>
                    <a:lstStyle/>
                    <a:p>
                      <a:pPr marL="0" marR="0" indent="265113" algn="l" defTabSz="914400" rtl="0" eaLnBrk="1" fontAlgn="auto" latinLnBrk="0" hangingPunct="1">
                        <a:lnSpc>
                          <a:spcPct val="100000"/>
                        </a:lnSpc>
                        <a:spcBef>
                          <a:spcPts val="0"/>
                        </a:spcBef>
                        <a:spcAft>
                          <a:spcPts val="0"/>
                        </a:spcAft>
                        <a:buClrTx/>
                        <a:buSzTx/>
                        <a:buFontTx/>
                        <a:buNone/>
                        <a:tabLst/>
                        <a:defRPr/>
                      </a:pPr>
                      <a:r>
                        <a:rPr lang="es-ES" sz="700" b="0" dirty="0" smtClean="0">
                          <a:ea typeface="Times New Roman"/>
                          <a:cs typeface="Times New Roman"/>
                        </a:rPr>
                        <a:t>10</a:t>
                      </a:r>
                      <a:r>
                        <a:rPr lang="es-ES" sz="700" b="0" dirty="0" smtClean="0">
                          <a:solidFill>
                            <a:schemeClr val="tx1"/>
                          </a:solidFill>
                          <a:ea typeface="Times New Roman"/>
                          <a:cs typeface="Times New Roman"/>
                        </a:rPr>
                        <a:t>.8. </a:t>
                      </a:r>
                      <a:r>
                        <a:rPr lang="es-ES" sz="700" b="0" dirty="0" err="1" smtClean="0">
                          <a:solidFill>
                            <a:schemeClr val="tx1"/>
                          </a:solidFill>
                          <a:ea typeface="Times New Roman"/>
                          <a:cs typeface="Times New Roman"/>
                        </a:rPr>
                        <a:t>Altres</a:t>
                      </a:r>
                      <a:r>
                        <a:rPr lang="es-ES" sz="700" b="0" dirty="0" smtClean="0">
                          <a:solidFill>
                            <a:schemeClr val="tx1"/>
                          </a:solidFill>
                          <a:ea typeface="Times New Roman"/>
                          <a:cs typeface="Times New Roman"/>
                        </a:rPr>
                        <a:t> </a:t>
                      </a:r>
                      <a:r>
                        <a:rPr lang="es-ES" sz="700" b="0" dirty="0" err="1" smtClean="0">
                          <a:solidFill>
                            <a:schemeClr val="tx1"/>
                          </a:solidFill>
                          <a:ea typeface="Times New Roman"/>
                          <a:cs typeface="Times New Roman"/>
                        </a:rPr>
                        <a:t>serveis</a:t>
                      </a:r>
                      <a:r>
                        <a:rPr lang="es-ES" sz="700" b="0" dirty="0" smtClean="0">
                          <a:solidFill>
                            <a:schemeClr val="tx1"/>
                          </a:solidFill>
                          <a:ea typeface="Times New Roman"/>
                          <a:cs typeface="Times New Roman"/>
                        </a:rPr>
                        <a:t>: venda</a:t>
                      </a:r>
                      <a:r>
                        <a:rPr lang="es-ES" sz="700" b="0" baseline="0" dirty="0" smtClean="0">
                          <a:solidFill>
                            <a:schemeClr val="tx1"/>
                          </a:solidFill>
                          <a:ea typeface="Times New Roman"/>
                          <a:cs typeface="Times New Roman"/>
                        </a:rPr>
                        <a:t> </a:t>
                      </a:r>
                      <a:r>
                        <a:rPr lang="es-ES" sz="700" b="0" baseline="0" dirty="0" err="1" smtClean="0">
                          <a:solidFill>
                            <a:schemeClr val="tx1"/>
                          </a:solidFill>
                          <a:ea typeface="Times New Roman"/>
                          <a:cs typeface="Times New Roman"/>
                        </a:rPr>
                        <a:t>electrònica</a:t>
                      </a:r>
                      <a:r>
                        <a:rPr lang="es-ES" sz="700" b="0" baseline="0" dirty="0" smtClean="0">
                          <a:solidFill>
                            <a:schemeClr val="tx1"/>
                          </a:solidFill>
                          <a:ea typeface="Times New Roman"/>
                          <a:cs typeface="Times New Roman"/>
                        </a:rPr>
                        <a:t>, </a:t>
                      </a:r>
                      <a:r>
                        <a:rPr lang="es-ES" sz="700" b="0" baseline="0" dirty="0" err="1" smtClean="0">
                          <a:solidFill>
                            <a:schemeClr val="tx1"/>
                          </a:solidFill>
                          <a:ea typeface="Times New Roman"/>
                          <a:cs typeface="Times New Roman"/>
                        </a:rPr>
                        <a:t>servei</a:t>
                      </a:r>
                      <a:r>
                        <a:rPr lang="es-ES" sz="700" b="0" baseline="0" dirty="0" smtClean="0">
                          <a:solidFill>
                            <a:schemeClr val="tx1"/>
                          </a:solidFill>
                          <a:ea typeface="Times New Roman"/>
                          <a:cs typeface="Times New Roman"/>
                        </a:rPr>
                        <a:t> a </a:t>
                      </a:r>
                      <a:r>
                        <a:rPr lang="es-ES" sz="700" b="0" baseline="0" dirty="0" err="1" smtClean="0">
                          <a:solidFill>
                            <a:schemeClr val="tx1"/>
                          </a:solidFill>
                          <a:ea typeface="Times New Roman"/>
                          <a:cs typeface="Times New Roman"/>
                        </a:rPr>
                        <a:t>domicili</a:t>
                      </a:r>
                      <a:r>
                        <a:rPr lang="es-ES" sz="700" b="0" baseline="0" dirty="0" smtClean="0">
                          <a:solidFill>
                            <a:schemeClr val="tx1"/>
                          </a:solidFill>
                          <a:ea typeface="Times New Roman"/>
                          <a:cs typeface="Times New Roman"/>
                        </a:rPr>
                        <a:t>.</a:t>
                      </a:r>
                      <a:endParaRPr lang="es-ES" sz="700" b="0" dirty="0" smtClean="0">
                        <a:solidFill>
                          <a:schemeClr val="tx1"/>
                        </a:solidFill>
                        <a:ea typeface="Times New Roman"/>
                        <a:cs typeface="Times New Roman"/>
                      </a:endParaRPr>
                    </a:p>
                  </a:txBody>
                  <a:tcPr marL="91441" marR="91441" marT="45708" marB="45708">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r>
            </a:tbl>
          </a:graphicData>
        </a:graphic>
      </p:graphicFrame>
      <p:sp>
        <p:nvSpPr>
          <p:cNvPr id="27" name="Rectangle arrodonit 24"/>
          <p:cNvSpPr/>
          <p:nvPr/>
        </p:nvSpPr>
        <p:spPr bwMode="auto">
          <a:xfrm>
            <a:off x="684213" y="5143517"/>
            <a:ext cx="1150937" cy="46800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Resultats esperats</a:t>
            </a:r>
          </a:p>
        </p:txBody>
      </p:sp>
      <p:sp>
        <p:nvSpPr>
          <p:cNvPr id="28" name="Rectangle arrodonit 25"/>
          <p:cNvSpPr/>
          <p:nvPr/>
        </p:nvSpPr>
        <p:spPr bwMode="auto">
          <a:xfrm>
            <a:off x="1908175" y="5143517"/>
            <a:ext cx="6696075" cy="468000"/>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a:solidFill>
                  <a:schemeClr val="tx1"/>
                </a:solidFill>
              </a:rPr>
              <a:t>Disposar d’un document </a:t>
            </a:r>
            <a:r>
              <a:rPr lang="ca-ES" sz="1000" dirty="0" smtClean="0">
                <a:solidFill>
                  <a:schemeClr val="tx1"/>
                </a:solidFill>
              </a:rPr>
              <a:t>complet i detallat que </a:t>
            </a:r>
            <a:r>
              <a:rPr lang="ca-ES" sz="1000" dirty="0">
                <a:solidFill>
                  <a:schemeClr val="tx1"/>
                </a:solidFill>
              </a:rPr>
              <a:t>permeti </a:t>
            </a:r>
            <a:r>
              <a:rPr lang="ca-ES" sz="1000" dirty="0" smtClean="0">
                <a:solidFill>
                  <a:schemeClr val="tx1"/>
                </a:solidFill>
              </a:rPr>
              <a:t>planificar accions de dinamització comercial amb ple coneixement de la situació actual del comerç de Sant Feliu de Guíxols.</a:t>
            </a:r>
            <a:endParaRPr lang="ca-ES" sz="1000" dirty="0">
              <a:solidFill>
                <a:schemeClr val="tx1"/>
              </a:solidFill>
            </a:endParaRPr>
          </a:p>
        </p:txBody>
      </p:sp>
      <p:sp>
        <p:nvSpPr>
          <p:cNvPr id="29" name="Rectangle arrodonit 31"/>
          <p:cNvSpPr/>
          <p:nvPr/>
        </p:nvSpPr>
        <p:spPr bwMode="auto">
          <a:xfrm>
            <a:off x="684213" y="5666228"/>
            <a:ext cx="1150937" cy="50400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Agents implicats</a:t>
            </a:r>
          </a:p>
        </p:txBody>
      </p:sp>
      <p:sp>
        <p:nvSpPr>
          <p:cNvPr id="30" name="Rectangle arrodonit 32"/>
          <p:cNvSpPr/>
          <p:nvPr/>
        </p:nvSpPr>
        <p:spPr bwMode="auto">
          <a:xfrm>
            <a:off x="1908175" y="5666228"/>
            <a:ext cx="1368425" cy="504000"/>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a:solidFill>
                  <a:schemeClr val="tx1"/>
                </a:solidFill>
              </a:rPr>
              <a:t>Ajuntament.</a:t>
            </a:r>
          </a:p>
        </p:txBody>
      </p:sp>
      <p:sp>
        <p:nvSpPr>
          <p:cNvPr id="31" name="Rectangle arrodonit 33"/>
          <p:cNvSpPr/>
          <p:nvPr/>
        </p:nvSpPr>
        <p:spPr bwMode="auto">
          <a:xfrm>
            <a:off x="3348038" y="5666228"/>
            <a:ext cx="1152525" cy="50400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Públic </a:t>
            </a:r>
            <a:r>
              <a:rPr lang="ca-ES" altLang="es-ES_tradnl" sz="1200" b="1" dirty="0" smtClean="0">
                <a:solidFill>
                  <a:schemeClr val="tx1"/>
                </a:solidFill>
                <a:cs typeface="Arial" charset="0"/>
              </a:rPr>
              <a:t>destinatari</a:t>
            </a:r>
            <a:endParaRPr lang="ca-ES" altLang="es-ES_tradnl" sz="1200" b="1" dirty="0">
              <a:solidFill>
                <a:schemeClr val="tx1"/>
              </a:solidFill>
              <a:cs typeface="Arial" charset="0"/>
            </a:endParaRPr>
          </a:p>
        </p:txBody>
      </p:sp>
      <p:sp>
        <p:nvSpPr>
          <p:cNvPr id="32" name="Rectangle arrodonit 37"/>
          <p:cNvSpPr/>
          <p:nvPr/>
        </p:nvSpPr>
        <p:spPr bwMode="auto">
          <a:xfrm>
            <a:off x="6011863" y="5666228"/>
            <a:ext cx="1152525" cy="50400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Prioritat</a:t>
            </a:r>
          </a:p>
        </p:txBody>
      </p:sp>
      <p:sp>
        <p:nvSpPr>
          <p:cNvPr id="33" name="Rectangle arrodonit 39"/>
          <p:cNvSpPr/>
          <p:nvPr/>
        </p:nvSpPr>
        <p:spPr bwMode="auto">
          <a:xfrm>
            <a:off x="4572000" y="5666228"/>
            <a:ext cx="1368425" cy="504000"/>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Ajuntament i associació Guíxols Comerç i Turisme.</a:t>
            </a:r>
            <a:endParaRPr lang="ca-ES" sz="1000" dirty="0">
              <a:solidFill>
                <a:schemeClr val="tx1"/>
              </a:solidFill>
            </a:endParaRPr>
          </a:p>
        </p:txBody>
      </p:sp>
      <p:sp>
        <p:nvSpPr>
          <p:cNvPr id="34" name="Rectangle arrodonit 40"/>
          <p:cNvSpPr/>
          <p:nvPr/>
        </p:nvSpPr>
        <p:spPr bwMode="auto">
          <a:xfrm>
            <a:off x="7235825" y="5666228"/>
            <a:ext cx="1368425" cy="504000"/>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a:solidFill>
                  <a:schemeClr val="tx1"/>
                </a:solidFill>
              </a:rPr>
              <a:t>Alta.</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358882"/>
            <a:ext cx="8208963" cy="4784761"/>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55299" name="Contenidor de número de diapositiva 3"/>
          <p:cNvSpPr>
            <a:spLocks noGrp="1"/>
          </p:cNvSpPr>
          <p:nvPr>
            <p:ph type="sldNum" sz="quarter" idx="10"/>
          </p:nvPr>
        </p:nvSpPr>
        <p:spPr bwMode="auto">
          <a:noFill/>
          <a:ln>
            <a:miter lim="800000"/>
            <a:headEnd/>
            <a:tailEnd/>
          </a:ln>
        </p:spPr>
        <p:txBody>
          <a:bodyPr/>
          <a:lstStyle/>
          <a:p>
            <a:fld id="{3B6F5B22-3F9C-4418-B2C4-2DD73A0C9779}" type="slidenum">
              <a:rPr lang="es-ES" altLang="ca-ES" smtClean="0">
                <a:latin typeface="Arial" charset="0"/>
                <a:cs typeface="Arial" charset="0"/>
              </a:rPr>
              <a:pPr/>
              <a:t>42</a:t>
            </a:fld>
            <a:endParaRPr lang="es-ES" altLang="ca-ES" smtClean="0">
              <a:latin typeface="Arial" charset="0"/>
              <a:cs typeface="Arial" charset="0"/>
            </a:endParaRPr>
          </a:p>
        </p:txBody>
      </p:sp>
      <p:sp>
        <p:nvSpPr>
          <p:cNvPr id="11" name="Rectangle arrodonit 10"/>
          <p:cNvSpPr/>
          <p:nvPr/>
        </p:nvSpPr>
        <p:spPr bwMode="auto">
          <a:xfrm>
            <a:off x="684213" y="1503346"/>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1.2</a:t>
            </a:r>
          </a:p>
        </p:txBody>
      </p:sp>
      <p:sp>
        <p:nvSpPr>
          <p:cNvPr id="12" name="Rectangle arrodonit 11"/>
          <p:cNvSpPr/>
          <p:nvPr/>
        </p:nvSpPr>
        <p:spPr bwMode="auto">
          <a:xfrm>
            <a:off x="1908175" y="1503346"/>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1200" b="1" dirty="0">
                <a:solidFill>
                  <a:schemeClr val="tx1"/>
                </a:solidFill>
              </a:rPr>
              <a:t>Programa d’incentivació de l’oferta comercial</a:t>
            </a:r>
            <a:endParaRPr lang="ca-ES" sz="1200" b="1" dirty="0">
              <a:solidFill>
                <a:schemeClr val="tx1"/>
              </a:solidFill>
            </a:endParaRPr>
          </a:p>
        </p:txBody>
      </p:sp>
      <p:sp>
        <p:nvSpPr>
          <p:cNvPr id="18" name="Rectangle arrodonit 17"/>
          <p:cNvSpPr/>
          <p:nvPr/>
        </p:nvSpPr>
        <p:spPr bwMode="auto">
          <a:xfrm>
            <a:off x="684213" y="2469671"/>
            <a:ext cx="1150937" cy="3529511"/>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835150" y="4182160"/>
            <a:ext cx="4808552" cy="1714511"/>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66700" algn="just">
              <a:spcAft>
                <a:spcPts val="500"/>
              </a:spcAft>
              <a:defRPr/>
            </a:pPr>
            <a:r>
              <a:rPr lang="ca-ES" sz="1000" dirty="0" smtClean="0">
                <a:solidFill>
                  <a:schemeClr val="tx1"/>
                </a:solidFill>
                <a:ea typeface="ＭＳ Ｐゴシック" pitchFamily="34" charset="-128"/>
              </a:rPr>
              <a:t>Més concretament, </a:t>
            </a:r>
            <a:r>
              <a:rPr lang="ca-ES" sz="1000" dirty="0">
                <a:solidFill>
                  <a:schemeClr val="tx1"/>
                </a:solidFill>
                <a:ea typeface="ＭＳ Ｐゴシック" pitchFamily="34" charset="-128"/>
              </a:rPr>
              <a:t>es proposa </a:t>
            </a:r>
            <a:r>
              <a:rPr lang="ca-ES" sz="1000" dirty="0" smtClean="0">
                <a:solidFill>
                  <a:schemeClr val="tx1"/>
                </a:solidFill>
                <a:ea typeface="ＭＳ Ｐゴシック" pitchFamily="34" charset="-128"/>
              </a:rPr>
              <a:t>oferir una ajuda econòmica als comerciants que impulsin actuacions </a:t>
            </a:r>
            <a:r>
              <a:rPr lang="ca-ES" sz="1000" dirty="0">
                <a:solidFill>
                  <a:schemeClr val="tx1"/>
                </a:solidFill>
                <a:ea typeface="ＭＳ Ｐゴシック" pitchFamily="34" charset="-128"/>
              </a:rPr>
              <a:t>de </a:t>
            </a:r>
            <a:r>
              <a:rPr lang="ca-ES" sz="1000" b="1" dirty="0">
                <a:solidFill>
                  <a:schemeClr val="tx1"/>
                </a:solidFill>
                <a:ea typeface="ＭＳ Ｐゴシック" pitchFamily="34" charset="-128"/>
              </a:rPr>
              <a:t>renovació i millora de l’estructura </a:t>
            </a:r>
            <a:r>
              <a:rPr lang="ca-ES" sz="1000" b="1" dirty="0" smtClean="0">
                <a:solidFill>
                  <a:schemeClr val="tx1"/>
                </a:solidFill>
                <a:ea typeface="ＭＳ Ｐゴシック" pitchFamily="34" charset="-128"/>
              </a:rPr>
              <a:t>del seu negoci</a:t>
            </a:r>
            <a:r>
              <a:rPr lang="ca-ES" sz="1000" dirty="0" smtClean="0">
                <a:solidFill>
                  <a:schemeClr val="tx1"/>
                </a:solidFill>
                <a:ea typeface="ＭＳ Ｐゴシック" pitchFamily="34" charset="-128"/>
              </a:rPr>
              <a:t>. Aquesta categoria inclou la </a:t>
            </a:r>
            <a:r>
              <a:rPr lang="ca-ES" sz="1000" b="1" dirty="0" smtClean="0">
                <a:solidFill>
                  <a:schemeClr val="tx1"/>
                </a:solidFill>
                <a:ea typeface="ＭＳ Ｐゴシック" pitchFamily="34" charset="-128"/>
              </a:rPr>
              <a:t>millora de la </a:t>
            </a:r>
            <a:r>
              <a:rPr lang="ca-ES" sz="1000" b="1" dirty="0">
                <a:solidFill>
                  <a:schemeClr val="tx1"/>
                </a:solidFill>
                <a:ea typeface="ＭＳ Ｐゴシック" pitchFamily="34" charset="-128"/>
              </a:rPr>
              <a:t>façana </a:t>
            </a:r>
            <a:r>
              <a:rPr lang="ca-ES" sz="1000" b="1" dirty="0" smtClean="0">
                <a:solidFill>
                  <a:schemeClr val="tx1"/>
                </a:solidFill>
                <a:ea typeface="ＭＳ Ｐゴシック" pitchFamily="34" charset="-128"/>
              </a:rPr>
              <a:t>exterior</a:t>
            </a:r>
            <a:r>
              <a:rPr lang="ca-ES" sz="1000" dirty="0" smtClean="0">
                <a:solidFill>
                  <a:schemeClr val="tx1"/>
                </a:solidFill>
                <a:ea typeface="ＭＳ Ｐゴシック" pitchFamily="34" charset="-128"/>
              </a:rPr>
              <a:t> (estat de conservació, </a:t>
            </a:r>
            <a:r>
              <a:rPr lang="ca-ES" sz="1000" dirty="0">
                <a:solidFill>
                  <a:schemeClr val="tx1"/>
                </a:solidFill>
                <a:ea typeface="ＭＳ Ｐゴシック" pitchFamily="34" charset="-128"/>
              </a:rPr>
              <a:t>cromatisme, eliminació de </a:t>
            </a:r>
            <a:r>
              <a:rPr lang="ca-ES" sz="1000" dirty="0" smtClean="0">
                <a:solidFill>
                  <a:schemeClr val="tx1"/>
                </a:solidFill>
                <a:ea typeface="ＭＳ Ｐゴシック" pitchFamily="34" charset="-128"/>
              </a:rPr>
              <a:t>pintades,...)</a:t>
            </a:r>
            <a:r>
              <a:rPr lang="ca-ES" sz="1000" b="1" dirty="0" smtClean="0">
                <a:solidFill>
                  <a:schemeClr val="tx1"/>
                </a:solidFill>
                <a:ea typeface="ＭＳ Ｐゴシック" pitchFamily="34" charset="-128"/>
              </a:rPr>
              <a:t> </a:t>
            </a:r>
            <a:r>
              <a:rPr lang="ca-ES" sz="1000" dirty="0">
                <a:solidFill>
                  <a:schemeClr val="tx1"/>
                </a:solidFill>
                <a:ea typeface="ＭＳ Ｐゴシック" pitchFamily="34" charset="-128"/>
              </a:rPr>
              <a:t>i l’</a:t>
            </a:r>
            <a:r>
              <a:rPr lang="ca-ES" sz="1000" b="1" dirty="0">
                <a:solidFill>
                  <a:schemeClr val="tx1"/>
                </a:solidFill>
                <a:ea typeface="ＭＳ Ｐゴシック" pitchFamily="34" charset="-128"/>
              </a:rPr>
              <a:t>adquisició de nous elements de </a:t>
            </a:r>
            <a:r>
              <a:rPr lang="ca-ES" sz="1000" b="1" dirty="0" smtClean="0">
                <a:solidFill>
                  <a:schemeClr val="tx1"/>
                </a:solidFill>
                <a:ea typeface="ＭＳ Ｐゴシック" pitchFamily="34" charset="-128"/>
              </a:rPr>
              <a:t>cartelleria, retolació</a:t>
            </a:r>
            <a:r>
              <a:rPr lang="ca-ES" sz="1000" b="1" dirty="0">
                <a:solidFill>
                  <a:schemeClr val="tx1"/>
                </a:solidFill>
                <a:ea typeface="ＭＳ Ｐゴシック" pitchFamily="34" charset="-128"/>
              </a:rPr>
              <a:t>, </a:t>
            </a:r>
            <a:r>
              <a:rPr lang="ca-ES" sz="1000" b="1" dirty="0" smtClean="0">
                <a:solidFill>
                  <a:schemeClr val="tx1"/>
                </a:solidFill>
                <a:ea typeface="ＭＳ Ｐゴシック" pitchFamily="34" charset="-128"/>
              </a:rPr>
              <a:t>tendals i </a:t>
            </a:r>
            <a:r>
              <a:rPr lang="ca-ES" sz="1000" b="1" dirty="0">
                <a:solidFill>
                  <a:schemeClr val="tx1"/>
                </a:solidFill>
                <a:ea typeface="ＭＳ Ｐゴシック" pitchFamily="34" charset="-128"/>
              </a:rPr>
              <a:t>mobiliari </a:t>
            </a:r>
            <a:r>
              <a:rPr lang="ca-ES" sz="1000" b="1" dirty="0" smtClean="0">
                <a:solidFill>
                  <a:schemeClr val="tx1"/>
                </a:solidFill>
                <a:ea typeface="ＭＳ Ｐゴシック" pitchFamily="34" charset="-128"/>
              </a:rPr>
              <a:t>exterior </a:t>
            </a:r>
            <a:r>
              <a:rPr lang="ca-ES" sz="1000" dirty="0">
                <a:solidFill>
                  <a:schemeClr val="tx1"/>
                </a:solidFill>
                <a:ea typeface="ＭＳ Ｐゴシック" pitchFamily="34" charset="-128"/>
              </a:rPr>
              <a:t>que es considerin atractius i </a:t>
            </a:r>
            <a:r>
              <a:rPr lang="ca-ES" sz="1000" dirty="0" smtClean="0">
                <a:solidFill>
                  <a:schemeClr val="tx1"/>
                </a:solidFill>
                <a:ea typeface="ＭＳ Ｐゴシック" pitchFamily="34" charset="-128"/>
              </a:rPr>
              <a:t>coherents amb la </a:t>
            </a:r>
            <a:r>
              <a:rPr lang="ca-ES" sz="1000" dirty="0">
                <a:solidFill>
                  <a:schemeClr val="tx1"/>
                </a:solidFill>
                <a:ea typeface="ＭＳ Ｐゴシック" pitchFamily="34" charset="-128"/>
              </a:rPr>
              <a:t>imatge </a:t>
            </a:r>
            <a:r>
              <a:rPr lang="ca-ES" sz="1000" dirty="0" smtClean="0">
                <a:solidFill>
                  <a:schemeClr val="tx1"/>
                </a:solidFill>
                <a:ea typeface="ＭＳ Ｐゴシック" pitchFamily="34" charset="-128"/>
              </a:rPr>
              <a:t>general de Sant Feliu.</a:t>
            </a:r>
          </a:p>
          <a:p>
            <a:pPr marL="266700" algn="just">
              <a:spcAft>
                <a:spcPts val="500"/>
              </a:spcAft>
              <a:defRPr/>
            </a:pPr>
            <a:r>
              <a:rPr lang="ca-ES" sz="1000" dirty="0" smtClean="0">
                <a:solidFill>
                  <a:schemeClr val="tx1"/>
                </a:solidFill>
                <a:ea typeface="ＭＳ Ｐゴシック" pitchFamily="34" charset="-128"/>
                <a:cs typeface="Arial" charset="0"/>
              </a:rPr>
              <a:t>Tenint present que els barris del Centre i de </a:t>
            </a:r>
            <a:r>
              <a:rPr lang="ca-ES" sz="1000" dirty="0" err="1" smtClean="0">
                <a:solidFill>
                  <a:schemeClr val="tx1"/>
                </a:solidFill>
                <a:ea typeface="ＭＳ Ｐゴシック" pitchFamily="34" charset="-128"/>
                <a:cs typeface="Arial" charset="0"/>
              </a:rPr>
              <a:t>Vilartagues</a:t>
            </a:r>
            <a:r>
              <a:rPr lang="ca-ES" sz="1000" dirty="0" smtClean="0">
                <a:solidFill>
                  <a:schemeClr val="tx1"/>
                </a:solidFill>
                <a:ea typeface="ＭＳ Ｐゴシック" pitchFamily="34" charset="-128"/>
                <a:cs typeface="Arial" charset="0"/>
              </a:rPr>
              <a:t> són els de major concentració comercial, i que el barri del Puig ja es va beneficiar d’un programa similar en el marc del Pla de Barris 2009-2013, se suggereix que, en aquest cas, es prioritzin els comerços del Centre i de </a:t>
            </a:r>
            <a:r>
              <a:rPr lang="ca-ES" sz="1000" dirty="0" err="1" smtClean="0">
                <a:solidFill>
                  <a:schemeClr val="tx1"/>
                </a:solidFill>
                <a:ea typeface="ＭＳ Ｐゴシック" pitchFamily="34" charset="-128"/>
                <a:cs typeface="Arial" charset="0"/>
              </a:rPr>
              <a:t>Vilartagues</a:t>
            </a:r>
            <a:r>
              <a:rPr lang="ca-ES" sz="1000" dirty="0" smtClean="0">
                <a:solidFill>
                  <a:schemeClr val="tx1"/>
                </a:solidFill>
                <a:ea typeface="ＭＳ Ｐゴシック" pitchFamily="34" charset="-128"/>
                <a:cs typeface="Arial" charset="0"/>
              </a:rPr>
              <a:t>.</a:t>
            </a:r>
            <a:endParaRPr lang="ca-ES" sz="1000" dirty="0">
              <a:solidFill>
                <a:schemeClr val="tx1"/>
              </a:solidFill>
              <a:ea typeface="ＭＳ Ｐゴシック" pitchFamily="34" charset="-128"/>
              <a:cs typeface="Arial" charset="0"/>
            </a:endParaRPr>
          </a:p>
        </p:txBody>
      </p:sp>
      <p:sp>
        <p:nvSpPr>
          <p:cNvPr id="36" name="Rectangle arrodonit 35"/>
          <p:cNvSpPr/>
          <p:nvPr/>
        </p:nvSpPr>
        <p:spPr bwMode="auto">
          <a:xfrm>
            <a:off x="684213" y="1935146"/>
            <a:ext cx="1150937" cy="46800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Objectius </a:t>
            </a:r>
          </a:p>
        </p:txBody>
      </p:sp>
      <p:sp>
        <p:nvSpPr>
          <p:cNvPr id="37" name="Rectangle arrodonit 36"/>
          <p:cNvSpPr/>
          <p:nvPr/>
        </p:nvSpPr>
        <p:spPr bwMode="auto">
          <a:xfrm>
            <a:off x="1908175" y="1935146"/>
            <a:ext cx="6696075" cy="468000"/>
          </a:xfrm>
          <a:prstGeom prst="roundRect">
            <a:avLst>
              <a:gd name="adj" fmla="val 1023"/>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r>
              <a:rPr lang="ca-ES" sz="1000" dirty="0" smtClean="0">
                <a:solidFill>
                  <a:schemeClr val="tx1"/>
                </a:solidFill>
              </a:rPr>
              <a:t>Millorar la imatge d’alguns comerços de Sant Feliu de Guíxols, afavorint l’embelliment de l’espai comercial urbà i l’experiència de compra i passeig dels vianants. </a:t>
            </a:r>
            <a:endParaRPr lang="ca-ES" sz="1000" dirty="0">
              <a:solidFill>
                <a:schemeClr val="tx1"/>
              </a:solidFill>
            </a:endParaRPr>
          </a:p>
        </p:txBody>
      </p:sp>
      <p:sp>
        <p:nvSpPr>
          <p:cNvPr id="14" name="Rectangle arrodonit 13"/>
          <p:cNvSpPr/>
          <p:nvPr/>
        </p:nvSpPr>
        <p:spPr bwMode="auto">
          <a:xfrm>
            <a:off x="1187450" y="1071546"/>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Ordenació de </a:t>
            </a:r>
            <a:r>
              <a:rPr lang="ca-ES" altLang="es-ES_tradnl" sz="1600" b="1" noProof="1">
                <a:solidFill>
                  <a:schemeClr val="bg1"/>
                </a:solidFill>
              </a:rPr>
              <a:t>l’oferta comercial </a:t>
            </a:r>
          </a:p>
        </p:txBody>
      </p:sp>
      <p:sp>
        <p:nvSpPr>
          <p:cNvPr id="17" name="Rectangle arrodonit 16"/>
          <p:cNvSpPr/>
          <p:nvPr/>
        </p:nvSpPr>
        <p:spPr>
          <a:xfrm>
            <a:off x="684213" y="1071546"/>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a:solidFill>
                  <a:schemeClr val="bg1"/>
                </a:solidFill>
              </a:rPr>
              <a:t>1</a:t>
            </a:r>
            <a:endParaRPr lang="es-ES" sz="1600" b="1" dirty="0">
              <a:solidFill>
                <a:schemeClr val="bg1"/>
              </a:solidFill>
            </a:endParaRPr>
          </a:p>
        </p:txBody>
      </p:sp>
      <p:sp>
        <p:nvSpPr>
          <p:cNvPr id="22"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5" name="Rectangle 14"/>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9" name="Rectangle arrodonit 25"/>
          <p:cNvSpPr/>
          <p:nvPr/>
        </p:nvSpPr>
        <p:spPr bwMode="auto">
          <a:xfrm>
            <a:off x="1908175" y="2471256"/>
            <a:ext cx="6696075" cy="3529511"/>
          </a:xfrm>
          <a:prstGeom prst="roundRect">
            <a:avLst>
              <a:gd name="adj" fmla="val 2315"/>
            </a:avLst>
          </a:prstGeom>
          <a:no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endParaRPr lang="ca-ES" sz="1000" dirty="0">
              <a:solidFill>
                <a:srgbClr val="FF0000"/>
              </a:solidFill>
            </a:endParaRPr>
          </a:p>
        </p:txBody>
      </p:sp>
      <p:sp>
        <p:nvSpPr>
          <p:cNvPr id="30" name="TextBox 35"/>
          <p:cNvSpPr>
            <a:spLocks noChangeArrowheads="1"/>
          </p:cNvSpPr>
          <p:nvPr/>
        </p:nvSpPr>
        <p:spPr bwMode="auto">
          <a:xfrm>
            <a:off x="6764806" y="4136484"/>
            <a:ext cx="1643074" cy="1440000"/>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sp>
        <p:nvSpPr>
          <p:cNvPr id="55321" name="Rectangle 30"/>
          <p:cNvSpPr>
            <a:spLocks noChangeArrowheads="1"/>
          </p:cNvSpPr>
          <p:nvPr/>
        </p:nvSpPr>
        <p:spPr bwMode="auto">
          <a:xfrm>
            <a:off x="6764806" y="5602665"/>
            <a:ext cx="1643074" cy="276999"/>
          </a:xfrm>
          <a:prstGeom prst="rect">
            <a:avLst/>
          </a:prstGeom>
          <a:noFill/>
          <a:ln w="9525">
            <a:noFill/>
            <a:miter lim="800000"/>
            <a:headEnd/>
            <a:tailEnd/>
          </a:ln>
        </p:spPr>
        <p:txBody>
          <a:bodyPr wrap="square">
            <a:spAutoFit/>
          </a:bodyPr>
          <a:lstStyle/>
          <a:p>
            <a:pPr algn="ctr"/>
            <a:r>
              <a:rPr lang="ca-ES" sz="600" dirty="0" smtClean="0"/>
              <a:t>Exemple d’un establiment susceptible de millorar la seva imatge exterior.</a:t>
            </a:r>
            <a:endParaRPr lang="ca-ES" sz="600" dirty="0"/>
          </a:p>
        </p:txBody>
      </p:sp>
      <p:pic>
        <p:nvPicPr>
          <p:cNvPr id="28" name="Imagen 1" descr="IMG_3982[10].JPG"/>
          <p:cNvPicPr>
            <a:picLocks noChangeAspect="1"/>
          </p:cNvPicPr>
          <p:nvPr/>
        </p:nvPicPr>
        <p:blipFill>
          <a:blip r:embed="rId2" cstate="print"/>
          <a:srcRect l="39957" t="18063" r="20096" b="35596"/>
          <a:stretch>
            <a:fillRect/>
          </a:stretch>
        </p:blipFill>
        <p:spPr bwMode="auto">
          <a:xfrm>
            <a:off x="6858016" y="4233806"/>
            <a:ext cx="1448355" cy="1260000"/>
          </a:xfrm>
          <a:prstGeom prst="rect">
            <a:avLst/>
          </a:prstGeom>
          <a:noFill/>
          <a:ln w="9525">
            <a:noFill/>
            <a:miter lim="800000"/>
            <a:headEnd/>
            <a:tailEnd/>
          </a:ln>
        </p:spPr>
      </p:pic>
      <p:sp>
        <p:nvSpPr>
          <p:cNvPr id="20" name="Rectangle arrodonit 18"/>
          <p:cNvSpPr/>
          <p:nvPr/>
        </p:nvSpPr>
        <p:spPr bwMode="auto">
          <a:xfrm>
            <a:off x="1846470" y="2528200"/>
            <a:ext cx="6654620" cy="1686618"/>
          </a:xfrm>
          <a:prstGeom prst="roundRect">
            <a:avLst>
              <a:gd name="adj" fmla="val 1362"/>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85725" indent="-9525" algn="just">
              <a:spcAft>
                <a:spcPts val="500"/>
              </a:spcAft>
              <a:defRPr/>
            </a:pPr>
            <a:r>
              <a:rPr lang="ca-ES" sz="1000" dirty="0" smtClean="0">
                <a:solidFill>
                  <a:schemeClr val="tx1"/>
                </a:solidFill>
                <a:ea typeface="ＭＳ Ｐゴシック" pitchFamily="34" charset="-128"/>
              </a:rPr>
              <a:t>Dins d’aquest segon programa, i per tal d’incentivar la realització d’actuacions de millora de la imatge dels comerços, es proposa la següent acció:</a:t>
            </a:r>
          </a:p>
          <a:p>
            <a:pPr marL="269875" indent="-184150" algn="just">
              <a:spcAft>
                <a:spcPts val="500"/>
              </a:spcAft>
              <a:buFont typeface="+mj-lt"/>
              <a:buAutoNum type="arabicPeriod"/>
              <a:defRPr/>
            </a:pPr>
            <a:r>
              <a:rPr lang="ca-ES" sz="1000" b="1" dirty="0" smtClean="0">
                <a:solidFill>
                  <a:schemeClr val="tx1"/>
                </a:solidFill>
                <a:ea typeface="ＭＳ Ｐゴシック" pitchFamily="34" charset="-128"/>
              </a:rPr>
              <a:t>Creació d’una </a:t>
            </a:r>
            <a:r>
              <a:rPr lang="ca-ES" sz="1000" b="1" dirty="0">
                <a:solidFill>
                  <a:schemeClr val="tx1"/>
                </a:solidFill>
                <a:ea typeface="ＭＳ Ｐゴシック" pitchFamily="34" charset="-128"/>
              </a:rPr>
              <a:t>línia de subvencions per a la </a:t>
            </a:r>
            <a:r>
              <a:rPr lang="ca-ES" sz="1000" b="1" dirty="0" smtClean="0">
                <a:solidFill>
                  <a:schemeClr val="tx1"/>
                </a:solidFill>
                <a:ea typeface="ＭＳ Ｐゴシック" pitchFamily="34" charset="-128"/>
              </a:rPr>
              <a:t>renovació de </a:t>
            </a:r>
            <a:r>
              <a:rPr lang="ca-ES" sz="1000" b="1" dirty="0">
                <a:solidFill>
                  <a:schemeClr val="tx1"/>
                </a:solidFill>
                <a:ea typeface="ＭＳ Ｐゴシック" pitchFamily="34" charset="-128"/>
              </a:rPr>
              <a:t>la imatge </a:t>
            </a:r>
            <a:r>
              <a:rPr lang="ca-ES" sz="1000" b="1" dirty="0" smtClean="0">
                <a:solidFill>
                  <a:schemeClr val="tx1"/>
                </a:solidFill>
                <a:ea typeface="ＭＳ Ｐゴシック" pitchFamily="34" charset="-128"/>
              </a:rPr>
              <a:t>exterior dels punts de venda. </a:t>
            </a:r>
            <a:endParaRPr lang="ca-ES" sz="1000" b="1" dirty="0">
              <a:solidFill>
                <a:schemeClr val="tx1"/>
              </a:solidFill>
              <a:ea typeface="ＭＳ Ｐゴシック" pitchFamily="34" charset="-128"/>
            </a:endParaRPr>
          </a:p>
          <a:p>
            <a:pPr marL="266700" algn="just">
              <a:spcAft>
                <a:spcPts val="500"/>
              </a:spcAft>
              <a:defRPr/>
            </a:pPr>
            <a:r>
              <a:rPr lang="ca-ES" sz="1000" dirty="0" smtClean="0">
                <a:solidFill>
                  <a:schemeClr val="tx1"/>
                </a:solidFill>
                <a:ea typeface="ＭＳ Ｐゴシック" pitchFamily="34" charset="-128"/>
              </a:rPr>
              <a:t>Sant Feliu de Guíxols </a:t>
            </a:r>
            <a:r>
              <a:rPr lang="ca-ES" sz="1000" dirty="0">
                <a:solidFill>
                  <a:schemeClr val="tx1"/>
                </a:solidFill>
                <a:ea typeface="ＭＳ Ｐゴシック" pitchFamily="34" charset="-128"/>
              </a:rPr>
              <a:t>disposa d’un comerç </a:t>
            </a:r>
            <a:r>
              <a:rPr lang="ca-ES" sz="1000" dirty="0" smtClean="0">
                <a:solidFill>
                  <a:schemeClr val="tx1"/>
                </a:solidFill>
                <a:ea typeface="ＭＳ Ｐゴシック" pitchFamily="34" charset="-128"/>
              </a:rPr>
              <a:t>força atractiu, amb alguns establiments molt destacats i de recent creació. Tanmateix, aquests conviuen amb altres comerços més antics i, en ocasions, menys atractius, els quals presenten certs aspectes d’imatge susceptibles de ser millorats. </a:t>
            </a:r>
          </a:p>
          <a:p>
            <a:pPr marL="266700" algn="just">
              <a:spcAft>
                <a:spcPts val="500"/>
              </a:spcAft>
              <a:defRPr/>
            </a:pPr>
            <a:r>
              <a:rPr lang="ca-ES" sz="1000" dirty="0" smtClean="0">
                <a:solidFill>
                  <a:schemeClr val="tx1"/>
                </a:solidFill>
                <a:ea typeface="ＭＳ Ｐゴシック" pitchFamily="34" charset="-128"/>
              </a:rPr>
              <a:t>Per aquest motiu, es proposa </a:t>
            </a:r>
            <a:r>
              <a:rPr lang="ca-ES" sz="1000" dirty="0">
                <a:solidFill>
                  <a:schemeClr val="tx1"/>
                </a:solidFill>
                <a:ea typeface="ＭＳ Ｐゴシック" pitchFamily="34" charset="-128"/>
              </a:rPr>
              <a:t>la creació d’una línia de subvencions </a:t>
            </a:r>
            <a:r>
              <a:rPr lang="ca-ES" sz="1000" dirty="0" smtClean="0">
                <a:solidFill>
                  <a:schemeClr val="tx1"/>
                </a:solidFill>
                <a:ea typeface="ＭＳ Ｐゴシック" pitchFamily="34" charset="-128"/>
              </a:rPr>
              <a:t>dirigida, específicament, a </a:t>
            </a:r>
            <a:r>
              <a:rPr lang="ca-ES" sz="1000" dirty="0">
                <a:solidFill>
                  <a:schemeClr val="tx1"/>
                </a:solidFill>
                <a:ea typeface="ＭＳ Ｐゴシック" pitchFamily="34" charset="-128"/>
              </a:rPr>
              <a:t>la </a:t>
            </a:r>
            <a:r>
              <a:rPr lang="ca-ES" sz="1000" b="1" dirty="0">
                <a:solidFill>
                  <a:schemeClr val="tx1"/>
                </a:solidFill>
                <a:ea typeface="ＭＳ Ｐゴシック" pitchFamily="34" charset="-128"/>
              </a:rPr>
              <a:t>millora de la imatge dels </a:t>
            </a:r>
            <a:r>
              <a:rPr lang="ca-ES" sz="1000" b="1" dirty="0" smtClean="0">
                <a:solidFill>
                  <a:schemeClr val="tx1"/>
                </a:solidFill>
                <a:ea typeface="ＭＳ Ｐゴシック" pitchFamily="34" charset="-128"/>
              </a:rPr>
              <a:t>comerços</a:t>
            </a:r>
            <a:r>
              <a:rPr lang="ca-ES" sz="1000" dirty="0" smtClean="0">
                <a:solidFill>
                  <a:schemeClr val="tx1"/>
                </a:solidFill>
                <a:ea typeface="ＭＳ Ｐゴシック" pitchFamily="34" charset="-128"/>
              </a:rPr>
              <a:t>, i que posi especial èmfasi en els punts de venda amb més antiguitat del municipi o amb una imatge més deteriorada.</a:t>
            </a:r>
            <a:endParaRPr lang="ca-ES" sz="1000" dirty="0">
              <a:solidFill>
                <a:schemeClr val="tx1"/>
              </a:solidFill>
              <a:ea typeface="ＭＳ Ｐゴシック" pitchFamily="34" charset="-128"/>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arrodonit 18"/>
          <p:cNvSpPr/>
          <p:nvPr/>
        </p:nvSpPr>
        <p:spPr>
          <a:xfrm>
            <a:off x="539750" y="1455054"/>
            <a:ext cx="8208963" cy="4660696"/>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4" name="3 Marcador de número de diapositiva"/>
          <p:cNvSpPr>
            <a:spLocks noGrp="1"/>
          </p:cNvSpPr>
          <p:nvPr>
            <p:ph type="sldNum" sz="quarter" idx="10"/>
          </p:nvPr>
        </p:nvSpPr>
        <p:spPr/>
        <p:txBody>
          <a:bodyPr/>
          <a:lstStyle/>
          <a:p>
            <a:pPr>
              <a:defRPr/>
            </a:pPr>
            <a:fld id="{8058331A-6B9C-4321-ABD4-0B1C14C43AA2}" type="slidenum">
              <a:rPr lang="es-ES" smtClean="0"/>
              <a:pPr>
                <a:defRPr/>
              </a:pPr>
              <a:t>43</a:t>
            </a:fld>
            <a:endParaRPr lang="es-ES"/>
          </a:p>
        </p:txBody>
      </p:sp>
      <p:sp>
        <p:nvSpPr>
          <p:cNvPr id="13" name="Rectangle arrodonit 10"/>
          <p:cNvSpPr/>
          <p:nvPr/>
        </p:nvSpPr>
        <p:spPr bwMode="auto">
          <a:xfrm>
            <a:off x="684213" y="1599518"/>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1.2</a:t>
            </a:r>
          </a:p>
        </p:txBody>
      </p:sp>
      <p:sp>
        <p:nvSpPr>
          <p:cNvPr id="14" name="Rectangle arrodonit 11"/>
          <p:cNvSpPr/>
          <p:nvPr/>
        </p:nvSpPr>
        <p:spPr bwMode="auto">
          <a:xfrm>
            <a:off x="1908175" y="1599518"/>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1200" b="1" dirty="0">
                <a:solidFill>
                  <a:schemeClr val="tx1"/>
                </a:solidFill>
              </a:rPr>
              <a:t>Programa d’incentivació de l’oferta comercial</a:t>
            </a:r>
            <a:endParaRPr lang="ca-ES" sz="1200" b="1" dirty="0">
              <a:solidFill>
                <a:schemeClr val="tx1"/>
              </a:solidFill>
            </a:endParaRPr>
          </a:p>
        </p:txBody>
      </p:sp>
      <p:sp>
        <p:nvSpPr>
          <p:cNvPr id="15" name="Rectangle arrodonit 17"/>
          <p:cNvSpPr/>
          <p:nvPr/>
        </p:nvSpPr>
        <p:spPr bwMode="auto">
          <a:xfrm>
            <a:off x="684213" y="2042422"/>
            <a:ext cx="1150937" cy="3866209"/>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6" name="Rectangle arrodonit 13"/>
          <p:cNvSpPr/>
          <p:nvPr/>
        </p:nvSpPr>
        <p:spPr bwMode="auto">
          <a:xfrm>
            <a:off x="1187450" y="1167718"/>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Ordenació de </a:t>
            </a:r>
            <a:r>
              <a:rPr lang="ca-ES" altLang="es-ES_tradnl" sz="1600" b="1" noProof="1">
                <a:solidFill>
                  <a:schemeClr val="bg1"/>
                </a:solidFill>
              </a:rPr>
              <a:t>l’oferta comercial </a:t>
            </a:r>
          </a:p>
        </p:txBody>
      </p:sp>
      <p:sp>
        <p:nvSpPr>
          <p:cNvPr id="17" name="Rectangle arrodonit 16"/>
          <p:cNvSpPr/>
          <p:nvPr/>
        </p:nvSpPr>
        <p:spPr>
          <a:xfrm>
            <a:off x="684213" y="1167718"/>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a:solidFill>
                  <a:schemeClr val="bg1"/>
                </a:solidFill>
              </a:rPr>
              <a:t>1</a:t>
            </a:r>
            <a:endParaRPr lang="es-ES" sz="1600" b="1" dirty="0">
              <a:solidFill>
                <a:schemeClr val="bg1"/>
              </a:solidFill>
            </a:endParaRPr>
          </a:p>
        </p:txBody>
      </p:sp>
      <p:sp>
        <p:nvSpPr>
          <p:cNvPr id="18" name="Rectangle arrodonit 25"/>
          <p:cNvSpPr/>
          <p:nvPr/>
        </p:nvSpPr>
        <p:spPr bwMode="auto">
          <a:xfrm>
            <a:off x="1908175" y="2044008"/>
            <a:ext cx="6696075" cy="3857428"/>
          </a:xfrm>
          <a:prstGeom prst="roundRect">
            <a:avLst>
              <a:gd name="adj" fmla="val 2315"/>
            </a:avLst>
          </a:prstGeom>
          <a:no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endParaRPr lang="ca-ES" sz="1000" dirty="0">
              <a:solidFill>
                <a:srgbClr val="FF0000"/>
              </a:solidFill>
            </a:endParaRPr>
          </a:p>
        </p:txBody>
      </p:sp>
      <p:sp>
        <p:nvSpPr>
          <p:cNvPr id="19" name="Rectangle arrodonit 18"/>
          <p:cNvSpPr/>
          <p:nvPr/>
        </p:nvSpPr>
        <p:spPr bwMode="auto">
          <a:xfrm>
            <a:off x="1928794" y="2136994"/>
            <a:ext cx="6643734" cy="3703890"/>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lvl="0" indent="-180975">
              <a:spcAft>
                <a:spcPts val="500"/>
              </a:spcAft>
              <a:buFont typeface="+mj-lt"/>
              <a:buAutoNum type="arabicPeriod" startAt="2"/>
              <a:tabLst>
                <a:tab pos="266700" algn="l"/>
              </a:tabLst>
            </a:pPr>
            <a:r>
              <a:rPr lang="ca-ES" sz="1000" b="1" dirty="0" smtClean="0">
                <a:solidFill>
                  <a:schemeClr val="tx1"/>
                </a:solidFill>
                <a:ea typeface="Times New Roman"/>
              </a:rPr>
              <a:t>Impuls d’un pla d’incentivació a la creació de nous negocis.  </a:t>
            </a:r>
            <a:endParaRPr lang="ca-ES" sz="1000" dirty="0" smtClean="0">
              <a:solidFill>
                <a:schemeClr val="tx1"/>
              </a:solidFill>
              <a:ea typeface="Calibri"/>
            </a:endParaRPr>
          </a:p>
          <a:p>
            <a:pPr marL="266700" algn="just">
              <a:spcAft>
                <a:spcPts val="500"/>
              </a:spcAft>
            </a:pPr>
            <a:r>
              <a:rPr lang="ca-ES" sz="1000" dirty="0" smtClean="0">
                <a:solidFill>
                  <a:srgbClr val="000000"/>
                </a:solidFill>
                <a:ea typeface="Calibri"/>
              </a:rPr>
              <a:t>Sant Feliu de Guíxols compta amb una sèrie d’establiments comercials </a:t>
            </a:r>
            <a:r>
              <a:rPr lang="ca-ES" sz="1000" b="1" dirty="0" smtClean="0">
                <a:solidFill>
                  <a:srgbClr val="000000"/>
                </a:solidFill>
                <a:ea typeface="Calibri"/>
              </a:rPr>
              <a:t>de recent creació </a:t>
            </a:r>
            <a:r>
              <a:rPr lang="ca-ES" sz="1000" dirty="0" smtClean="0">
                <a:solidFill>
                  <a:srgbClr val="000000"/>
                </a:solidFill>
                <a:ea typeface="Calibri"/>
              </a:rPr>
              <a:t>que destaquen pel seu</a:t>
            </a:r>
            <a:r>
              <a:rPr lang="ca-ES" sz="1000" b="1" dirty="0" smtClean="0">
                <a:solidFill>
                  <a:srgbClr val="000000"/>
                </a:solidFill>
                <a:ea typeface="Calibri"/>
              </a:rPr>
              <a:t> atractiu i singularitat</a:t>
            </a:r>
            <a:r>
              <a:rPr lang="ca-ES" sz="1000" dirty="0" smtClean="0">
                <a:solidFill>
                  <a:srgbClr val="000000"/>
                </a:solidFill>
                <a:ea typeface="Calibri"/>
              </a:rPr>
              <a:t>, i que suposen un </a:t>
            </a:r>
            <a:r>
              <a:rPr lang="ca-ES" sz="1000" b="1" dirty="0" smtClean="0">
                <a:solidFill>
                  <a:srgbClr val="000000"/>
                </a:solidFill>
                <a:ea typeface="Calibri"/>
              </a:rPr>
              <a:t>clar valor afegit </a:t>
            </a:r>
            <a:r>
              <a:rPr lang="ca-ES" sz="1000" dirty="0" smtClean="0">
                <a:solidFill>
                  <a:srgbClr val="000000"/>
                </a:solidFill>
                <a:ea typeface="Calibri"/>
              </a:rPr>
              <a:t>en el conjunt del teixit comercial ganxó.</a:t>
            </a:r>
          </a:p>
          <a:p>
            <a:pPr marL="266700" algn="just">
              <a:spcAft>
                <a:spcPts val="500"/>
              </a:spcAft>
            </a:pPr>
            <a:r>
              <a:rPr lang="ca-ES" sz="1000" dirty="0" smtClean="0">
                <a:solidFill>
                  <a:srgbClr val="000000"/>
                </a:solidFill>
                <a:ea typeface="Calibri"/>
              </a:rPr>
              <a:t>Tenint present aquesta circumstància, es proposa impulsat un pla per tal d’incentivar la creació de nous negocis al municipi. Aquest pla es podria desenvolupar a partir de polítiques públiques com les que s’esmenten a continuació:</a:t>
            </a:r>
          </a:p>
          <a:p>
            <a:pPr marL="528638" indent="-257175" algn="just">
              <a:spcAft>
                <a:spcPts val="500"/>
              </a:spcAft>
              <a:buFont typeface="Wingdings" pitchFamily="2" charset="2"/>
              <a:buChar char="§"/>
            </a:pPr>
            <a:r>
              <a:rPr lang="ca-ES" sz="1000" b="1" dirty="0" smtClean="0">
                <a:solidFill>
                  <a:srgbClr val="000000"/>
                </a:solidFill>
                <a:ea typeface="Calibri"/>
              </a:rPr>
              <a:t>Oferir bonificacions en algunes taxes municipals </a:t>
            </a:r>
            <a:r>
              <a:rPr lang="ca-ES" sz="1000" dirty="0" smtClean="0">
                <a:solidFill>
                  <a:srgbClr val="000000"/>
                </a:solidFill>
                <a:ea typeface="Calibri"/>
              </a:rPr>
              <a:t>(com ara </a:t>
            </a:r>
            <a:r>
              <a:rPr lang="ca-ES" sz="1000" dirty="0" err="1" smtClean="0">
                <a:solidFill>
                  <a:srgbClr val="000000"/>
                </a:solidFill>
                <a:ea typeface="Calibri"/>
              </a:rPr>
              <a:t>l’IBI</a:t>
            </a:r>
            <a:r>
              <a:rPr lang="ca-ES" sz="1000" dirty="0" smtClean="0">
                <a:solidFill>
                  <a:srgbClr val="000000"/>
                </a:solidFill>
                <a:ea typeface="Calibri"/>
              </a:rPr>
              <a:t> o la recollida de brossa) als nous establiments comercials durant un període determinat.</a:t>
            </a:r>
          </a:p>
          <a:p>
            <a:pPr marL="528638" indent="-257175" algn="just">
              <a:spcAft>
                <a:spcPts val="500"/>
              </a:spcAft>
              <a:buFont typeface="Wingdings" pitchFamily="2" charset="2"/>
              <a:buChar char="§"/>
            </a:pPr>
            <a:r>
              <a:rPr lang="ca-ES" sz="1000" b="1" dirty="0" smtClean="0">
                <a:solidFill>
                  <a:srgbClr val="000000"/>
                </a:solidFill>
                <a:ea typeface="Calibri"/>
              </a:rPr>
              <a:t>Oferir assessorament per a la creació de nous negocis</a:t>
            </a:r>
            <a:r>
              <a:rPr lang="ca-ES" sz="1000" dirty="0" smtClean="0">
                <a:solidFill>
                  <a:srgbClr val="000000"/>
                </a:solidFill>
                <a:ea typeface="Calibri"/>
              </a:rPr>
              <a:t>, tal i com es detalla a l’acció 4 del Programa 7.1.</a:t>
            </a:r>
          </a:p>
          <a:p>
            <a:pPr marL="528638" indent="-257175" algn="just">
              <a:spcAft>
                <a:spcPts val="500"/>
              </a:spcAft>
              <a:buFont typeface="Wingdings" pitchFamily="2" charset="2"/>
              <a:buChar char="§"/>
            </a:pPr>
            <a:r>
              <a:rPr lang="ca-ES" sz="1000" b="1" dirty="0" smtClean="0">
                <a:solidFill>
                  <a:srgbClr val="000000"/>
                </a:solidFill>
                <a:ea typeface="Calibri"/>
              </a:rPr>
              <a:t>Crear una línia d’ajuts per a la creació de nous negocis</a:t>
            </a:r>
            <a:r>
              <a:rPr lang="ca-ES" sz="1000" dirty="0" smtClean="0">
                <a:solidFill>
                  <a:srgbClr val="000000"/>
                </a:solidFill>
                <a:ea typeface="Calibri"/>
              </a:rPr>
              <a:t>, que ofereixi subvencions en qüestions com ara l’adquisició de material, el disseny interior del comerç, etc.</a:t>
            </a:r>
          </a:p>
          <a:p>
            <a:pPr marL="266700" indent="4763" algn="just">
              <a:spcAft>
                <a:spcPts val="500"/>
              </a:spcAft>
            </a:pPr>
            <a:r>
              <a:rPr lang="ca-ES" sz="1000" dirty="0" smtClean="0">
                <a:solidFill>
                  <a:srgbClr val="000000"/>
                </a:solidFill>
                <a:ea typeface="Calibri"/>
              </a:rPr>
              <a:t>En definitiva, es tractaria d’oferir incentius als potencials emprenedors per tal que s’animin a muntar un negoci (comercial o no) a Sant Feliu de Guíxols, i així fomentar el dinamisme econòmic del municipi i la vitalitat del seu espai comercial urbà.</a:t>
            </a:r>
          </a:p>
          <a:p>
            <a:pPr marL="273050" indent="-187325" algn="just">
              <a:spcBef>
                <a:spcPts val="1200"/>
              </a:spcBef>
              <a:spcAft>
                <a:spcPts val="500"/>
              </a:spcAft>
              <a:buFont typeface="+mj-lt"/>
              <a:buAutoNum type="arabicPeriod" startAt="3"/>
              <a:defRPr/>
            </a:pPr>
            <a:r>
              <a:rPr lang="ca-ES" sz="1000" b="1" dirty="0" smtClean="0">
                <a:solidFill>
                  <a:schemeClr val="tx1"/>
                </a:solidFill>
                <a:ea typeface="ＭＳ Ｐゴシック" pitchFamily="34" charset="-128"/>
              </a:rPr>
              <a:t>Reforç de la imatge comercial a la Carretera de Girona.</a:t>
            </a:r>
          </a:p>
          <a:p>
            <a:pPr marL="266700" algn="just">
              <a:spcAft>
                <a:spcPts val="500"/>
              </a:spcAft>
              <a:defRPr/>
            </a:pPr>
            <a:r>
              <a:rPr lang="ca-ES" sz="1000" dirty="0" smtClean="0">
                <a:solidFill>
                  <a:schemeClr val="tx1"/>
                </a:solidFill>
                <a:ea typeface="ＭＳ Ｐゴシック" pitchFamily="34" charset="-128"/>
              </a:rPr>
              <a:t>Finalment, en termes d’incentivació comercial, es proposa una darrera acció centrada exclusivament en la </a:t>
            </a:r>
            <a:r>
              <a:rPr lang="ca-ES" sz="1000" b="1" dirty="0" smtClean="0">
                <a:solidFill>
                  <a:schemeClr val="tx1"/>
                </a:solidFill>
                <a:ea typeface="ＭＳ Ｐゴシック" pitchFamily="34" charset="-128"/>
              </a:rPr>
              <a:t>Carretera de Girona</a:t>
            </a:r>
            <a:r>
              <a:rPr lang="ca-ES" sz="1000" dirty="0" smtClean="0">
                <a:solidFill>
                  <a:schemeClr val="tx1"/>
                </a:solidFill>
                <a:ea typeface="ＭＳ Ｐゴシック" pitchFamily="34" charset="-128"/>
              </a:rPr>
              <a:t>, un carrer que, per la seva ubicació i característiques, es considera necessari de dinamitzar comercialment.</a:t>
            </a:r>
          </a:p>
        </p:txBody>
      </p:sp>
      <p:sp>
        <p:nvSpPr>
          <p:cNvPr id="11"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2" name="Rectangle 14"/>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482726"/>
            <a:ext cx="8208963" cy="4660918"/>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55299" name="Contenidor de número de diapositiva 3"/>
          <p:cNvSpPr>
            <a:spLocks noGrp="1"/>
          </p:cNvSpPr>
          <p:nvPr>
            <p:ph type="sldNum" sz="quarter" idx="10"/>
          </p:nvPr>
        </p:nvSpPr>
        <p:spPr bwMode="auto">
          <a:noFill/>
          <a:ln>
            <a:miter lim="800000"/>
            <a:headEnd/>
            <a:tailEnd/>
          </a:ln>
        </p:spPr>
        <p:txBody>
          <a:bodyPr/>
          <a:lstStyle/>
          <a:p>
            <a:fld id="{3B6F5B22-3F9C-4418-B2C4-2DD73A0C9779}" type="slidenum">
              <a:rPr lang="es-ES" altLang="ca-ES" smtClean="0">
                <a:latin typeface="Arial" charset="0"/>
                <a:cs typeface="Arial" charset="0"/>
              </a:rPr>
              <a:pPr/>
              <a:t>44</a:t>
            </a:fld>
            <a:endParaRPr lang="es-ES" altLang="ca-ES" smtClean="0">
              <a:latin typeface="Arial" charset="0"/>
              <a:cs typeface="Arial" charset="0"/>
            </a:endParaRPr>
          </a:p>
        </p:txBody>
      </p:sp>
      <p:sp>
        <p:nvSpPr>
          <p:cNvPr id="11" name="Rectangle arrodonit 10"/>
          <p:cNvSpPr/>
          <p:nvPr/>
        </p:nvSpPr>
        <p:spPr bwMode="auto">
          <a:xfrm>
            <a:off x="684213" y="1627189"/>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1.2</a:t>
            </a:r>
          </a:p>
        </p:txBody>
      </p:sp>
      <p:sp>
        <p:nvSpPr>
          <p:cNvPr id="12" name="Rectangle arrodonit 11"/>
          <p:cNvSpPr/>
          <p:nvPr/>
        </p:nvSpPr>
        <p:spPr bwMode="auto">
          <a:xfrm>
            <a:off x="1908175" y="1627189"/>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1200" b="1" dirty="0">
                <a:solidFill>
                  <a:schemeClr val="tx1"/>
                </a:solidFill>
              </a:rPr>
              <a:t>Programa d’incentivació de l’oferta comercial</a:t>
            </a:r>
            <a:endParaRPr lang="ca-ES" sz="1200" b="1" dirty="0">
              <a:solidFill>
                <a:schemeClr val="tx1"/>
              </a:solidFill>
            </a:endParaRPr>
          </a:p>
        </p:txBody>
      </p:sp>
      <p:sp>
        <p:nvSpPr>
          <p:cNvPr id="18" name="Rectangle arrodonit 17"/>
          <p:cNvSpPr/>
          <p:nvPr/>
        </p:nvSpPr>
        <p:spPr bwMode="auto">
          <a:xfrm>
            <a:off x="684213" y="2070094"/>
            <a:ext cx="1150937" cy="2786081"/>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4" name="Rectangle arrodonit 13"/>
          <p:cNvSpPr/>
          <p:nvPr/>
        </p:nvSpPr>
        <p:spPr bwMode="auto">
          <a:xfrm>
            <a:off x="1187450" y="1195389"/>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Ordenació de </a:t>
            </a:r>
            <a:r>
              <a:rPr lang="ca-ES" altLang="es-ES_tradnl" sz="1600" b="1" noProof="1">
                <a:solidFill>
                  <a:schemeClr val="bg1"/>
                </a:solidFill>
              </a:rPr>
              <a:t>l’oferta comercial </a:t>
            </a:r>
          </a:p>
        </p:txBody>
      </p:sp>
      <p:sp>
        <p:nvSpPr>
          <p:cNvPr id="17" name="Rectangle arrodonit 16"/>
          <p:cNvSpPr/>
          <p:nvPr/>
        </p:nvSpPr>
        <p:spPr>
          <a:xfrm>
            <a:off x="684213" y="1195389"/>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a:solidFill>
                  <a:schemeClr val="bg1"/>
                </a:solidFill>
              </a:rPr>
              <a:t>1</a:t>
            </a:r>
            <a:endParaRPr lang="es-ES" sz="1600" b="1" dirty="0">
              <a:solidFill>
                <a:schemeClr val="bg1"/>
              </a:solidFill>
            </a:endParaRPr>
          </a:p>
        </p:txBody>
      </p:sp>
      <p:sp>
        <p:nvSpPr>
          <p:cNvPr id="22"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5" name="Rectangle 14"/>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16" name="Rectangle arrodonit 24"/>
          <p:cNvSpPr/>
          <p:nvPr/>
        </p:nvSpPr>
        <p:spPr bwMode="auto">
          <a:xfrm>
            <a:off x="684213" y="4929198"/>
            <a:ext cx="1150937" cy="46800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Resultats esperats</a:t>
            </a:r>
          </a:p>
        </p:txBody>
      </p:sp>
      <p:sp>
        <p:nvSpPr>
          <p:cNvPr id="20" name="Rectangle arrodonit 25"/>
          <p:cNvSpPr/>
          <p:nvPr/>
        </p:nvSpPr>
        <p:spPr bwMode="auto">
          <a:xfrm>
            <a:off x="1908175" y="4929198"/>
            <a:ext cx="6696075" cy="468000"/>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Un espai comercial urbà amb comerços atractius i coherents en tot el seu conjunt. Una major connectivitat entre l’espai comercial urbà del Centre i el barri de </a:t>
            </a:r>
            <a:r>
              <a:rPr lang="ca-ES" sz="1000" dirty="0" err="1" smtClean="0">
                <a:solidFill>
                  <a:schemeClr val="tx1"/>
                </a:solidFill>
              </a:rPr>
              <a:t>Vilartagues</a:t>
            </a:r>
            <a:r>
              <a:rPr lang="ca-ES" sz="1000" dirty="0" smtClean="0">
                <a:solidFill>
                  <a:schemeClr val="tx1"/>
                </a:solidFill>
              </a:rPr>
              <a:t>.</a:t>
            </a:r>
            <a:endParaRPr lang="ca-ES" sz="1000" dirty="0">
              <a:solidFill>
                <a:schemeClr val="tx1"/>
              </a:solidFill>
            </a:endParaRPr>
          </a:p>
        </p:txBody>
      </p:sp>
      <p:sp>
        <p:nvSpPr>
          <p:cNvPr id="21" name="Rectangle arrodonit 31"/>
          <p:cNvSpPr/>
          <p:nvPr/>
        </p:nvSpPr>
        <p:spPr bwMode="auto">
          <a:xfrm>
            <a:off x="684213" y="5472803"/>
            <a:ext cx="1150937" cy="46800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Agents implicats</a:t>
            </a:r>
          </a:p>
        </p:txBody>
      </p:sp>
      <p:sp>
        <p:nvSpPr>
          <p:cNvPr id="23" name="Rectangle arrodonit 32"/>
          <p:cNvSpPr/>
          <p:nvPr/>
        </p:nvSpPr>
        <p:spPr bwMode="auto">
          <a:xfrm>
            <a:off x="1908175" y="5472803"/>
            <a:ext cx="1368425" cy="468000"/>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a:solidFill>
                  <a:schemeClr val="tx1"/>
                </a:solidFill>
              </a:rPr>
              <a:t>Ajuntament i teixit comercial.</a:t>
            </a:r>
          </a:p>
        </p:txBody>
      </p:sp>
      <p:sp>
        <p:nvSpPr>
          <p:cNvPr id="24" name="Rectangle arrodonit 33"/>
          <p:cNvSpPr/>
          <p:nvPr/>
        </p:nvSpPr>
        <p:spPr bwMode="auto">
          <a:xfrm>
            <a:off x="3348038" y="5472803"/>
            <a:ext cx="1152525" cy="46800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smtClean="0">
                <a:solidFill>
                  <a:schemeClr val="tx1"/>
                </a:solidFill>
                <a:cs typeface="Arial" charset="0"/>
              </a:rPr>
              <a:t>Públic destinatari</a:t>
            </a:r>
            <a:endParaRPr lang="ca-ES" altLang="es-ES_tradnl" sz="1200" b="1" dirty="0">
              <a:solidFill>
                <a:schemeClr val="tx1"/>
              </a:solidFill>
              <a:cs typeface="Arial" charset="0"/>
            </a:endParaRPr>
          </a:p>
        </p:txBody>
      </p:sp>
      <p:sp>
        <p:nvSpPr>
          <p:cNvPr id="25" name="Rectangle arrodonit 37"/>
          <p:cNvSpPr/>
          <p:nvPr/>
        </p:nvSpPr>
        <p:spPr bwMode="auto">
          <a:xfrm>
            <a:off x="6011863" y="5472803"/>
            <a:ext cx="1152525" cy="46800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Prioritat</a:t>
            </a:r>
          </a:p>
        </p:txBody>
      </p:sp>
      <p:sp>
        <p:nvSpPr>
          <p:cNvPr id="26" name="Rectangle arrodonit 39"/>
          <p:cNvSpPr/>
          <p:nvPr/>
        </p:nvSpPr>
        <p:spPr bwMode="auto">
          <a:xfrm>
            <a:off x="4572000" y="5472803"/>
            <a:ext cx="1368425" cy="468000"/>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Comerciants i emprenedors. </a:t>
            </a:r>
            <a:endParaRPr lang="ca-ES" sz="1000" dirty="0">
              <a:solidFill>
                <a:schemeClr val="tx1"/>
              </a:solidFill>
            </a:endParaRPr>
          </a:p>
        </p:txBody>
      </p:sp>
      <p:sp>
        <p:nvSpPr>
          <p:cNvPr id="27" name="Rectangle arrodonit 40"/>
          <p:cNvSpPr/>
          <p:nvPr/>
        </p:nvSpPr>
        <p:spPr bwMode="auto">
          <a:xfrm>
            <a:off x="7235825" y="5472803"/>
            <a:ext cx="1368425" cy="468000"/>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Mitja</a:t>
            </a:r>
            <a:r>
              <a:rPr lang="ca-ES" sz="1000" dirty="0">
                <a:solidFill>
                  <a:schemeClr val="tx1"/>
                </a:solidFill>
              </a:rPr>
              <a:t>.</a:t>
            </a:r>
          </a:p>
        </p:txBody>
      </p:sp>
      <p:sp>
        <p:nvSpPr>
          <p:cNvPr id="29" name="Rectangle arrodonit 25"/>
          <p:cNvSpPr/>
          <p:nvPr/>
        </p:nvSpPr>
        <p:spPr bwMode="auto">
          <a:xfrm>
            <a:off x="1908175" y="2071679"/>
            <a:ext cx="6696075" cy="2786081"/>
          </a:xfrm>
          <a:prstGeom prst="roundRect">
            <a:avLst>
              <a:gd name="adj" fmla="val 2315"/>
            </a:avLst>
          </a:prstGeom>
          <a:no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endParaRPr lang="ca-ES" sz="1000" dirty="0">
              <a:solidFill>
                <a:srgbClr val="FF0000"/>
              </a:solidFill>
            </a:endParaRPr>
          </a:p>
        </p:txBody>
      </p:sp>
      <p:sp>
        <p:nvSpPr>
          <p:cNvPr id="31" name="Rectangle arrodonit 18"/>
          <p:cNvSpPr/>
          <p:nvPr/>
        </p:nvSpPr>
        <p:spPr bwMode="auto">
          <a:xfrm>
            <a:off x="1928794" y="2143116"/>
            <a:ext cx="6572296" cy="2643206"/>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algn="just">
              <a:spcAft>
                <a:spcPts val="500"/>
              </a:spcAft>
              <a:defRPr/>
            </a:pPr>
            <a:r>
              <a:rPr lang="ca-ES" sz="1000" dirty="0" smtClean="0">
                <a:solidFill>
                  <a:schemeClr val="tx1"/>
                </a:solidFill>
                <a:ea typeface="ＭＳ Ｐゴシック" pitchFamily="34" charset="-128"/>
              </a:rPr>
              <a:t>Segons les converses mantingudes amb representants polítics i tècnics del consistori, l’Ajuntament de Sant Feliu de Guíxols té previst </a:t>
            </a:r>
            <a:r>
              <a:rPr lang="ca-ES" sz="1000" b="1" dirty="0" smtClean="0">
                <a:solidFill>
                  <a:schemeClr val="tx1"/>
                </a:solidFill>
                <a:ea typeface="ＭＳ Ｐゴシック" pitchFamily="34" charset="-128"/>
              </a:rPr>
              <a:t>pacificar el trànsit </a:t>
            </a:r>
            <a:r>
              <a:rPr lang="ca-ES" sz="1000" dirty="0" smtClean="0">
                <a:solidFill>
                  <a:schemeClr val="tx1"/>
                </a:solidFill>
                <a:ea typeface="ＭＳ Ｐゴシック" pitchFamily="34" charset="-128"/>
              </a:rPr>
              <a:t>a la Carretera de Girona, una de les principals artèries que uneixen els barris del Centre i </a:t>
            </a:r>
            <a:r>
              <a:rPr lang="ca-ES" sz="1000" dirty="0" err="1" smtClean="0">
                <a:solidFill>
                  <a:schemeClr val="tx1"/>
                </a:solidFill>
                <a:ea typeface="ＭＳ Ｐゴシック" pitchFamily="34" charset="-128"/>
              </a:rPr>
              <a:t>Vilartagues</a:t>
            </a:r>
            <a:r>
              <a:rPr lang="ca-ES" sz="1000" dirty="0" smtClean="0">
                <a:solidFill>
                  <a:schemeClr val="tx1"/>
                </a:solidFill>
                <a:ea typeface="ＭＳ Ｐゴシック" pitchFamily="34" charset="-128"/>
              </a:rPr>
              <a:t>, deixant espai per únicament un sentit de circulació de trànsit rodat.  </a:t>
            </a:r>
          </a:p>
          <a:p>
            <a:pPr marL="266700" algn="just">
              <a:spcAft>
                <a:spcPts val="500"/>
              </a:spcAft>
              <a:defRPr/>
            </a:pPr>
            <a:r>
              <a:rPr lang="ca-ES" sz="1000" dirty="0" smtClean="0">
                <a:solidFill>
                  <a:schemeClr val="tx1"/>
                </a:solidFill>
                <a:ea typeface="ＭＳ Ｐゴシック" pitchFamily="34" charset="-128"/>
              </a:rPr>
              <a:t>Tenint present la previsió de convertir aquest carrer en un espai més adaptat al passeig dels vianants, i aprofitant el seu </a:t>
            </a:r>
            <a:r>
              <a:rPr lang="ca-ES" sz="1000" b="1" dirty="0" smtClean="0">
                <a:solidFill>
                  <a:schemeClr val="tx1"/>
                </a:solidFill>
                <a:ea typeface="ＭＳ Ｐゴシック" pitchFamily="34" charset="-128"/>
              </a:rPr>
              <a:t>rol connector </a:t>
            </a:r>
            <a:r>
              <a:rPr lang="ca-ES" sz="1000" dirty="0" smtClean="0">
                <a:solidFill>
                  <a:schemeClr val="tx1"/>
                </a:solidFill>
                <a:ea typeface="ＭＳ Ｐゴシック" pitchFamily="34" charset="-128"/>
              </a:rPr>
              <a:t>entre el centre urbà i el barri de </a:t>
            </a:r>
            <a:r>
              <a:rPr lang="ca-ES" sz="1000" dirty="0" err="1" smtClean="0">
                <a:solidFill>
                  <a:schemeClr val="tx1"/>
                </a:solidFill>
                <a:ea typeface="ＭＳ Ｐゴシック" pitchFamily="34" charset="-128"/>
              </a:rPr>
              <a:t>Vilartagues</a:t>
            </a:r>
            <a:r>
              <a:rPr lang="ca-ES" sz="1000" dirty="0" smtClean="0">
                <a:solidFill>
                  <a:schemeClr val="tx1"/>
                </a:solidFill>
                <a:ea typeface="ＭＳ Ｐゴシック" pitchFamily="34" charset="-128"/>
              </a:rPr>
              <a:t>, se suggereix que l’actuació prevista de pacificació del trànsit vagi acompanyada d’altres </a:t>
            </a:r>
            <a:r>
              <a:rPr lang="ca-ES" sz="1000" b="1" dirty="0" smtClean="0">
                <a:solidFill>
                  <a:schemeClr val="tx1"/>
                </a:solidFill>
                <a:ea typeface="ＭＳ Ｐゴシック" pitchFamily="34" charset="-128"/>
              </a:rPr>
              <a:t>accions urbanístiques</a:t>
            </a:r>
            <a:r>
              <a:rPr lang="ca-ES" sz="1000" dirty="0" smtClean="0">
                <a:solidFill>
                  <a:schemeClr val="tx1"/>
                </a:solidFill>
                <a:ea typeface="ＭＳ Ｐゴシック" pitchFamily="34" charset="-128"/>
              </a:rPr>
              <a:t>, orientades a millorar la imatge comercial del carrer. Algunes de les actuacions que es podrien dur a terme són, a tall d’exemple, les següents:</a:t>
            </a:r>
          </a:p>
          <a:p>
            <a:pPr marL="528638" indent="-257175" algn="just">
              <a:spcAft>
                <a:spcPts val="500"/>
              </a:spcAft>
              <a:buFont typeface="Arial" pitchFamily="34" charset="0"/>
              <a:buChar char="•"/>
              <a:defRPr/>
            </a:pPr>
            <a:r>
              <a:rPr lang="ca-ES" sz="1000" b="1" dirty="0" smtClean="0">
                <a:solidFill>
                  <a:schemeClr val="tx1"/>
                </a:solidFill>
                <a:ea typeface="ＭＳ Ｐゴシック" pitchFamily="34" charset="-128"/>
              </a:rPr>
              <a:t>Rehabilitació i/o embelliment de les façanes </a:t>
            </a:r>
            <a:r>
              <a:rPr lang="ca-ES" sz="1000" dirty="0" smtClean="0">
                <a:solidFill>
                  <a:schemeClr val="tx1"/>
                </a:solidFill>
                <a:ea typeface="ＭＳ Ｐゴシック" pitchFamily="34" charset="-128"/>
              </a:rPr>
              <a:t>més degradades, de manera que afavoreixin la imatge general del carrer.</a:t>
            </a:r>
          </a:p>
          <a:p>
            <a:pPr marL="528638" indent="-257175" algn="just">
              <a:spcAft>
                <a:spcPts val="500"/>
              </a:spcAft>
              <a:buFont typeface="Arial" pitchFamily="34" charset="0"/>
              <a:buChar char="•"/>
              <a:defRPr/>
            </a:pPr>
            <a:r>
              <a:rPr lang="ca-ES" sz="1000" b="1" dirty="0" smtClean="0">
                <a:solidFill>
                  <a:schemeClr val="tx1"/>
                </a:solidFill>
                <a:ea typeface="ＭＳ Ｐゴシック" pitchFamily="34" charset="-128"/>
              </a:rPr>
              <a:t>Enjardinament del carrer</a:t>
            </a:r>
            <a:r>
              <a:rPr lang="ca-ES" sz="1000" dirty="0" smtClean="0">
                <a:solidFill>
                  <a:schemeClr val="tx1"/>
                </a:solidFill>
                <a:ea typeface="ＭＳ Ｐゴシック" pitchFamily="34" charset="-128"/>
              </a:rPr>
              <a:t>, a partir de la plantació d’arbres o la col·locació de jardineres que facin més agradable el passeig sense suposar un obstacle per als vianants.</a:t>
            </a:r>
          </a:p>
          <a:p>
            <a:pPr marL="528638" indent="-257175" algn="just">
              <a:spcAft>
                <a:spcPts val="500"/>
              </a:spcAft>
              <a:buFont typeface="Arial" pitchFamily="34" charset="0"/>
              <a:buChar char="•"/>
              <a:defRPr/>
            </a:pPr>
            <a:r>
              <a:rPr lang="ca-ES" sz="1000" b="1" dirty="0" smtClean="0">
                <a:solidFill>
                  <a:schemeClr val="tx1"/>
                </a:solidFill>
                <a:ea typeface="ＭＳ Ｐゴシック" pitchFamily="34" charset="-128"/>
              </a:rPr>
              <a:t>Incorporació de mobiliari urbà</a:t>
            </a:r>
            <a:r>
              <a:rPr lang="ca-ES" sz="1000" dirty="0" smtClean="0">
                <a:solidFill>
                  <a:schemeClr val="tx1"/>
                </a:solidFill>
                <a:ea typeface="ＭＳ Ｐゴシック" pitchFamily="34" charset="-128"/>
              </a:rPr>
              <a:t>, com ara bancs, papereres, fonts, o fins i tot, algun espai de jocs infantils.</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430321"/>
            <a:ext cx="8208963" cy="4570447"/>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56323" name="Contenidor de número de diapositiva 3"/>
          <p:cNvSpPr>
            <a:spLocks noGrp="1"/>
          </p:cNvSpPr>
          <p:nvPr>
            <p:ph type="sldNum" sz="quarter" idx="10"/>
          </p:nvPr>
        </p:nvSpPr>
        <p:spPr bwMode="auto">
          <a:noFill/>
          <a:ln>
            <a:miter lim="800000"/>
            <a:headEnd/>
            <a:tailEnd/>
          </a:ln>
        </p:spPr>
        <p:txBody>
          <a:bodyPr/>
          <a:lstStyle/>
          <a:p>
            <a:fld id="{99A00428-5149-4D21-B4EB-62994E041AC6}" type="slidenum">
              <a:rPr lang="es-ES" altLang="ca-ES" smtClean="0">
                <a:latin typeface="Arial" charset="0"/>
                <a:cs typeface="Arial" charset="0"/>
              </a:rPr>
              <a:pPr/>
              <a:t>45</a:t>
            </a:fld>
            <a:endParaRPr lang="es-ES" altLang="ca-ES" smtClean="0">
              <a:latin typeface="Arial" charset="0"/>
              <a:cs typeface="Arial" charset="0"/>
            </a:endParaRPr>
          </a:p>
        </p:txBody>
      </p:sp>
      <p:sp>
        <p:nvSpPr>
          <p:cNvPr id="11" name="Rectangle arrodonit 10"/>
          <p:cNvSpPr/>
          <p:nvPr/>
        </p:nvSpPr>
        <p:spPr bwMode="auto">
          <a:xfrm>
            <a:off x="684213" y="1574784"/>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1.3</a:t>
            </a:r>
          </a:p>
        </p:txBody>
      </p:sp>
      <p:sp>
        <p:nvSpPr>
          <p:cNvPr id="12" name="Rectangle arrodonit 11"/>
          <p:cNvSpPr/>
          <p:nvPr/>
        </p:nvSpPr>
        <p:spPr bwMode="auto">
          <a:xfrm>
            <a:off x="1908175" y="1574784"/>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1200" b="1" dirty="0">
                <a:solidFill>
                  <a:schemeClr val="tx1"/>
                </a:solidFill>
              </a:rPr>
              <a:t>Programa de foment de l’ocupació i </a:t>
            </a:r>
            <a:r>
              <a:rPr lang="ca-ES" altLang="ca-ES" sz="1200" b="1" dirty="0" smtClean="0">
                <a:solidFill>
                  <a:schemeClr val="tx1"/>
                </a:solidFill>
              </a:rPr>
              <a:t>l’embelliment dels </a:t>
            </a:r>
            <a:r>
              <a:rPr lang="ca-ES" altLang="ca-ES" sz="1200" b="1" dirty="0">
                <a:solidFill>
                  <a:schemeClr val="tx1"/>
                </a:solidFill>
              </a:rPr>
              <a:t>locals buits</a:t>
            </a:r>
          </a:p>
        </p:txBody>
      </p:sp>
      <p:sp>
        <p:nvSpPr>
          <p:cNvPr id="18" name="Rectangle arrodonit 17"/>
          <p:cNvSpPr/>
          <p:nvPr/>
        </p:nvSpPr>
        <p:spPr bwMode="auto">
          <a:xfrm>
            <a:off x="684213" y="2582846"/>
            <a:ext cx="1150937" cy="3275046"/>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65337" y="3643314"/>
            <a:ext cx="4392613" cy="2214578"/>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lvl="1" indent="-180975" algn="just">
              <a:spcBef>
                <a:spcPts val="0"/>
              </a:spcBef>
              <a:spcAft>
                <a:spcPts val="500"/>
              </a:spcAft>
              <a:buFont typeface="+mj-lt"/>
              <a:buAutoNum type="arabicPeriod"/>
              <a:defRPr/>
            </a:pPr>
            <a:r>
              <a:rPr lang="ca-ES" sz="1000" b="1" dirty="0" smtClean="0">
                <a:solidFill>
                  <a:schemeClr val="tx1"/>
                </a:solidFill>
              </a:rPr>
              <a:t>Confecció d’un </a:t>
            </a:r>
            <a:r>
              <a:rPr lang="ca-ES" sz="1000" b="1" dirty="0">
                <a:solidFill>
                  <a:schemeClr val="tx1"/>
                </a:solidFill>
              </a:rPr>
              <a:t>cens </a:t>
            </a:r>
            <a:r>
              <a:rPr lang="ca-ES" sz="1000" b="1" dirty="0" smtClean="0">
                <a:solidFill>
                  <a:schemeClr val="tx1"/>
                </a:solidFill>
              </a:rPr>
              <a:t>unificat i actualitzat de </a:t>
            </a:r>
            <a:r>
              <a:rPr lang="ca-ES" sz="1000" b="1" dirty="0">
                <a:solidFill>
                  <a:schemeClr val="tx1"/>
                </a:solidFill>
              </a:rPr>
              <a:t>locals buits. </a:t>
            </a:r>
          </a:p>
          <a:p>
            <a:pPr marL="266700" lvl="1" algn="just">
              <a:spcBef>
                <a:spcPts val="0"/>
              </a:spcBef>
              <a:spcAft>
                <a:spcPts val="500"/>
              </a:spcAft>
              <a:defRPr/>
            </a:pPr>
            <a:r>
              <a:rPr lang="ca-ES" sz="1000" dirty="0" smtClean="0">
                <a:solidFill>
                  <a:schemeClr val="tx1"/>
                </a:solidFill>
              </a:rPr>
              <a:t>Actualment, l’Ajuntament de Sant Feliu de Guíxols disposa d’un cens aproximat de locals buits del barri del Centre, un cens </a:t>
            </a:r>
            <a:r>
              <a:rPr lang="ca-ES" sz="1000" dirty="0" err="1" smtClean="0">
                <a:solidFill>
                  <a:schemeClr val="tx1"/>
                </a:solidFill>
              </a:rPr>
              <a:t>desactualitzat</a:t>
            </a:r>
            <a:r>
              <a:rPr lang="ca-ES" sz="1000" dirty="0" smtClean="0">
                <a:solidFill>
                  <a:schemeClr val="tx1"/>
                </a:solidFill>
              </a:rPr>
              <a:t> del barri del Puig i un cens, encara en fase d’elaboració, del barri de </a:t>
            </a:r>
            <a:r>
              <a:rPr lang="ca-ES" sz="1000" dirty="0" err="1" smtClean="0">
                <a:solidFill>
                  <a:schemeClr val="tx1"/>
                </a:solidFill>
              </a:rPr>
              <a:t>Vilartagues</a:t>
            </a:r>
            <a:r>
              <a:rPr lang="ca-ES" sz="1000" dirty="0" smtClean="0">
                <a:solidFill>
                  <a:schemeClr val="tx1"/>
                </a:solidFill>
              </a:rPr>
              <a:t>.</a:t>
            </a:r>
          </a:p>
          <a:p>
            <a:pPr marL="266700" lvl="1" algn="just">
              <a:spcBef>
                <a:spcPts val="0"/>
              </a:spcBef>
              <a:spcAft>
                <a:spcPts val="500"/>
              </a:spcAft>
              <a:defRPr/>
            </a:pPr>
            <a:r>
              <a:rPr lang="ca-ES" sz="1000" dirty="0" smtClean="0">
                <a:solidFill>
                  <a:schemeClr val="tx1"/>
                </a:solidFill>
              </a:rPr>
              <a:t>Per tal d’obtenir una </a:t>
            </a:r>
            <a:r>
              <a:rPr lang="ca-ES" sz="1000" b="1" dirty="0" smtClean="0">
                <a:solidFill>
                  <a:schemeClr val="tx1"/>
                </a:solidFill>
              </a:rPr>
              <a:t>radiografia complerta i vigent </a:t>
            </a:r>
            <a:r>
              <a:rPr lang="ca-ES" sz="1000" dirty="0" smtClean="0">
                <a:solidFill>
                  <a:schemeClr val="tx1"/>
                </a:solidFill>
              </a:rPr>
              <a:t>dels locals buits existents als diversos barris de la vila, es proposa actualitzar i unificar els tres censos existents.</a:t>
            </a:r>
          </a:p>
          <a:p>
            <a:pPr marL="266700" lvl="1" algn="just">
              <a:spcBef>
                <a:spcPts val="0"/>
              </a:spcBef>
              <a:spcAft>
                <a:spcPts val="500"/>
              </a:spcAft>
              <a:defRPr/>
            </a:pPr>
            <a:r>
              <a:rPr lang="ca-ES" sz="1000" dirty="0" smtClean="0">
                <a:solidFill>
                  <a:schemeClr val="tx1"/>
                </a:solidFill>
              </a:rPr>
              <a:t>La confecció d’aquest cens ha de ser contemplada com una acció necessària per a la posterior planificació i implementació d’actuacions dirigides a </a:t>
            </a:r>
            <a:r>
              <a:rPr lang="ca-ES" sz="1000" b="1" dirty="0" smtClean="0">
                <a:solidFill>
                  <a:schemeClr val="tx1"/>
                </a:solidFill>
              </a:rPr>
              <a:t>l’ocupació i l’embelliment </a:t>
            </a:r>
            <a:r>
              <a:rPr lang="ca-ES" sz="1000" dirty="0" smtClean="0">
                <a:solidFill>
                  <a:schemeClr val="tx1"/>
                </a:solidFill>
              </a:rPr>
              <a:t>dels locals buits.</a:t>
            </a:r>
            <a:endParaRPr lang="ca-ES" sz="1000" dirty="0">
              <a:solidFill>
                <a:srgbClr val="FF0000"/>
              </a:solidFill>
            </a:endParaRPr>
          </a:p>
        </p:txBody>
      </p:sp>
      <p:sp>
        <p:nvSpPr>
          <p:cNvPr id="36" name="Rectangle arrodonit 35"/>
          <p:cNvSpPr/>
          <p:nvPr/>
        </p:nvSpPr>
        <p:spPr bwMode="auto">
          <a:xfrm>
            <a:off x="684213" y="2006584"/>
            <a:ext cx="1150937" cy="503237"/>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Objectius </a:t>
            </a:r>
          </a:p>
        </p:txBody>
      </p:sp>
      <p:sp>
        <p:nvSpPr>
          <p:cNvPr id="37" name="Rectangle arrodonit 36"/>
          <p:cNvSpPr/>
          <p:nvPr/>
        </p:nvSpPr>
        <p:spPr bwMode="auto">
          <a:xfrm>
            <a:off x="1908175" y="2006584"/>
            <a:ext cx="6696075" cy="503237"/>
          </a:xfrm>
          <a:prstGeom prst="roundRect">
            <a:avLst>
              <a:gd name="adj" fmla="val 1023"/>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r>
              <a:rPr lang="ca-ES" sz="1000" dirty="0" smtClean="0">
                <a:solidFill>
                  <a:schemeClr val="tx1"/>
                </a:solidFill>
              </a:rPr>
              <a:t>Reduir el nombre de locals buits existents a l’espai comercial urbà i embellir aquells que es mantinguin inactius, per tal de millorar la imatge generals dels carrers comercials. </a:t>
            </a:r>
          </a:p>
        </p:txBody>
      </p:sp>
      <p:sp>
        <p:nvSpPr>
          <p:cNvPr id="14" name="Rectangle arrodonit 13"/>
          <p:cNvSpPr/>
          <p:nvPr/>
        </p:nvSpPr>
        <p:spPr bwMode="auto">
          <a:xfrm>
            <a:off x="1187450" y="1142984"/>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Ordenació de </a:t>
            </a:r>
            <a:r>
              <a:rPr lang="ca-ES" altLang="es-ES_tradnl" sz="1600" b="1" noProof="1">
                <a:solidFill>
                  <a:schemeClr val="bg1"/>
                </a:solidFill>
              </a:rPr>
              <a:t>l’oferta comercial </a:t>
            </a:r>
          </a:p>
        </p:txBody>
      </p:sp>
      <p:sp>
        <p:nvSpPr>
          <p:cNvPr id="17" name="Rectangle arrodonit 16"/>
          <p:cNvSpPr/>
          <p:nvPr/>
        </p:nvSpPr>
        <p:spPr>
          <a:xfrm>
            <a:off x="684213" y="1142984"/>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a:solidFill>
                  <a:schemeClr val="bg1"/>
                </a:solidFill>
              </a:rPr>
              <a:t>1</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1" name="Rectangle arrodonit 20"/>
          <p:cNvSpPr/>
          <p:nvPr/>
        </p:nvSpPr>
        <p:spPr bwMode="auto">
          <a:xfrm>
            <a:off x="1908175" y="2582846"/>
            <a:ext cx="6696075" cy="3275046"/>
          </a:xfrm>
          <a:prstGeom prst="roundRect">
            <a:avLst>
              <a:gd name="adj" fmla="val 1023"/>
            </a:avLst>
          </a:prstGeom>
          <a:no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endParaRPr lang="ca-ES" sz="1000" dirty="0">
              <a:solidFill>
                <a:srgbClr val="FF0000"/>
              </a:solidFill>
            </a:endParaRPr>
          </a:p>
        </p:txBody>
      </p:sp>
      <p:sp>
        <p:nvSpPr>
          <p:cNvPr id="22" name="TextBox 35"/>
          <p:cNvSpPr>
            <a:spLocks noChangeArrowheads="1"/>
          </p:cNvSpPr>
          <p:nvPr/>
        </p:nvSpPr>
        <p:spPr bwMode="auto">
          <a:xfrm>
            <a:off x="6636078" y="3156549"/>
            <a:ext cx="1692000" cy="1656000"/>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sp>
        <p:nvSpPr>
          <p:cNvPr id="56336" name="Rectangle 22"/>
          <p:cNvSpPr>
            <a:spLocks noChangeArrowheads="1"/>
          </p:cNvSpPr>
          <p:nvPr/>
        </p:nvSpPr>
        <p:spPr bwMode="auto">
          <a:xfrm>
            <a:off x="6517623" y="4844741"/>
            <a:ext cx="1944687" cy="276999"/>
          </a:xfrm>
          <a:prstGeom prst="rect">
            <a:avLst/>
          </a:prstGeom>
          <a:noFill/>
          <a:ln w="9525">
            <a:noFill/>
            <a:miter lim="800000"/>
            <a:headEnd/>
            <a:tailEnd/>
          </a:ln>
        </p:spPr>
        <p:txBody>
          <a:bodyPr>
            <a:spAutoFit/>
          </a:bodyPr>
          <a:lstStyle/>
          <a:p>
            <a:pPr algn="ctr"/>
            <a:r>
              <a:rPr lang="ca-ES" sz="600" dirty="0" smtClean="0"/>
              <a:t>Exemple d’un local buit que afecta negativament a la imatge de conjunt del seu carrer.</a:t>
            </a:r>
            <a:endParaRPr lang="ca-ES" sz="600" dirty="0"/>
          </a:p>
        </p:txBody>
      </p:sp>
      <p:sp>
        <p:nvSpPr>
          <p:cNvPr id="56337" name="AutoShape 15" descr="IMG_20170619_120725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20" name="Rectangle arrodonit 19"/>
          <p:cNvSpPr/>
          <p:nvPr/>
        </p:nvSpPr>
        <p:spPr bwMode="auto">
          <a:xfrm>
            <a:off x="1965336" y="2714620"/>
            <a:ext cx="4378337" cy="1000132"/>
          </a:xfrm>
          <a:prstGeom prst="roundRect">
            <a:avLst>
              <a:gd name="adj" fmla="val 1362"/>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r>
              <a:rPr lang="ca-ES" sz="1000" dirty="0" smtClean="0">
                <a:solidFill>
                  <a:schemeClr val="tx1"/>
                </a:solidFill>
              </a:rPr>
              <a:t>Un dels principals problemes que resten atractiu a l’espai comercial urbà de Sant Feliu de Guíxols, tant al barri del Centre com a </a:t>
            </a:r>
            <a:r>
              <a:rPr lang="ca-ES" sz="1000" dirty="0" err="1" smtClean="0">
                <a:solidFill>
                  <a:schemeClr val="tx1"/>
                </a:solidFill>
              </a:rPr>
              <a:t>Vilartagues</a:t>
            </a:r>
            <a:r>
              <a:rPr lang="ca-ES" sz="1000" dirty="0" smtClean="0">
                <a:solidFill>
                  <a:schemeClr val="tx1"/>
                </a:solidFill>
              </a:rPr>
              <a:t>, és la presència de locals buits, la qual cosa afecta negativament a la imatge dels carrers comercials i </a:t>
            </a:r>
            <a:r>
              <a:rPr lang="ca-ES" sz="1000" dirty="0" err="1" smtClean="0">
                <a:solidFill>
                  <a:schemeClr val="tx1"/>
                </a:solidFill>
              </a:rPr>
              <a:t>desincentiva</a:t>
            </a:r>
            <a:r>
              <a:rPr lang="ca-ES" sz="1000" dirty="0" smtClean="0">
                <a:solidFill>
                  <a:schemeClr val="tx1"/>
                </a:solidFill>
              </a:rPr>
              <a:t> el passeig. </a:t>
            </a:r>
            <a:r>
              <a:rPr lang="ca-ES" sz="1000" dirty="0" smtClean="0">
                <a:solidFill>
                  <a:schemeClr val="tx1"/>
                </a:solidFill>
                <a:ea typeface="ＭＳ Ｐゴシック" pitchFamily="34" charset="-128"/>
              </a:rPr>
              <a:t>Per tal de corregir aquest problema, es proposen diverses opcions complementàries entre elles:</a:t>
            </a:r>
            <a:endParaRPr lang="ca-ES" sz="1000" dirty="0">
              <a:solidFill>
                <a:schemeClr val="tx1"/>
              </a:solidFill>
            </a:endParaRPr>
          </a:p>
        </p:txBody>
      </p:sp>
      <p:pic>
        <p:nvPicPr>
          <p:cNvPr id="1026" name="Picture 2"/>
          <p:cNvPicPr>
            <a:picLocks noChangeAspect="1" noChangeArrowheads="1"/>
          </p:cNvPicPr>
          <p:nvPr/>
        </p:nvPicPr>
        <p:blipFill>
          <a:blip r:embed="rId2" cstate="print"/>
          <a:srcRect l="9026" r="14250"/>
          <a:stretch>
            <a:fillRect/>
          </a:stretch>
        </p:blipFill>
        <p:spPr bwMode="auto">
          <a:xfrm>
            <a:off x="6734669" y="3249432"/>
            <a:ext cx="1498143" cy="146447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412875"/>
            <a:ext cx="8208963" cy="4679950"/>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57347" name="Contenidor de número de diapositiva 3"/>
          <p:cNvSpPr>
            <a:spLocks noGrp="1"/>
          </p:cNvSpPr>
          <p:nvPr>
            <p:ph type="sldNum" sz="quarter" idx="10"/>
          </p:nvPr>
        </p:nvSpPr>
        <p:spPr bwMode="auto">
          <a:noFill/>
          <a:ln>
            <a:miter lim="800000"/>
            <a:headEnd/>
            <a:tailEnd/>
          </a:ln>
        </p:spPr>
        <p:txBody>
          <a:bodyPr/>
          <a:lstStyle/>
          <a:p>
            <a:fld id="{750821B3-F894-4B73-A60A-8DF22E9B41C7}" type="slidenum">
              <a:rPr lang="es-ES" altLang="ca-ES" smtClean="0">
                <a:latin typeface="Arial" charset="0"/>
                <a:cs typeface="Arial" charset="0"/>
              </a:rPr>
              <a:pPr/>
              <a:t>46</a:t>
            </a:fld>
            <a:endParaRPr lang="es-ES" altLang="ca-ES" smtClean="0">
              <a:latin typeface="Arial" charset="0"/>
              <a:cs typeface="Arial" charset="0"/>
            </a:endParaRPr>
          </a:p>
        </p:txBody>
      </p:sp>
      <p:sp>
        <p:nvSpPr>
          <p:cNvPr id="11" name="Rectangle arrodonit 10"/>
          <p:cNvSpPr/>
          <p:nvPr/>
        </p:nvSpPr>
        <p:spPr bwMode="auto">
          <a:xfrm>
            <a:off x="684213" y="1557338"/>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1.3</a:t>
            </a:r>
          </a:p>
        </p:txBody>
      </p:sp>
      <p:sp>
        <p:nvSpPr>
          <p:cNvPr id="18" name="Rectangle arrodonit 17"/>
          <p:cNvSpPr/>
          <p:nvPr/>
        </p:nvSpPr>
        <p:spPr bwMode="auto">
          <a:xfrm>
            <a:off x="684213" y="1989138"/>
            <a:ext cx="1150937" cy="403225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4" name="Rectangle arrodonit 13"/>
          <p:cNvSpPr/>
          <p:nvPr/>
        </p:nvSpPr>
        <p:spPr bwMode="auto">
          <a:xfrm>
            <a:off x="1187450" y="1125538"/>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Ordenació de </a:t>
            </a:r>
            <a:r>
              <a:rPr lang="ca-ES" altLang="es-ES_tradnl" sz="1600" b="1" noProof="1">
                <a:solidFill>
                  <a:schemeClr val="bg1"/>
                </a:solidFill>
              </a:rPr>
              <a:t>l’oferta comercial </a:t>
            </a:r>
          </a:p>
        </p:txBody>
      </p:sp>
      <p:sp>
        <p:nvSpPr>
          <p:cNvPr id="17" name="Rectangle arrodonit 16"/>
          <p:cNvSpPr/>
          <p:nvPr/>
        </p:nvSpPr>
        <p:spPr>
          <a:xfrm>
            <a:off x="684213" y="1125538"/>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a:solidFill>
                  <a:schemeClr val="bg1"/>
                </a:solidFill>
              </a:rPr>
              <a:t>1</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1" name="Rectangle arrodonit 20"/>
          <p:cNvSpPr/>
          <p:nvPr/>
        </p:nvSpPr>
        <p:spPr bwMode="auto">
          <a:xfrm>
            <a:off x="1908175" y="2054454"/>
            <a:ext cx="6664353" cy="3940192"/>
          </a:xfrm>
          <a:prstGeom prst="roundRect">
            <a:avLst>
              <a:gd name="adj" fmla="val 1023"/>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lvl="1" indent="-180975" algn="just">
              <a:spcBef>
                <a:spcPts val="0"/>
              </a:spcBef>
              <a:spcAft>
                <a:spcPts val="500"/>
              </a:spcAft>
              <a:buFont typeface="+mj-lt"/>
              <a:buAutoNum type="arabicPeriod" startAt="2"/>
              <a:defRPr/>
            </a:pPr>
            <a:r>
              <a:rPr lang="ca-ES" sz="1000" b="1" dirty="0" smtClean="0">
                <a:solidFill>
                  <a:schemeClr val="tx1"/>
                </a:solidFill>
              </a:rPr>
              <a:t>Creació d’un lloc web sobre els locals comercials disponibles.</a:t>
            </a:r>
            <a:endParaRPr lang="ca-ES" sz="1000" b="1" dirty="0">
              <a:solidFill>
                <a:schemeClr val="tx1"/>
              </a:solidFill>
            </a:endParaRPr>
          </a:p>
          <a:p>
            <a:pPr marL="266700" lvl="1" algn="just">
              <a:spcBef>
                <a:spcPts val="0"/>
              </a:spcBef>
              <a:spcAft>
                <a:spcPts val="500"/>
              </a:spcAft>
              <a:defRPr/>
            </a:pPr>
            <a:r>
              <a:rPr lang="ca-ES" sz="1000" dirty="0" smtClean="0">
                <a:solidFill>
                  <a:schemeClr val="tx1"/>
                </a:solidFill>
              </a:rPr>
              <a:t>Recentment, l’Associació Guíxols Comerç i Turisme ha emprès un projecte per tal d’ocupar els locals buits del centre amb vinils i fotografies dels comerços ubicats fora de la principal zona comercial, amb una </a:t>
            </a:r>
            <a:r>
              <a:rPr lang="ca-ES" sz="1000" b="1" dirty="0" smtClean="0">
                <a:solidFill>
                  <a:schemeClr val="tx1"/>
                </a:solidFill>
              </a:rPr>
              <a:t>doble voluntat</a:t>
            </a:r>
            <a:r>
              <a:rPr lang="ca-ES" sz="1000" dirty="0" smtClean="0">
                <a:solidFill>
                  <a:schemeClr val="tx1"/>
                </a:solidFill>
              </a:rPr>
              <a:t>: evitar una imatge de decadència als carrers cèntrics i donar visibilitat als comerços més allunyats del centre urbà. Malgrat tot, la participació en aquest projecte ha estat, fins a dia d’avui, força limitada, ja que no hi ha hagut suficient predisposició, ni per part dels propietaris dels locals buits, ni tampoc dels potencials comerços que se n’haurien pogut beneficiar.</a:t>
            </a:r>
          </a:p>
          <a:p>
            <a:pPr marL="266700" lvl="1" algn="just">
              <a:spcBef>
                <a:spcPts val="0"/>
              </a:spcBef>
              <a:spcAft>
                <a:spcPts val="500"/>
              </a:spcAft>
              <a:defRPr/>
            </a:pPr>
            <a:r>
              <a:rPr lang="ca-ES" sz="1000" dirty="0" smtClean="0">
                <a:solidFill>
                  <a:schemeClr val="tx1"/>
                </a:solidFill>
              </a:rPr>
              <a:t>Per aquest motiu, es proposa que, més enllà d’intensificar els esforços per implementar el projecte descrit, de forma paral·lela també es creï </a:t>
            </a:r>
            <a:r>
              <a:rPr lang="ca-ES" sz="1000" b="1" dirty="0" smtClean="0">
                <a:solidFill>
                  <a:schemeClr val="tx1"/>
                </a:solidFill>
              </a:rPr>
              <a:t>un lloc web amb informació relativa als locals comercials buits </a:t>
            </a:r>
            <a:r>
              <a:rPr lang="ca-ES" sz="1000" dirty="0" smtClean="0">
                <a:solidFill>
                  <a:schemeClr val="tx1"/>
                </a:solidFill>
              </a:rPr>
              <a:t>que estan en venda o en lloguer.</a:t>
            </a:r>
          </a:p>
          <a:p>
            <a:pPr marL="266700" lvl="1" algn="just">
              <a:spcBef>
                <a:spcPts val="0"/>
              </a:spcBef>
              <a:spcAft>
                <a:spcPts val="500"/>
              </a:spcAft>
              <a:defRPr/>
            </a:pPr>
            <a:r>
              <a:rPr lang="ca-ES" sz="1000" dirty="0" smtClean="0">
                <a:solidFill>
                  <a:schemeClr val="tx1"/>
                </a:solidFill>
              </a:rPr>
              <a:t>Aquest lloc web hauria d’estar integrat </a:t>
            </a:r>
            <a:r>
              <a:rPr lang="ca-ES" sz="1000" b="1" dirty="0" smtClean="0">
                <a:solidFill>
                  <a:schemeClr val="tx1"/>
                </a:solidFill>
              </a:rPr>
              <a:t>dins de la web del propi Ajuntament</a:t>
            </a:r>
            <a:r>
              <a:rPr lang="ca-ES" sz="1000" dirty="0" smtClean="0">
                <a:solidFill>
                  <a:schemeClr val="tx1"/>
                </a:solidFill>
              </a:rPr>
              <a:t>, i hauria incloure, com a mínim, un mapa del municipi amb tots els locals comercials disponibles </a:t>
            </a:r>
            <a:r>
              <a:rPr lang="ca-ES" sz="1000" b="1" dirty="0" err="1" smtClean="0">
                <a:solidFill>
                  <a:schemeClr val="tx1"/>
                </a:solidFill>
              </a:rPr>
              <a:t>geolocalitzats</a:t>
            </a:r>
            <a:r>
              <a:rPr lang="ca-ES" sz="1000" dirty="0" smtClean="0">
                <a:solidFill>
                  <a:schemeClr val="tx1"/>
                </a:solidFill>
              </a:rPr>
              <a:t>, així com una sèrie de </a:t>
            </a:r>
            <a:r>
              <a:rPr lang="ca-ES" sz="1000" b="1" dirty="0" smtClean="0">
                <a:solidFill>
                  <a:schemeClr val="tx1"/>
                </a:solidFill>
              </a:rPr>
              <a:t>dades bàsiques </a:t>
            </a:r>
            <a:r>
              <a:rPr lang="ca-ES" sz="1000" dirty="0" smtClean="0">
                <a:solidFill>
                  <a:schemeClr val="tx1"/>
                </a:solidFill>
              </a:rPr>
              <a:t>sobre cadascun d’aquests locals, com ara les seves dimensions, el preu de venda i/o lloguer, l’activitat anterior, els serveis disponibles (llum, aigua, gas, telèfon,...) i les dades de contacte del propietari.</a:t>
            </a:r>
          </a:p>
          <a:p>
            <a:pPr marL="266700" lvl="1" algn="just">
              <a:spcBef>
                <a:spcPts val="0"/>
              </a:spcBef>
              <a:spcAft>
                <a:spcPts val="500"/>
              </a:spcAft>
              <a:defRPr/>
            </a:pPr>
            <a:r>
              <a:rPr lang="ca-ES" sz="1000" dirty="0" smtClean="0">
                <a:solidFill>
                  <a:schemeClr val="tx1"/>
                </a:solidFill>
              </a:rPr>
              <a:t>Amb una acció així, es pretén donar a conèixer tots els locals comercials disponibles al municipi i facilitar el contacte entre els seus propietaris i els possibles interessats.</a:t>
            </a:r>
            <a:endParaRPr lang="ca-ES" sz="1000" b="1" dirty="0" smtClean="0">
              <a:solidFill>
                <a:srgbClr val="00B050"/>
              </a:solidFill>
            </a:endParaRPr>
          </a:p>
          <a:p>
            <a:pPr marL="269875" indent="-182563" algn="just">
              <a:spcBef>
                <a:spcPts val="1200"/>
              </a:spcBef>
              <a:spcAft>
                <a:spcPts val="500"/>
              </a:spcAft>
              <a:buFont typeface="+mj-lt"/>
              <a:buAutoNum type="arabicPeriod" startAt="3"/>
              <a:tabLst>
                <a:tab pos="358775" algn="l"/>
              </a:tabLst>
              <a:defRPr/>
            </a:pPr>
            <a:r>
              <a:rPr lang="ca-ES" sz="1000" b="1" dirty="0" smtClean="0">
                <a:solidFill>
                  <a:schemeClr val="tx1"/>
                </a:solidFill>
              </a:rPr>
              <a:t>Embelliment de les persianes dels locals buits.</a:t>
            </a:r>
          </a:p>
          <a:p>
            <a:pPr marL="269875" indent="1588" algn="just">
              <a:spcBef>
                <a:spcPts val="0"/>
              </a:spcBef>
              <a:spcAft>
                <a:spcPts val="500"/>
              </a:spcAft>
              <a:tabLst>
                <a:tab pos="271463" algn="l"/>
              </a:tabLst>
              <a:defRPr/>
            </a:pPr>
            <a:r>
              <a:rPr lang="ca-ES" sz="1000" dirty="0" smtClean="0">
                <a:solidFill>
                  <a:schemeClr val="tx1"/>
                </a:solidFill>
              </a:rPr>
              <a:t>L’acció proposada consisteix en pintar les persianes dels locals buits, de manera que se’ls doni una </a:t>
            </a:r>
            <a:r>
              <a:rPr lang="ca-ES" sz="1000" b="1" dirty="0" smtClean="0">
                <a:solidFill>
                  <a:schemeClr val="tx1"/>
                </a:solidFill>
              </a:rPr>
              <a:t>aparença atractiva i coherent </a:t>
            </a:r>
            <a:r>
              <a:rPr lang="ca-ES" sz="1000" dirty="0" smtClean="0">
                <a:solidFill>
                  <a:schemeClr val="tx1"/>
                </a:solidFill>
              </a:rPr>
              <a:t>amb la imatge general del seu carrer. La decoració podria ser realitzada per un professional contractat o bé mitjançant iniciatives com la celebració d’un concurs d’art en què hi participessin artistes locals i/o forans. </a:t>
            </a:r>
          </a:p>
        </p:txBody>
      </p:sp>
      <p:sp>
        <p:nvSpPr>
          <p:cNvPr id="57356" name="AutoShape 15" descr="IMG_20170619_120725 (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ca-ES"/>
          </a:p>
        </p:txBody>
      </p:sp>
      <p:sp>
        <p:nvSpPr>
          <p:cNvPr id="19" name="Rectangle arrodonit 20"/>
          <p:cNvSpPr/>
          <p:nvPr/>
        </p:nvSpPr>
        <p:spPr bwMode="auto">
          <a:xfrm>
            <a:off x="1928794" y="2000240"/>
            <a:ext cx="6696075" cy="4032250"/>
          </a:xfrm>
          <a:prstGeom prst="roundRect">
            <a:avLst>
              <a:gd name="adj" fmla="val 1023"/>
            </a:avLst>
          </a:prstGeom>
          <a:no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lvl="1" indent="-180975" algn="just">
              <a:spcBef>
                <a:spcPts val="0"/>
              </a:spcBef>
              <a:spcAft>
                <a:spcPts val="500"/>
              </a:spcAft>
              <a:buFont typeface="+mj-lt"/>
              <a:buAutoNum type="arabicPeriod" startAt="2"/>
              <a:defRPr/>
            </a:pPr>
            <a:endParaRPr lang="ca-ES" sz="1000" dirty="0" smtClean="0">
              <a:solidFill>
                <a:schemeClr val="tx1"/>
              </a:solidFill>
            </a:endParaRPr>
          </a:p>
        </p:txBody>
      </p:sp>
      <p:sp>
        <p:nvSpPr>
          <p:cNvPr id="20" name="Rectangle arrodonit 11"/>
          <p:cNvSpPr/>
          <p:nvPr/>
        </p:nvSpPr>
        <p:spPr bwMode="auto">
          <a:xfrm>
            <a:off x="1908175" y="1574784"/>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1200" b="1" dirty="0">
                <a:solidFill>
                  <a:schemeClr val="tx1"/>
                </a:solidFill>
              </a:rPr>
              <a:t>Programa de foment de l’ocupació i </a:t>
            </a:r>
            <a:r>
              <a:rPr lang="ca-ES" altLang="ca-ES" sz="1200" b="1" dirty="0" smtClean="0">
                <a:solidFill>
                  <a:schemeClr val="tx1"/>
                </a:solidFill>
              </a:rPr>
              <a:t>l’embelliment dels </a:t>
            </a:r>
            <a:r>
              <a:rPr lang="ca-ES" altLang="ca-ES" sz="1200" b="1" dirty="0">
                <a:solidFill>
                  <a:schemeClr val="tx1"/>
                </a:solidFill>
              </a:rPr>
              <a:t>locals buits</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358883"/>
            <a:ext cx="8208963" cy="4878429"/>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58371" name="Contenidor de número de diapositiva 3"/>
          <p:cNvSpPr>
            <a:spLocks noGrp="1"/>
          </p:cNvSpPr>
          <p:nvPr>
            <p:ph type="sldNum" sz="quarter" idx="10"/>
          </p:nvPr>
        </p:nvSpPr>
        <p:spPr bwMode="auto">
          <a:noFill/>
          <a:ln>
            <a:miter lim="800000"/>
            <a:headEnd/>
            <a:tailEnd/>
          </a:ln>
        </p:spPr>
        <p:txBody>
          <a:bodyPr/>
          <a:lstStyle/>
          <a:p>
            <a:fld id="{BA1D1AB2-26C6-45FD-9702-69F061FCF12C}" type="slidenum">
              <a:rPr lang="es-ES" altLang="ca-ES" smtClean="0">
                <a:latin typeface="Arial" charset="0"/>
                <a:cs typeface="Arial" charset="0"/>
              </a:rPr>
              <a:pPr/>
              <a:t>47</a:t>
            </a:fld>
            <a:endParaRPr lang="es-ES" altLang="ca-ES" smtClean="0">
              <a:latin typeface="Arial" charset="0"/>
              <a:cs typeface="Arial" charset="0"/>
            </a:endParaRPr>
          </a:p>
        </p:txBody>
      </p:sp>
      <p:sp>
        <p:nvSpPr>
          <p:cNvPr id="11" name="Rectangle arrodonit 10"/>
          <p:cNvSpPr/>
          <p:nvPr/>
        </p:nvSpPr>
        <p:spPr bwMode="auto">
          <a:xfrm>
            <a:off x="684213" y="1503346"/>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1.3</a:t>
            </a:r>
          </a:p>
        </p:txBody>
      </p:sp>
      <p:sp>
        <p:nvSpPr>
          <p:cNvPr id="18" name="Rectangle arrodonit 17"/>
          <p:cNvSpPr/>
          <p:nvPr/>
        </p:nvSpPr>
        <p:spPr bwMode="auto">
          <a:xfrm>
            <a:off x="684213" y="1935147"/>
            <a:ext cx="1150937" cy="2994051"/>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1935147"/>
            <a:ext cx="6696075" cy="2994051"/>
          </a:xfrm>
          <a:prstGeom prst="roundRect">
            <a:avLst>
              <a:gd name="adj" fmla="val 1362"/>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534988" indent="-173038">
              <a:spcAft>
                <a:spcPts val="500"/>
              </a:spcAft>
              <a:buFont typeface="Wingdings" pitchFamily="2" charset="2"/>
              <a:buChar char="§"/>
              <a:defRPr/>
            </a:pPr>
            <a:endParaRPr lang="ca-ES" sz="1000" dirty="0">
              <a:solidFill>
                <a:srgbClr val="FF0000"/>
              </a:solidFill>
              <a:ea typeface="ＭＳ Ｐゴシック" pitchFamily="34" charset="-128"/>
              <a:cs typeface="Arial" charset="0"/>
            </a:endParaRPr>
          </a:p>
          <a:p>
            <a:pPr marL="534988" indent="-173038">
              <a:spcAft>
                <a:spcPts val="500"/>
              </a:spcAft>
              <a:buFont typeface="Wingdings" pitchFamily="2" charset="2"/>
              <a:buChar char="§"/>
              <a:defRPr/>
            </a:pPr>
            <a:endParaRPr lang="ca-ES" sz="1000" dirty="0">
              <a:solidFill>
                <a:srgbClr val="FF0000"/>
              </a:solidFill>
              <a:ea typeface="ＭＳ Ｐゴシック" pitchFamily="34" charset="-128"/>
              <a:cs typeface="Arial" charset="0"/>
            </a:endParaRPr>
          </a:p>
          <a:p>
            <a:pPr marL="534988" indent="-173038">
              <a:spcAft>
                <a:spcPts val="500"/>
              </a:spcAft>
              <a:buFont typeface="Wingdings" pitchFamily="2" charset="2"/>
              <a:buChar char="§"/>
              <a:defRPr/>
            </a:pPr>
            <a:endParaRPr lang="ca-ES" sz="1000" dirty="0">
              <a:solidFill>
                <a:srgbClr val="FF0000"/>
              </a:solidFill>
              <a:ea typeface="ＭＳ Ｐゴシック" pitchFamily="34" charset="-128"/>
              <a:cs typeface="Arial" charset="0"/>
            </a:endParaRPr>
          </a:p>
          <a:p>
            <a:pPr marL="534988" indent="-173038">
              <a:spcAft>
                <a:spcPts val="500"/>
              </a:spcAft>
              <a:buFont typeface="Wingdings" pitchFamily="2" charset="2"/>
              <a:buChar char="§"/>
              <a:defRPr/>
            </a:pPr>
            <a:endParaRPr lang="ca-ES" sz="1000" dirty="0">
              <a:solidFill>
                <a:srgbClr val="FF0000"/>
              </a:solidFill>
              <a:ea typeface="ＭＳ Ｐゴシック" pitchFamily="34" charset="-128"/>
              <a:cs typeface="Arial" charset="0"/>
            </a:endParaRPr>
          </a:p>
          <a:p>
            <a:pPr marL="534988" indent="-173038">
              <a:spcAft>
                <a:spcPts val="500"/>
              </a:spcAft>
              <a:buFont typeface="Wingdings" pitchFamily="2" charset="2"/>
              <a:buChar char="§"/>
              <a:defRPr/>
            </a:pPr>
            <a:endParaRPr lang="ca-ES" sz="1000" dirty="0">
              <a:solidFill>
                <a:srgbClr val="FF0000"/>
              </a:solidFill>
              <a:ea typeface="ＭＳ Ｐゴシック" pitchFamily="34" charset="-128"/>
              <a:cs typeface="Arial" charset="0"/>
            </a:endParaRPr>
          </a:p>
          <a:p>
            <a:pPr marL="534988" indent="-173038">
              <a:spcAft>
                <a:spcPts val="500"/>
              </a:spcAft>
              <a:buFont typeface="Wingdings" pitchFamily="2" charset="2"/>
              <a:buChar char="§"/>
              <a:defRPr/>
            </a:pPr>
            <a:endParaRPr lang="ca-ES" sz="1000" dirty="0">
              <a:solidFill>
                <a:srgbClr val="FF0000"/>
              </a:solidFill>
              <a:ea typeface="ＭＳ Ｐゴシック" pitchFamily="34" charset="-128"/>
              <a:cs typeface="Arial" charset="0"/>
            </a:endParaRPr>
          </a:p>
          <a:p>
            <a:pPr marL="534988" indent="-173038">
              <a:spcAft>
                <a:spcPts val="500"/>
              </a:spcAft>
              <a:defRPr/>
            </a:pPr>
            <a:endParaRPr lang="ca-ES" sz="1000" dirty="0">
              <a:solidFill>
                <a:srgbClr val="FF0000"/>
              </a:solidFill>
              <a:ea typeface="ＭＳ Ｐゴシック" pitchFamily="34" charset="-128"/>
              <a:cs typeface="Arial" charset="0"/>
            </a:endParaRPr>
          </a:p>
          <a:p>
            <a:pPr marL="534988" indent="-173038">
              <a:spcAft>
                <a:spcPts val="500"/>
              </a:spcAft>
              <a:buFont typeface="Wingdings" pitchFamily="2" charset="2"/>
              <a:buChar char="§"/>
              <a:defRPr/>
            </a:pPr>
            <a:endParaRPr lang="ca-ES" sz="1000" dirty="0">
              <a:solidFill>
                <a:srgbClr val="FF0000"/>
              </a:solidFill>
              <a:ea typeface="ＭＳ Ｐゴシック" pitchFamily="34" charset="-128"/>
              <a:cs typeface="Arial" charset="0"/>
            </a:endParaRPr>
          </a:p>
          <a:p>
            <a:pPr marL="534988" indent="-173038">
              <a:spcAft>
                <a:spcPts val="500"/>
              </a:spcAft>
              <a:buFont typeface="Wingdings" pitchFamily="2" charset="2"/>
              <a:buChar char="§"/>
              <a:defRPr/>
            </a:pPr>
            <a:endParaRPr lang="ca-ES" sz="1000" dirty="0">
              <a:solidFill>
                <a:srgbClr val="FF0000"/>
              </a:solidFill>
              <a:ea typeface="ＭＳ Ｐゴシック" pitchFamily="34" charset="-128"/>
              <a:cs typeface="Arial" charset="0"/>
            </a:endParaRPr>
          </a:p>
          <a:p>
            <a:pPr marL="534988" indent="-173038">
              <a:spcAft>
                <a:spcPts val="500"/>
              </a:spcAft>
              <a:buFont typeface="Wingdings" pitchFamily="2" charset="2"/>
              <a:buChar char="§"/>
              <a:defRPr/>
            </a:pPr>
            <a:endParaRPr lang="ca-ES" sz="1000" dirty="0">
              <a:solidFill>
                <a:srgbClr val="FF0000"/>
              </a:solidFill>
              <a:ea typeface="ＭＳ Ｐゴシック" pitchFamily="34" charset="-128"/>
              <a:cs typeface="Arial" charset="0"/>
            </a:endParaRPr>
          </a:p>
        </p:txBody>
      </p:sp>
      <p:sp>
        <p:nvSpPr>
          <p:cNvPr id="14" name="Rectangle arrodonit 13"/>
          <p:cNvSpPr/>
          <p:nvPr/>
        </p:nvSpPr>
        <p:spPr bwMode="auto">
          <a:xfrm>
            <a:off x="1187450" y="1071546"/>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Ordenació de </a:t>
            </a:r>
            <a:r>
              <a:rPr lang="ca-ES" altLang="es-ES_tradnl" sz="1600" b="1" noProof="1">
                <a:solidFill>
                  <a:schemeClr val="bg1"/>
                </a:solidFill>
              </a:rPr>
              <a:t>l’oferta comercial </a:t>
            </a:r>
          </a:p>
        </p:txBody>
      </p:sp>
      <p:sp>
        <p:nvSpPr>
          <p:cNvPr id="17" name="Rectangle arrodonit 16"/>
          <p:cNvSpPr/>
          <p:nvPr/>
        </p:nvSpPr>
        <p:spPr>
          <a:xfrm>
            <a:off x="684213" y="1071546"/>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a:solidFill>
                  <a:schemeClr val="bg1"/>
                </a:solidFill>
              </a:rPr>
              <a:t>1</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1" name="TextBox 35"/>
          <p:cNvSpPr>
            <a:spLocks noChangeArrowheads="1"/>
          </p:cNvSpPr>
          <p:nvPr/>
        </p:nvSpPr>
        <p:spPr bwMode="auto">
          <a:xfrm>
            <a:off x="6786578" y="2022012"/>
            <a:ext cx="1600186" cy="2571768"/>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sp>
        <p:nvSpPr>
          <p:cNvPr id="23" name="Rectangle arrodonit 22"/>
          <p:cNvSpPr/>
          <p:nvPr/>
        </p:nvSpPr>
        <p:spPr bwMode="auto">
          <a:xfrm>
            <a:off x="1907022" y="2089124"/>
            <a:ext cx="4665242" cy="1785950"/>
          </a:xfrm>
          <a:prstGeom prst="roundRect">
            <a:avLst>
              <a:gd name="adj" fmla="val 1362"/>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69875" indent="1588" algn="just">
              <a:spcBef>
                <a:spcPts val="500"/>
              </a:spcBef>
              <a:spcAft>
                <a:spcPts val="300"/>
              </a:spcAft>
              <a:tabLst>
                <a:tab pos="271463" algn="l"/>
              </a:tabLst>
              <a:defRPr/>
            </a:pPr>
            <a:r>
              <a:rPr lang="ca-ES" sz="1000" dirty="0" smtClean="0">
                <a:solidFill>
                  <a:schemeClr val="tx1"/>
                </a:solidFill>
              </a:rPr>
              <a:t>En una situació òptima, la decoració podria incloure motius relacionats amb </a:t>
            </a:r>
            <a:r>
              <a:rPr lang="ca-ES" sz="1000" b="1" dirty="0" smtClean="0">
                <a:solidFill>
                  <a:schemeClr val="tx1"/>
                </a:solidFill>
              </a:rPr>
              <a:t>la cultura, els productes i el paisatge local</a:t>
            </a:r>
            <a:r>
              <a:rPr lang="ca-ES" sz="1000" dirty="0" smtClean="0">
                <a:solidFill>
                  <a:schemeClr val="tx1"/>
                </a:solidFill>
              </a:rPr>
              <a:t>, reforçant així la singularitat de Sant Feliu de Guíxols i donant a conèixer alguns dels seus elements més destacats.</a:t>
            </a:r>
          </a:p>
        </p:txBody>
      </p:sp>
      <p:sp>
        <p:nvSpPr>
          <p:cNvPr id="22" name="Rectangle arrodonit 21"/>
          <p:cNvSpPr/>
          <p:nvPr/>
        </p:nvSpPr>
        <p:spPr bwMode="auto">
          <a:xfrm>
            <a:off x="1907022" y="2874942"/>
            <a:ext cx="4643470" cy="1857388"/>
          </a:xfrm>
          <a:prstGeom prst="roundRect">
            <a:avLst>
              <a:gd name="adj" fmla="val 1362"/>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69875" indent="-182563" algn="just">
              <a:spcAft>
                <a:spcPts val="500"/>
              </a:spcAft>
              <a:buFont typeface="+mj-lt"/>
              <a:buAutoNum type="arabicPeriod" startAt="4"/>
              <a:defRPr/>
            </a:pPr>
            <a:r>
              <a:rPr lang="ca-ES" sz="1000" b="1" dirty="0" smtClean="0">
                <a:solidFill>
                  <a:schemeClr val="tx1"/>
                </a:solidFill>
              </a:rPr>
              <a:t>Singularització dels aparadors dels locals buits.</a:t>
            </a:r>
          </a:p>
          <a:p>
            <a:pPr marL="269875" indent="1588" algn="just">
              <a:spcAft>
                <a:spcPts val="500"/>
              </a:spcAft>
              <a:defRPr/>
            </a:pPr>
            <a:r>
              <a:rPr lang="ca-ES" sz="1000" dirty="0" smtClean="0">
                <a:solidFill>
                  <a:schemeClr val="tx1"/>
                </a:solidFill>
              </a:rPr>
              <a:t>De forma similar a l’acció anterior, també es proposa que, en el cas de locals buits amb grans obertures de vidre, aquests siguin aprofitats per a l’exposició d’elements relacionats amb el </a:t>
            </a:r>
            <a:r>
              <a:rPr lang="ca-ES" sz="1000" b="1" dirty="0" smtClean="0">
                <a:solidFill>
                  <a:schemeClr val="tx1"/>
                </a:solidFill>
              </a:rPr>
              <a:t>patrimoni cultural i festiu </a:t>
            </a:r>
            <a:r>
              <a:rPr lang="ca-ES" sz="1000" dirty="0" smtClean="0">
                <a:solidFill>
                  <a:schemeClr val="tx1"/>
                </a:solidFill>
              </a:rPr>
              <a:t>de Sant Feliu de Guíxols, de manera que no només es millori la imatge d’aquests locals sinó que, a més a més, també es promogui la cultura local.</a:t>
            </a:r>
          </a:p>
          <a:p>
            <a:pPr marL="269875" indent="1588" algn="just">
              <a:spcAft>
                <a:spcPts val="500"/>
              </a:spcAft>
              <a:defRPr/>
            </a:pPr>
            <a:r>
              <a:rPr lang="ca-ES" sz="1000" dirty="0" smtClean="0">
                <a:solidFill>
                  <a:schemeClr val="tx1"/>
                </a:solidFill>
              </a:rPr>
              <a:t>Alguns elements susceptibles de ser exposats en aquests locals buits podrien ser, per exemple, </a:t>
            </a:r>
            <a:r>
              <a:rPr lang="ca-ES" sz="1000" b="1" dirty="0" smtClean="0">
                <a:solidFill>
                  <a:schemeClr val="tx1"/>
                </a:solidFill>
              </a:rPr>
              <a:t>fotografies i elements d’ornamentació </a:t>
            </a:r>
            <a:r>
              <a:rPr lang="ca-ES" sz="1000" dirty="0" smtClean="0">
                <a:solidFill>
                  <a:schemeClr val="tx1"/>
                </a:solidFill>
              </a:rPr>
              <a:t>vinculats al Carnaval i la Festa Major, dos dels principals esdeveniments festius de Sant Feliu de Guíxols.</a:t>
            </a:r>
          </a:p>
        </p:txBody>
      </p:sp>
      <p:pic>
        <p:nvPicPr>
          <p:cNvPr id="1026" name="Picture 2"/>
          <p:cNvPicPr>
            <a:picLocks noChangeAspect="1" noChangeArrowheads="1"/>
          </p:cNvPicPr>
          <p:nvPr/>
        </p:nvPicPr>
        <p:blipFill>
          <a:blip r:embed="rId2" cstate="print"/>
          <a:srcRect t="34115"/>
          <a:stretch>
            <a:fillRect/>
          </a:stretch>
        </p:blipFill>
        <p:spPr bwMode="auto">
          <a:xfrm>
            <a:off x="6929454" y="2141746"/>
            <a:ext cx="1327487" cy="1166150"/>
          </a:xfrm>
          <a:prstGeom prst="rect">
            <a:avLst/>
          </a:prstGeom>
          <a:noFill/>
          <a:ln w="9525">
            <a:noFill/>
            <a:miter lim="800000"/>
            <a:headEnd/>
            <a:tailEnd/>
          </a:ln>
          <a:effectLst/>
        </p:spPr>
      </p:pic>
      <p:pic>
        <p:nvPicPr>
          <p:cNvPr id="24" name="Picture 2"/>
          <p:cNvPicPr>
            <a:picLocks noChangeAspect="1" noChangeArrowheads="1"/>
          </p:cNvPicPr>
          <p:nvPr/>
        </p:nvPicPr>
        <p:blipFill>
          <a:blip r:embed="rId3" cstate="print"/>
          <a:srcRect/>
          <a:stretch>
            <a:fillRect/>
          </a:stretch>
        </p:blipFill>
        <p:spPr bwMode="auto">
          <a:xfrm>
            <a:off x="6934716" y="3450772"/>
            <a:ext cx="1339861" cy="1004896"/>
          </a:xfrm>
          <a:prstGeom prst="rect">
            <a:avLst/>
          </a:prstGeom>
          <a:noFill/>
          <a:ln w="9525">
            <a:noFill/>
            <a:miter lim="800000"/>
            <a:headEnd/>
            <a:tailEnd/>
          </a:ln>
          <a:effectLst/>
        </p:spPr>
      </p:pic>
      <p:sp>
        <p:nvSpPr>
          <p:cNvPr id="25" name="Rectangle 21"/>
          <p:cNvSpPr>
            <a:spLocks noChangeArrowheads="1"/>
          </p:cNvSpPr>
          <p:nvPr/>
        </p:nvSpPr>
        <p:spPr bwMode="auto">
          <a:xfrm>
            <a:off x="6652329" y="4622088"/>
            <a:ext cx="1857388" cy="276999"/>
          </a:xfrm>
          <a:prstGeom prst="rect">
            <a:avLst/>
          </a:prstGeom>
          <a:noFill/>
          <a:ln w="9525">
            <a:noFill/>
            <a:miter lim="800000"/>
            <a:headEnd/>
            <a:tailEnd/>
          </a:ln>
        </p:spPr>
        <p:txBody>
          <a:bodyPr wrap="square">
            <a:spAutoFit/>
          </a:bodyPr>
          <a:lstStyle/>
          <a:p>
            <a:pPr algn="ctr"/>
            <a:r>
              <a:rPr lang="ca-ES" sz="600" dirty="0" smtClean="0"/>
              <a:t>Exemple de dos locals buits susceptibles de ser embellits.</a:t>
            </a:r>
            <a:endParaRPr lang="ca-ES" sz="600" dirty="0"/>
          </a:p>
        </p:txBody>
      </p:sp>
      <p:sp>
        <p:nvSpPr>
          <p:cNvPr id="26" name="Rectangle arrodonit 24"/>
          <p:cNvSpPr/>
          <p:nvPr/>
        </p:nvSpPr>
        <p:spPr bwMode="auto">
          <a:xfrm>
            <a:off x="684213" y="5000636"/>
            <a:ext cx="1150937" cy="504825"/>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Resultats esperats</a:t>
            </a:r>
          </a:p>
        </p:txBody>
      </p:sp>
      <p:sp>
        <p:nvSpPr>
          <p:cNvPr id="27" name="Rectangle arrodonit 25"/>
          <p:cNvSpPr/>
          <p:nvPr/>
        </p:nvSpPr>
        <p:spPr bwMode="auto">
          <a:xfrm>
            <a:off x="1908175" y="5000636"/>
            <a:ext cx="6696075" cy="504825"/>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a:solidFill>
                  <a:schemeClr val="tx1"/>
                </a:solidFill>
              </a:rPr>
              <a:t>Disposar </a:t>
            </a:r>
            <a:r>
              <a:rPr lang="ca-ES" sz="1000" dirty="0" smtClean="0">
                <a:solidFill>
                  <a:schemeClr val="tx1"/>
                </a:solidFill>
              </a:rPr>
              <a:t>d’un espai comercial urbà continu, amb una elevada concentració d’activitats comercials i amb el mínim possible de locals buits que afectin negativament la imatge del carrer.</a:t>
            </a:r>
            <a:endParaRPr lang="ca-ES" sz="1000" dirty="0">
              <a:solidFill>
                <a:schemeClr val="tx1"/>
              </a:solidFill>
            </a:endParaRPr>
          </a:p>
        </p:txBody>
      </p:sp>
      <p:sp>
        <p:nvSpPr>
          <p:cNvPr id="28" name="Rectangle arrodonit 31"/>
          <p:cNvSpPr/>
          <p:nvPr/>
        </p:nvSpPr>
        <p:spPr bwMode="auto">
          <a:xfrm>
            <a:off x="684510" y="5589240"/>
            <a:ext cx="1150937" cy="576064"/>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Agents implicats</a:t>
            </a:r>
          </a:p>
        </p:txBody>
      </p:sp>
      <p:sp>
        <p:nvSpPr>
          <p:cNvPr id="29" name="Rectangle arrodonit 32"/>
          <p:cNvSpPr/>
          <p:nvPr/>
        </p:nvSpPr>
        <p:spPr bwMode="auto">
          <a:xfrm>
            <a:off x="1908472" y="5589240"/>
            <a:ext cx="1368425" cy="576064"/>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a:solidFill>
                  <a:schemeClr val="tx1"/>
                </a:solidFill>
              </a:rPr>
              <a:t>Ajuntament i teixit comercial. </a:t>
            </a:r>
          </a:p>
        </p:txBody>
      </p:sp>
      <p:sp>
        <p:nvSpPr>
          <p:cNvPr id="30" name="Rectangle arrodonit 33"/>
          <p:cNvSpPr/>
          <p:nvPr/>
        </p:nvSpPr>
        <p:spPr bwMode="auto">
          <a:xfrm>
            <a:off x="3348335" y="5589240"/>
            <a:ext cx="1152525" cy="576064"/>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smtClean="0">
                <a:solidFill>
                  <a:schemeClr val="tx1"/>
                </a:solidFill>
                <a:cs typeface="Arial" charset="0"/>
              </a:rPr>
              <a:t>Públic destinatari</a:t>
            </a:r>
            <a:endParaRPr lang="ca-ES" altLang="es-ES_tradnl" sz="1200" b="1" dirty="0">
              <a:solidFill>
                <a:schemeClr val="tx1"/>
              </a:solidFill>
              <a:cs typeface="Arial" charset="0"/>
            </a:endParaRPr>
          </a:p>
        </p:txBody>
      </p:sp>
      <p:sp>
        <p:nvSpPr>
          <p:cNvPr id="31" name="Rectangle arrodonit 37"/>
          <p:cNvSpPr/>
          <p:nvPr/>
        </p:nvSpPr>
        <p:spPr bwMode="auto">
          <a:xfrm>
            <a:off x="6012160" y="5589240"/>
            <a:ext cx="1152525" cy="576064"/>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Prioritat</a:t>
            </a:r>
          </a:p>
        </p:txBody>
      </p:sp>
      <p:sp>
        <p:nvSpPr>
          <p:cNvPr id="32" name="Rectangle arrodonit 39"/>
          <p:cNvSpPr/>
          <p:nvPr/>
        </p:nvSpPr>
        <p:spPr bwMode="auto">
          <a:xfrm>
            <a:off x="4572297" y="5589240"/>
            <a:ext cx="1368425" cy="576064"/>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Propietaris de locals buits i vianants.</a:t>
            </a:r>
            <a:endParaRPr lang="ca-ES" sz="1000" dirty="0">
              <a:solidFill>
                <a:schemeClr val="tx1"/>
              </a:solidFill>
            </a:endParaRPr>
          </a:p>
        </p:txBody>
      </p:sp>
      <p:sp>
        <p:nvSpPr>
          <p:cNvPr id="33" name="Rectangle arrodonit 40"/>
          <p:cNvSpPr/>
          <p:nvPr/>
        </p:nvSpPr>
        <p:spPr bwMode="auto">
          <a:xfrm>
            <a:off x="7236122" y="5589240"/>
            <a:ext cx="1368425" cy="576064"/>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Alta</a:t>
            </a:r>
            <a:r>
              <a:rPr lang="ca-ES" sz="1000" dirty="0">
                <a:solidFill>
                  <a:schemeClr val="tx1"/>
                </a:solidFill>
              </a:rPr>
              <a:t>.</a:t>
            </a:r>
          </a:p>
        </p:txBody>
      </p:sp>
      <p:sp>
        <p:nvSpPr>
          <p:cNvPr id="34" name="Rectangle arrodonit 11"/>
          <p:cNvSpPr/>
          <p:nvPr/>
        </p:nvSpPr>
        <p:spPr bwMode="auto">
          <a:xfrm>
            <a:off x="1908175" y="1500174"/>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1200" b="1" dirty="0">
                <a:solidFill>
                  <a:schemeClr val="tx1"/>
                </a:solidFill>
              </a:rPr>
              <a:t>Programa de foment de l’ocupació i </a:t>
            </a:r>
            <a:r>
              <a:rPr lang="ca-ES" altLang="ca-ES" sz="1200" b="1" dirty="0" smtClean="0">
                <a:solidFill>
                  <a:schemeClr val="tx1"/>
                </a:solidFill>
              </a:rPr>
              <a:t>l’embelliment dels </a:t>
            </a:r>
            <a:r>
              <a:rPr lang="ca-ES" altLang="ca-ES" sz="1200" b="1" dirty="0">
                <a:solidFill>
                  <a:schemeClr val="tx1"/>
                </a:solidFill>
              </a:rPr>
              <a:t>locals buits</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412874"/>
            <a:ext cx="8208963" cy="4802207"/>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tx1"/>
              </a:solidFill>
              <a:latin typeface="+mj-lt"/>
            </a:endParaRPr>
          </a:p>
        </p:txBody>
      </p:sp>
      <p:sp>
        <p:nvSpPr>
          <p:cNvPr id="61443" name="Contenidor de número de diapositiva 3"/>
          <p:cNvSpPr>
            <a:spLocks noGrp="1"/>
          </p:cNvSpPr>
          <p:nvPr>
            <p:ph type="sldNum" sz="quarter" idx="10"/>
          </p:nvPr>
        </p:nvSpPr>
        <p:spPr bwMode="auto">
          <a:noFill/>
          <a:ln>
            <a:miter lim="800000"/>
            <a:headEnd/>
            <a:tailEnd/>
          </a:ln>
        </p:spPr>
        <p:txBody>
          <a:bodyPr/>
          <a:lstStyle/>
          <a:p>
            <a:fld id="{4AF810B7-BDBC-4C74-A145-13AE976071DA}" type="slidenum">
              <a:rPr lang="es-ES" altLang="ca-ES" smtClean="0">
                <a:latin typeface="Arial" charset="0"/>
                <a:cs typeface="Arial" charset="0"/>
              </a:rPr>
              <a:pPr/>
              <a:t>48</a:t>
            </a:fld>
            <a:endParaRPr lang="es-ES" altLang="ca-ES" smtClean="0">
              <a:latin typeface="Arial" charset="0"/>
              <a:cs typeface="Arial" charset="0"/>
            </a:endParaRPr>
          </a:p>
        </p:txBody>
      </p:sp>
      <p:sp>
        <p:nvSpPr>
          <p:cNvPr id="11" name="Rectangle arrodonit 10"/>
          <p:cNvSpPr/>
          <p:nvPr/>
        </p:nvSpPr>
        <p:spPr bwMode="auto">
          <a:xfrm>
            <a:off x="684213" y="1557338"/>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2.1</a:t>
            </a:r>
          </a:p>
        </p:txBody>
      </p:sp>
      <p:sp>
        <p:nvSpPr>
          <p:cNvPr id="12" name="Rectangle arrodonit 11"/>
          <p:cNvSpPr/>
          <p:nvPr/>
        </p:nvSpPr>
        <p:spPr bwMode="auto">
          <a:xfrm>
            <a:off x="1908175" y="1557338"/>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1200" b="1" dirty="0">
                <a:solidFill>
                  <a:schemeClr val="tx1"/>
                </a:solidFill>
              </a:rPr>
              <a:t>Programa d’amabilització de l’espai comercial urbà</a:t>
            </a:r>
            <a:endParaRPr lang="ca-ES" sz="1200" b="1" dirty="0">
              <a:solidFill>
                <a:schemeClr val="tx1"/>
              </a:solidFill>
            </a:endParaRPr>
          </a:p>
        </p:txBody>
      </p:sp>
      <p:sp>
        <p:nvSpPr>
          <p:cNvPr id="18" name="Rectangle arrodonit 17"/>
          <p:cNvSpPr/>
          <p:nvPr/>
        </p:nvSpPr>
        <p:spPr bwMode="auto">
          <a:xfrm>
            <a:off x="684213" y="2636838"/>
            <a:ext cx="1150937" cy="3506806"/>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36" name="Rectangle arrodonit 35"/>
          <p:cNvSpPr/>
          <p:nvPr/>
        </p:nvSpPr>
        <p:spPr bwMode="auto">
          <a:xfrm>
            <a:off x="684213" y="1989138"/>
            <a:ext cx="1150937" cy="576262"/>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Objectius </a:t>
            </a:r>
          </a:p>
        </p:txBody>
      </p:sp>
      <p:sp>
        <p:nvSpPr>
          <p:cNvPr id="37" name="Rectangle arrodonit 36"/>
          <p:cNvSpPr/>
          <p:nvPr/>
        </p:nvSpPr>
        <p:spPr bwMode="auto">
          <a:xfrm>
            <a:off x="1908175" y="1989138"/>
            <a:ext cx="6696075" cy="576262"/>
          </a:xfrm>
          <a:prstGeom prst="roundRect">
            <a:avLst>
              <a:gd name="adj" fmla="val 1023"/>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r>
              <a:rPr lang="ca-ES" sz="1000" dirty="0">
                <a:solidFill>
                  <a:schemeClr val="tx1"/>
                </a:solidFill>
              </a:rPr>
              <a:t>Promoure un espai comercial urbà amable i agradable per a passejar i comprar com un dels factors principals que afavoreixi la bona dinàmica comercial. </a:t>
            </a:r>
          </a:p>
        </p:txBody>
      </p:sp>
      <p:sp>
        <p:nvSpPr>
          <p:cNvPr id="14" name="Rectangle arrodonit 13"/>
          <p:cNvSpPr/>
          <p:nvPr/>
        </p:nvSpPr>
        <p:spPr bwMode="auto">
          <a:xfrm>
            <a:off x="1187450" y="1125538"/>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a:solidFill>
                  <a:schemeClr val="bg1"/>
                </a:solidFill>
              </a:rPr>
              <a:t>Amabilització </a:t>
            </a:r>
            <a:r>
              <a:rPr lang="ca-ES" altLang="es-ES_tradnl" sz="1600" b="1" noProof="1" smtClean="0">
                <a:solidFill>
                  <a:schemeClr val="bg1"/>
                </a:solidFill>
              </a:rPr>
              <a:t>de la zona comercial</a:t>
            </a:r>
            <a:endParaRPr lang="ca-ES" altLang="es-ES_tradnl" sz="1600" b="1" noProof="1">
              <a:solidFill>
                <a:schemeClr val="bg1"/>
              </a:solidFill>
            </a:endParaRPr>
          </a:p>
        </p:txBody>
      </p:sp>
      <p:sp>
        <p:nvSpPr>
          <p:cNvPr id="17" name="Rectangle arrodonit 16"/>
          <p:cNvSpPr/>
          <p:nvPr/>
        </p:nvSpPr>
        <p:spPr>
          <a:xfrm>
            <a:off x="684213" y="1125538"/>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a:solidFill>
                  <a:schemeClr val="bg1"/>
                </a:solidFill>
              </a:rPr>
              <a:t>2</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8" name="Rectangle arrodonit 27"/>
          <p:cNvSpPr/>
          <p:nvPr/>
        </p:nvSpPr>
        <p:spPr bwMode="auto">
          <a:xfrm>
            <a:off x="1908175" y="2636838"/>
            <a:ext cx="6696075" cy="3506806"/>
          </a:xfrm>
          <a:prstGeom prst="roundRect">
            <a:avLst>
              <a:gd name="adj" fmla="val 1023"/>
            </a:avLst>
          </a:prstGeom>
          <a:no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endParaRPr lang="ca-ES" sz="1000" dirty="0">
              <a:solidFill>
                <a:schemeClr val="tx1"/>
              </a:solidFill>
            </a:endParaRPr>
          </a:p>
        </p:txBody>
      </p:sp>
      <p:sp>
        <p:nvSpPr>
          <p:cNvPr id="22" name="Rectangle 21"/>
          <p:cNvSpPr/>
          <p:nvPr/>
        </p:nvSpPr>
        <p:spPr>
          <a:xfrm>
            <a:off x="1907022" y="2738725"/>
            <a:ext cx="4797232" cy="3426579"/>
          </a:xfrm>
          <a:prstGeom prst="rect">
            <a:avLst/>
          </a:prstGeom>
        </p:spPr>
        <p:txBody>
          <a:bodyPr wrap="square">
            <a:spAutoFit/>
          </a:bodyPr>
          <a:lstStyle/>
          <a:p>
            <a:pPr marL="7938" indent="-7938">
              <a:spcAft>
                <a:spcPts val="700"/>
              </a:spcAft>
              <a:defRPr/>
            </a:pPr>
            <a:r>
              <a:rPr lang="ca-ES" sz="1000" dirty="0" smtClean="0"/>
              <a:t>Per tal </a:t>
            </a:r>
            <a:r>
              <a:rPr lang="ca-ES" sz="1000" dirty="0" err="1" smtClean="0"/>
              <a:t>d’amabilitzar</a:t>
            </a:r>
            <a:r>
              <a:rPr lang="ca-ES" sz="1000" dirty="0" smtClean="0"/>
              <a:t> l’espai comercial urbà, es proposen vuit accions:</a:t>
            </a:r>
          </a:p>
          <a:p>
            <a:pPr marL="269875" indent="-182563">
              <a:spcAft>
                <a:spcPts val="300"/>
              </a:spcAft>
              <a:buAutoNum type="arabicPeriod"/>
              <a:defRPr/>
            </a:pPr>
            <a:r>
              <a:rPr lang="ca-ES" sz="1000" b="1" dirty="0" smtClean="0"/>
              <a:t>Millora </a:t>
            </a:r>
            <a:r>
              <a:rPr lang="ca-ES" sz="1000" b="1" dirty="0"/>
              <a:t>de l’atractiu dels contenidors de </a:t>
            </a:r>
            <a:r>
              <a:rPr lang="ca-ES" sz="1000" b="1" dirty="0" smtClean="0"/>
              <a:t>residus.</a:t>
            </a:r>
          </a:p>
          <a:p>
            <a:pPr marL="271463" indent="1588" algn="just">
              <a:spcAft>
                <a:spcPts val="500"/>
              </a:spcAft>
              <a:defRPr/>
            </a:pPr>
            <a:r>
              <a:rPr lang="ca-ES" sz="1000" dirty="0" smtClean="0"/>
              <a:t>En línies generals, a l’espai comercial urbà de Sant Feliu de Guíxols no hi ha contenidors de residus a la vista que afectin negativament la imatge comercial del municipi. Tanmateix, quan hom surt de l’espai comercial urbà més cèntric, sí que es troben </a:t>
            </a:r>
            <a:r>
              <a:rPr lang="ca-ES" sz="1000" b="1" dirty="0" smtClean="0"/>
              <a:t>alguns contenidors a la vista</a:t>
            </a:r>
            <a:r>
              <a:rPr lang="ca-ES" sz="1000" dirty="0" smtClean="0"/>
              <a:t>. Així mateix, a la Plaça del Mercat també hi ha una sèrie de petits contenidors mal ubicats, que redueixen l’atractiu d’aquest espai tan cèntric i concorregut.</a:t>
            </a:r>
          </a:p>
          <a:p>
            <a:pPr marL="271463" indent="1588" algn="just">
              <a:spcAft>
                <a:spcPts val="1200"/>
              </a:spcAft>
              <a:defRPr/>
            </a:pPr>
            <a:r>
              <a:rPr lang="ca-ES" sz="1000" dirty="0" smtClean="0"/>
              <a:t>Per tal de reduir </a:t>
            </a:r>
            <a:r>
              <a:rPr lang="ca-ES" sz="1000" dirty="0" err="1" smtClean="0"/>
              <a:t>l’impacte</a:t>
            </a:r>
            <a:r>
              <a:rPr lang="ca-ES" sz="1000" dirty="0" smtClean="0"/>
              <a:t> visual d’aquest tipus de mobiliari urbà, es proposa </a:t>
            </a:r>
            <a:r>
              <a:rPr lang="ca-ES" sz="1000" b="1" dirty="0" smtClean="0"/>
              <a:t>incorporar estructures de fusta </a:t>
            </a:r>
            <a:r>
              <a:rPr lang="ca-ES" sz="1000" dirty="0" smtClean="0"/>
              <a:t>(o altres materials) que facin menys visibles els contenidors i potenciïn la bellesa de l’espai comercial urbà. </a:t>
            </a:r>
          </a:p>
          <a:p>
            <a:pPr marL="271463" indent="-184150">
              <a:spcAft>
                <a:spcPts val="300"/>
              </a:spcAft>
              <a:buFont typeface="+mj-lt"/>
              <a:buAutoNum type="arabicPeriod" startAt="2"/>
              <a:defRPr/>
            </a:pPr>
            <a:r>
              <a:rPr lang="ca-ES" sz="1000" b="1" dirty="0" smtClean="0">
                <a:sym typeface="Wingdings" pitchFamily="2" charset="2"/>
              </a:rPr>
              <a:t>Renovació i homogeneïtzació de les papereres.</a:t>
            </a:r>
            <a:endParaRPr lang="ca-ES" sz="1000" dirty="0" smtClean="0">
              <a:sym typeface="Wingdings" pitchFamily="2" charset="2"/>
            </a:endParaRPr>
          </a:p>
          <a:p>
            <a:pPr marL="271463" algn="just">
              <a:spcAft>
                <a:spcPts val="500"/>
              </a:spcAft>
              <a:defRPr/>
            </a:pPr>
            <a:r>
              <a:rPr lang="ca-ES" sz="1000" dirty="0" smtClean="0">
                <a:sym typeface="Wingdings" pitchFamily="2" charset="2"/>
              </a:rPr>
              <a:t>Dins de l’espai comercial urbà de Sant Feliu de Guíxols, hi ha un presència relativament elevada de </a:t>
            </a:r>
            <a:r>
              <a:rPr lang="ca-ES" sz="1000" b="1" dirty="0" smtClean="0">
                <a:sym typeface="Wingdings" pitchFamily="2" charset="2"/>
              </a:rPr>
              <a:t>papereres velles i en mal estat </a:t>
            </a:r>
            <a:r>
              <a:rPr lang="ca-ES" sz="1000" dirty="0" smtClean="0">
                <a:sym typeface="Wingdings" pitchFamily="2" charset="2"/>
              </a:rPr>
              <a:t>que redueixen l’atractiu dels carrers comercials.</a:t>
            </a:r>
          </a:p>
          <a:p>
            <a:pPr marL="271463" algn="just">
              <a:spcAft>
                <a:spcPts val="500"/>
              </a:spcAft>
              <a:defRPr/>
            </a:pPr>
            <a:r>
              <a:rPr lang="ca-ES" sz="1000" dirty="0" smtClean="0">
                <a:sym typeface="Wingdings" pitchFamily="2" charset="2"/>
              </a:rPr>
              <a:t>Així mateix, també cal remarcar l’existència de papereres de </a:t>
            </a:r>
            <a:r>
              <a:rPr lang="ca-ES" sz="1000" b="1" dirty="0" smtClean="0">
                <a:sym typeface="Wingdings" pitchFamily="2" charset="2"/>
              </a:rPr>
              <a:t>nombrosos dissenys diferents</a:t>
            </a:r>
            <a:r>
              <a:rPr lang="ca-ES" sz="1000" dirty="0" smtClean="0">
                <a:sym typeface="Wingdings" pitchFamily="2" charset="2"/>
              </a:rPr>
              <a:t>, la qual cosa no afavoreix la consecució d’una imatge comercial ordenada i coherent.</a:t>
            </a:r>
          </a:p>
        </p:txBody>
      </p:sp>
      <p:sp>
        <p:nvSpPr>
          <p:cNvPr id="19" name="TextBox 35"/>
          <p:cNvSpPr>
            <a:spLocks noChangeArrowheads="1"/>
          </p:cNvSpPr>
          <p:nvPr/>
        </p:nvSpPr>
        <p:spPr bwMode="auto">
          <a:xfrm>
            <a:off x="6929454" y="2786058"/>
            <a:ext cx="1285884" cy="1285884"/>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sp>
        <p:nvSpPr>
          <p:cNvPr id="20" name="Rectangle 21"/>
          <p:cNvSpPr>
            <a:spLocks noChangeArrowheads="1"/>
          </p:cNvSpPr>
          <p:nvPr/>
        </p:nvSpPr>
        <p:spPr bwMode="auto">
          <a:xfrm>
            <a:off x="6643702" y="4089756"/>
            <a:ext cx="1928826" cy="369332"/>
          </a:xfrm>
          <a:prstGeom prst="rect">
            <a:avLst/>
          </a:prstGeom>
          <a:noFill/>
          <a:ln w="9525">
            <a:noFill/>
            <a:miter lim="800000"/>
            <a:headEnd/>
            <a:tailEnd/>
          </a:ln>
        </p:spPr>
        <p:txBody>
          <a:bodyPr wrap="square">
            <a:spAutoFit/>
          </a:bodyPr>
          <a:lstStyle/>
          <a:p>
            <a:pPr algn="ctr"/>
            <a:r>
              <a:rPr lang="ca-ES" sz="600" dirty="0" smtClean="0"/>
              <a:t>Contenidors a la vista a la Plaça del Mercat, susceptibles de ser coberts amb algun tipus d’estructura.</a:t>
            </a:r>
            <a:endParaRPr lang="ca-ES" sz="600" dirty="0"/>
          </a:p>
        </p:txBody>
      </p:sp>
      <p:sp>
        <p:nvSpPr>
          <p:cNvPr id="21" name="TextBox 35"/>
          <p:cNvSpPr>
            <a:spLocks noChangeArrowheads="1"/>
          </p:cNvSpPr>
          <p:nvPr/>
        </p:nvSpPr>
        <p:spPr bwMode="auto">
          <a:xfrm>
            <a:off x="6935392" y="4627922"/>
            <a:ext cx="1332000" cy="1080000"/>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sp>
        <p:nvSpPr>
          <p:cNvPr id="23" name="Rectangle 21"/>
          <p:cNvSpPr>
            <a:spLocks noChangeArrowheads="1"/>
          </p:cNvSpPr>
          <p:nvPr/>
        </p:nvSpPr>
        <p:spPr bwMode="auto">
          <a:xfrm>
            <a:off x="6715140" y="5693554"/>
            <a:ext cx="1785950" cy="276999"/>
          </a:xfrm>
          <a:prstGeom prst="rect">
            <a:avLst/>
          </a:prstGeom>
          <a:noFill/>
          <a:ln w="9525">
            <a:noFill/>
            <a:miter lim="800000"/>
            <a:headEnd/>
            <a:tailEnd/>
          </a:ln>
        </p:spPr>
        <p:txBody>
          <a:bodyPr wrap="square">
            <a:spAutoFit/>
          </a:bodyPr>
          <a:lstStyle/>
          <a:p>
            <a:pPr algn="ctr"/>
            <a:r>
              <a:rPr lang="ca-ES" sz="600" dirty="0" smtClean="0"/>
              <a:t>Imatge d’una paperera vella i en mal estat, susceptible de ser substituïda.</a:t>
            </a:r>
            <a:endParaRPr lang="ca-ES" sz="600" dirty="0"/>
          </a:p>
        </p:txBody>
      </p:sp>
      <p:pic>
        <p:nvPicPr>
          <p:cNvPr id="2050" name="Picture 2"/>
          <p:cNvPicPr>
            <a:picLocks noChangeAspect="1" noChangeArrowheads="1"/>
          </p:cNvPicPr>
          <p:nvPr/>
        </p:nvPicPr>
        <p:blipFill>
          <a:blip r:embed="rId2" cstate="print"/>
          <a:srcRect l="13553" r="14642" b="4791"/>
          <a:stretch>
            <a:fillRect/>
          </a:stretch>
        </p:blipFill>
        <p:spPr bwMode="auto">
          <a:xfrm>
            <a:off x="7036702" y="2893124"/>
            <a:ext cx="1071570" cy="1065632"/>
          </a:xfrm>
          <a:prstGeom prst="rect">
            <a:avLst/>
          </a:prstGeom>
          <a:noFill/>
          <a:ln w="9525">
            <a:noFill/>
            <a:miter lim="800000"/>
            <a:headEnd/>
            <a:tailEnd/>
          </a:ln>
          <a:effectLst/>
        </p:spPr>
      </p:pic>
      <p:pic>
        <p:nvPicPr>
          <p:cNvPr id="24" name="Picture 5"/>
          <p:cNvPicPr>
            <a:picLocks noChangeAspect="1" noChangeArrowheads="1"/>
          </p:cNvPicPr>
          <p:nvPr/>
        </p:nvPicPr>
        <p:blipFill>
          <a:blip r:embed="rId3" cstate="print"/>
          <a:srcRect t="19844" b="20624"/>
          <a:stretch>
            <a:fillRect/>
          </a:stretch>
        </p:blipFill>
        <p:spPr bwMode="auto">
          <a:xfrm>
            <a:off x="7069032" y="4732490"/>
            <a:ext cx="1080000" cy="8572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501759"/>
            <a:ext cx="8208963" cy="4591537"/>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tx1"/>
              </a:solidFill>
              <a:latin typeface="+mj-lt"/>
            </a:endParaRPr>
          </a:p>
        </p:txBody>
      </p:sp>
      <p:sp>
        <p:nvSpPr>
          <p:cNvPr id="61443" name="Contenidor de número de diapositiva 3"/>
          <p:cNvSpPr>
            <a:spLocks noGrp="1"/>
          </p:cNvSpPr>
          <p:nvPr>
            <p:ph type="sldNum" sz="quarter" idx="10"/>
          </p:nvPr>
        </p:nvSpPr>
        <p:spPr bwMode="auto">
          <a:noFill/>
          <a:ln>
            <a:miter lim="800000"/>
            <a:headEnd/>
            <a:tailEnd/>
          </a:ln>
        </p:spPr>
        <p:txBody>
          <a:bodyPr/>
          <a:lstStyle/>
          <a:p>
            <a:fld id="{4AF810B7-BDBC-4C74-A145-13AE976071DA}" type="slidenum">
              <a:rPr lang="es-ES" altLang="ca-ES" smtClean="0">
                <a:latin typeface="Arial" charset="0"/>
                <a:cs typeface="Arial" charset="0"/>
              </a:rPr>
              <a:pPr/>
              <a:t>49</a:t>
            </a:fld>
            <a:endParaRPr lang="es-ES" altLang="ca-ES" smtClean="0">
              <a:latin typeface="Arial" charset="0"/>
              <a:cs typeface="Arial" charset="0"/>
            </a:endParaRPr>
          </a:p>
        </p:txBody>
      </p:sp>
      <p:sp>
        <p:nvSpPr>
          <p:cNvPr id="11" name="Rectangle arrodonit 10"/>
          <p:cNvSpPr/>
          <p:nvPr/>
        </p:nvSpPr>
        <p:spPr bwMode="auto">
          <a:xfrm>
            <a:off x="684213" y="1646222"/>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2.1</a:t>
            </a:r>
          </a:p>
        </p:txBody>
      </p:sp>
      <p:sp>
        <p:nvSpPr>
          <p:cNvPr id="12" name="Rectangle arrodonit 11"/>
          <p:cNvSpPr/>
          <p:nvPr/>
        </p:nvSpPr>
        <p:spPr bwMode="auto">
          <a:xfrm>
            <a:off x="1908175" y="1646222"/>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1200" b="1" dirty="0">
                <a:solidFill>
                  <a:schemeClr val="tx1"/>
                </a:solidFill>
              </a:rPr>
              <a:t>Programa d’amabilització de l’espai comercial urbà</a:t>
            </a:r>
            <a:endParaRPr lang="ca-ES" sz="1200" b="1" dirty="0">
              <a:solidFill>
                <a:schemeClr val="tx1"/>
              </a:solidFill>
            </a:endParaRPr>
          </a:p>
        </p:txBody>
      </p:sp>
      <p:sp>
        <p:nvSpPr>
          <p:cNvPr id="18" name="Rectangle arrodonit 17"/>
          <p:cNvSpPr/>
          <p:nvPr/>
        </p:nvSpPr>
        <p:spPr bwMode="auto">
          <a:xfrm>
            <a:off x="684213" y="2089124"/>
            <a:ext cx="1150937" cy="3860156"/>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4" name="Rectangle arrodonit 13"/>
          <p:cNvSpPr/>
          <p:nvPr/>
        </p:nvSpPr>
        <p:spPr bwMode="auto">
          <a:xfrm>
            <a:off x="1187450" y="1214422"/>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a:solidFill>
                  <a:schemeClr val="bg1"/>
                </a:solidFill>
              </a:rPr>
              <a:t>Amabilització </a:t>
            </a:r>
            <a:r>
              <a:rPr lang="ca-ES" altLang="es-ES_tradnl" sz="1600" b="1" noProof="1" smtClean="0">
                <a:solidFill>
                  <a:schemeClr val="bg1"/>
                </a:solidFill>
              </a:rPr>
              <a:t>de la zona comercial</a:t>
            </a:r>
            <a:endParaRPr lang="ca-ES" altLang="es-ES_tradnl" sz="1600" b="1" noProof="1">
              <a:solidFill>
                <a:schemeClr val="bg1"/>
              </a:solidFill>
            </a:endParaRPr>
          </a:p>
        </p:txBody>
      </p:sp>
      <p:sp>
        <p:nvSpPr>
          <p:cNvPr id="17" name="Rectangle arrodonit 16"/>
          <p:cNvSpPr/>
          <p:nvPr/>
        </p:nvSpPr>
        <p:spPr>
          <a:xfrm>
            <a:off x="684213" y="1214422"/>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a:solidFill>
                  <a:schemeClr val="bg1"/>
                </a:solidFill>
              </a:rPr>
              <a:t>2</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8" name="Rectangle arrodonit 27"/>
          <p:cNvSpPr/>
          <p:nvPr/>
        </p:nvSpPr>
        <p:spPr bwMode="auto">
          <a:xfrm>
            <a:off x="1908175" y="2089124"/>
            <a:ext cx="6696075" cy="3860156"/>
          </a:xfrm>
          <a:prstGeom prst="roundRect">
            <a:avLst>
              <a:gd name="adj" fmla="val 1023"/>
            </a:avLst>
          </a:prstGeom>
          <a:no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endParaRPr lang="ca-ES" sz="1000" dirty="0">
              <a:solidFill>
                <a:schemeClr val="tx1"/>
              </a:solidFill>
            </a:endParaRPr>
          </a:p>
        </p:txBody>
      </p:sp>
      <p:sp>
        <p:nvSpPr>
          <p:cNvPr id="22" name="Rectangle 21"/>
          <p:cNvSpPr/>
          <p:nvPr/>
        </p:nvSpPr>
        <p:spPr>
          <a:xfrm>
            <a:off x="1908175" y="2156020"/>
            <a:ext cx="4878403" cy="3734356"/>
          </a:xfrm>
          <a:prstGeom prst="rect">
            <a:avLst/>
          </a:prstGeom>
        </p:spPr>
        <p:txBody>
          <a:bodyPr wrap="square">
            <a:spAutoFit/>
          </a:bodyPr>
          <a:lstStyle/>
          <a:p>
            <a:pPr marL="271463" algn="just">
              <a:spcAft>
                <a:spcPts val="1200"/>
              </a:spcAft>
              <a:defRPr/>
            </a:pPr>
            <a:r>
              <a:rPr lang="ca-ES" sz="1000" dirty="0" smtClean="0">
                <a:sym typeface="Wingdings" pitchFamily="2" charset="2"/>
              </a:rPr>
              <a:t>Per aquest motiu, es proposa </a:t>
            </a:r>
            <a:r>
              <a:rPr lang="ca-ES" sz="1000" b="1" dirty="0" smtClean="0">
                <a:sym typeface="Wingdings" pitchFamily="2" charset="2"/>
              </a:rPr>
              <a:t>renovar les papereres velles i en mal estat</a:t>
            </a:r>
            <a:r>
              <a:rPr lang="ca-ES" sz="1000" dirty="0" smtClean="0">
                <a:sym typeface="Wingdings" pitchFamily="2" charset="2"/>
              </a:rPr>
              <a:t>, i aprofitar aquesta substitució de mobiliari per </a:t>
            </a:r>
            <a:r>
              <a:rPr lang="ca-ES" sz="1000" b="1" dirty="0" smtClean="0">
                <a:sym typeface="Wingdings" pitchFamily="2" charset="2"/>
              </a:rPr>
              <a:t>homogeneïtzar</a:t>
            </a:r>
            <a:r>
              <a:rPr lang="ca-ES" sz="1000" dirty="0" smtClean="0">
                <a:sym typeface="Wingdings" pitchFamily="2" charset="2"/>
              </a:rPr>
              <a:t> les diverses paperers existents en tot l’espai comercial urbà.</a:t>
            </a:r>
          </a:p>
          <a:p>
            <a:pPr marL="269875" indent="-182563" algn="just">
              <a:spcAft>
                <a:spcPts val="300"/>
              </a:spcAft>
              <a:buFont typeface="+mj-lt"/>
              <a:buAutoNum type="arabicPeriod" startAt="3"/>
              <a:defRPr/>
            </a:pPr>
            <a:r>
              <a:rPr lang="ca-ES" sz="1000" b="1" dirty="0" smtClean="0">
                <a:sym typeface="Wingdings" pitchFamily="2" charset="2"/>
              </a:rPr>
              <a:t>Increment i homogeneïtzació del mobiliari d’enjardinament.</a:t>
            </a:r>
          </a:p>
          <a:p>
            <a:pPr marL="266700" algn="just">
              <a:spcAft>
                <a:spcPts val="500"/>
              </a:spcAft>
              <a:defRPr/>
            </a:pPr>
            <a:r>
              <a:rPr lang="ca-ES" sz="1000" dirty="0" smtClean="0">
                <a:sym typeface="Wingdings" pitchFamily="2" charset="2"/>
              </a:rPr>
              <a:t>Malgrat la notable </a:t>
            </a:r>
            <a:r>
              <a:rPr lang="ca-ES" sz="1000" dirty="0" err="1" smtClean="0">
                <a:sym typeface="Wingdings" pitchFamily="2" charset="2"/>
              </a:rPr>
              <a:t>amabilització</a:t>
            </a:r>
            <a:r>
              <a:rPr lang="ca-ES" sz="1000" dirty="0" smtClean="0">
                <a:sym typeface="Wingdings" pitchFamily="2" charset="2"/>
              </a:rPr>
              <a:t> de l’espai comercial urbà de Sant Feliu de Guíxols, hi ha determinats carrers (o trams de carrers) amb </a:t>
            </a:r>
            <a:r>
              <a:rPr lang="ca-ES" sz="1000" b="1" dirty="0" smtClean="0">
                <a:sym typeface="Wingdings" pitchFamily="2" charset="2"/>
              </a:rPr>
              <a:t>una certa manca de mobiliari d’enjardinament</a:t>
            </a:r>
            <a:r>
              <a:rPr lang="ca-ES" sz="1000" dirty="0" smtClean="0">
                <a:sym typeface="Wingdings" pitchFamily="2" charset="2"/>
              </a:rPr>
              <a:t>. D’altra banda, també cal remarcar la coexistència de jardineres diferents que trenquen la imatge d’homogeneïtat.</a:t>
            </a:r>
          </a:p>
          <a:p>
            <a:pPr marL="266700" algn="just">
              <a:spcAft>
                <a:spcPts val="1200"/>
              </a:spcAft>
              <a:defRPr/>
            </a:pPr>
            <a:r>
              <a:rPr lang="ca-ES" sz="1000" dirty="0" smtClean="0">
                <a:sym typeface="Wingdings" pitchFamily="2" charset="2"/>
              </a:rPr>
              <a:t>En aquest sentit, es proposa </a:t>
            </a:r>
            <a:r>
              <a:rPr lang="ca-ES" sz="1000" b="1" dirty="0" smtClean="0">
                <a:sym typeface="Wingdings" pitchFamily="2" charset="2"/>
              </a:rPr>
              <a:t>incrementar i homogeneïtzar </a:t>
            </a:r>
            <a:r>
              <a:rPr lang="ca-ES" sz="1000" dirty="0" smtClean="0">
                <a:sym typeface="Wingdings" pitchFamily="2" charset="2"/>
              </a:rPr>
              <a:t>el mobiliari d’enjardinament dels carrers del centre urbà.</a:t>
            </a:r>
          </a:p>
          <a:p>
            <a:pPr marL="269875" indent="-182563" algn="just">
              <a:spcAft>
                <a:spcPts val="300"/>
              </a:spcAft>
              <a:buFont typeface="+mj-lt"/>
              <a:buAutoNum type="arabicPeriod" startAt="4"/>
              <a:defRPr/>
            </a:pPr>
            <a:r>
              <a:rPr lang="ca-ES" sz="1000" b="1" dirty="0" smtClean="0"/>
              <a:t>Impuls d’un estudi per a la millora del sistema de desguàs dels carrers </a:t>
            </a:r>
            <a:r>
              <a:rPr lang="ca-ES" sz="1000" b="1" dirty="0" err="1" smtClean="0"/>
              <a:t>vianalitzats</a:t>
            </a:r>
            <a:r>
              <a:rPr lang="ca-ES" sz="1000" b="1" dirty="0" smtClean="0"/>
              <a:t>.</a:t>
            </a:r>
          </a:p>
          <a:p>
            <a:pPr marL="271463" algn="just">
              <a:spcAft>
                <a:spcPts val="500"/>
              </a:spcAft>
              <a:defRPr/>
            </a:pPr>
            <a:r>
              <a:rPr lang="ca-ES" sz="1000" dirty="0" smtClean="0"/>
              <a:t>Segons manifesten diversos comerciants del centre, l’actual sistema de desguàs d’alguns carrers </a:t>
            </a:r>
            <a:r>
              <a:rPr lang="ca-ES" sz="1000" dirty="0" err="1" smtClean="0"/>
              <a:t>vianalitzats</a:t>
            </a:r>
            <a:r>
              <a:rPr lang="ca-ES" sz="1000" dirty="0" smtClean="0"/>
              <a:t> no resulta prou eficient, ja que no és capaç d’absorbir tota l’aigua que caldria quan plou amb una certa intensitat, la qual cosa provoca </a:t>
            </a:r>
            <a:r>
              <a:rPr lang="ca-ES" sz="1000" b="1" dirty="0" smtClean="0"/>
              <a:t>acumulacions d’aigua </a:t>
            </a:r>
            <a:r>
              <a:rPr lang="ca-ES" sz="1000" dirty="0" smtClean="0"/>
              <a:t>al carrer.</a:t>
            </a:r>
          </a:p>
          <a:p>
            <a:pPr marL="271463" lvl="0" algn="just">
              <a:spcAft>
                <a:spcPts val="500"/>
              </a:spcAft>
              <a:defRPr/>
            </a:pPr>
            <a:r>
              <a:rPr lang="ca-ES" sz="1000" dirty="0" smtClean="0">
                <a:solidFill>
                  <a:prstClr val="black"/>
                </a:solidFill>
              </a:rPr>
              <a:t>Per tal de solucionar aquest problema, es proposa  que l’Ajuntament impulsi un </a:t>
            </a:r>
            <a:r>
              <a:rPr lang="ca-ES" sz="1000" b="1" dirty="0" smtClean="0">
                <a:solidFill>
                  <a:prstClr val="black"/>
                </a:solidFill>
              </a:rPr>
              <a:t>estudi sobre el sistema de desguàs </a:t>
            </a:r>
            <a:r>
              <a:rPr lang="ca-ES" sz="1000" dirty="0" smtClean="0">
                <a:solidFill>
                  <a:prstClr val="black"/>
                </a:solidFill>
              </a:rPr>
              <a:t>dels carrers </a:t>
            </a:r>
            <a:r>
              <a:rPr lang="ca-ES" sz="1000" dirty="0" err="1" smtClean="0">
                <a:solidFill>
                  <a:prstClr val="black"/>
                </a:solidFill>
              </a:rPr>
              <a:t>vianalitzats</a:t>
            </a:r>
            <a:r>
              <a:rPr lang="ca-ES" sz="1000" dirty="0" smtClean="0">
                <a:solidFill>
                  <a:prstClr val="black"/>
                </a:solidFill>
              </a:rPr>
              <a:t> del centre, del qual s’hauran de derivar una sèrie de possibles accions a implementar per tal de reduir l’acumulació d’aigua als carrers en cas de pluges abundants.</a:t>
            </a:r>
            <a:endParaRPr lang="ca-ES" sz="1000" dirty="0" smtClean="0">
              <a:sym typeface="Wingdings" pitchFamily="2" charset="2"/>
            </a:endParaRPr>
          </a:p>
        </p:txBody>
      </p:sp>
      <p:sp>
        <p:nvSpPr>
          <p:cNvPr id="19" name="TextBox 35"/>
          <p:cNvSpPr>
            <a:spLocks noChangeArrowheads="1"/>
          </p:cNvSpPr>
          <p:nvPr/>
        </p:nvSpPr>
        <p:spPr bwMode="auto">
          <a:xfrm>
            <a:off x="7006830" y="2420888"/>
            <a:ext cx="1332000" cy="1044000"/>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sp>
        <p:nvSpPr>
          <p:cNvPr id="20" name="Rectangle 21"/>
          <p:cNvSpPr>
            <a:spLocks noChangeArrowheads="1"/>
          </p:cNvSpPr>
          <p:nvPr/>
        </p:nvSpPr>
        <p:spPr bwMode="auto">
          <a:xfrm>
            <a:off x="6858016" y="3486520"/>
            <a:ext cx="1643074" cy="369332"/>
          </a:xfrm>
          <a:prstGeom prst="rect">
            <a:avLst/>
          </a:prstGeom>
          <a:noFill/>
          <a:ln w="9525">
            <a:noFill/>
            <a:miter lim="800000"/>
            <a:headEnd/>
            <a:tailEnd/>
          </a:ln>
        </p:spPr>
        <p:txBody>
          <a:bodyPr wrap="square">
            <a:spAutoFit/>
          </a:bodyPr>
          <a:lstStyle/>
          <a:p>
            <a:pPr algn="ctr"/>
            <a:r>
              <a:rPr lang="ca-ES" sz="600" dirty="0" smtClean="0"/>
              <a:t>Imatge d’un carrer amb escàs mobiliari d’enjardinament, susceptible de ser incrementat.</a:t>
            </a:r>
            <a:endParaRPr lang="ca-ES" sz="600" dirty="0"/>
          </a:p>
        </p:txBody>
      </p:sp>
      <p:pic>
        <p:nvPicPr>
          <p:cNvPr id="21" name="Picture 3"/>
          <p:cNvPicPr>
            <a:picLocks noChangeAspect="1" noChangeArrowheads="1"/>
          </p:cNvPicPr>
          <p:nvPr/>
        </p:nvPicPr>
        <p:blipFill>
          <a:blip r:embed="rId2" cstate="print"/>
          <a:srcRect/>
          <a:stretch>
            <a:fillRect/>
          </a:stretch>
        </p:blipFill>
        <p:spPr bwMode="auto">
          <a:xfrm>
            <a:off x="7113896" y="2529302"/>
            <a:ext cx="1125194" cy="843896"/>
          </a:xfrm>
          <a:prstGeom prst="rect">
            <a:avLst/>
          </a:prstGeom>
          <a:noFill/>
          <a:ln w="9525">
            <a:noFill/>
            <a:miter lim="800000"/>
            <a:headEnd/>
            <a:tailEnd/>
          </a:ln>
          <a:effectLst/>
        </p:spPr>
      </p:pic>
      <p:sp>
        <p:nvSpPr>
          <p:cNvPr id="24" name="TextBox 35"/>
          <p:cNvSpPr>
            <a:spLocks noChangeArrowheads="1"/>
          </p:cNvSpPr>
          <p:nvPr/>
        </p:nvSpPr>
        <p:spPr bwMode="auto">
          <a:xfrm>
            <a:off x="7078268" y="4443823"/>
            <a:ext cx="1260000" cy="1044000"/>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sp>
        <p:nvSpPr>
          <p:cNvPr id="25" name="Rectangle 21"/>
          <p:cNvSpPr>
            <a:spLocks noChangeArrowheads="1"/>
          </p:cNvSpPr>
          <p:nvPr/>
        </p:nvSpPr>
        <p:spPr bwMode="auto">
          <a:xfrm>
            <a:off x="6914824" y="5509455"/>
            <a:ext cx="1643074" cy="276999"/>
          </a:xfrm>
          <a:prstGeom prst="rect">
            <a:avLst/>
          </a:prstGeom>
          <a:noFill/>
          <a:ln w="9525">
            <a:noFill/>
            <a:miter lim="800000"/>
            <a:headEnd/>
            <a:tailEnd/>
          </a:ln>
        </p:spPr>
        <p:txBody>
          <a:bodyPr wrap="square">
            <a:spAutoFit/>
          </a:bodyPr>
          <a:lstStyle/>
          <a:p>
            <a:pPr algn="ctr"/>
            <a:r>
              <a:rPr lang="ca-ES" sz="600" dirty="0" smtClean="0"/>
              <a:t>Imatge d’una de les reixes de desguàs sobre les quals caldria actuar.</a:t>
            </a:r>
            <a:endParaRPr lang="ca-ES" sz="600" dirty="0"/>
          </a:p>
        </p:txBody>
      </p:sp>
      <p:pic>
        <p:nvPicPr>
          <p:cNvPr id="23" name="Picture 2"/>
          <p:cNvPicPr>
            <a:picLocks noChangeAspect="1" noChangeArrowheads="1"/>
          </p:cNvPicPr>
          <p:nvPr/>
        </p:nvPicPr>
        <p:blipFill>
          <a:blip r:embed="rId3" cstate="print"/>
          <a:srcRect t="22661" b="17338"/>
          <a:stretch>
            <a:fillRect/>
          </a:stretch>
        </p:blipFill>
        <p:spPr bwMode="auto">
          <a:xfrm>
            <a:off x="7173028" y="4536095"/>
            <a:ext cx="1071570" cy="8572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QuadreDeText 1719"/>
          <p:cNvSpPr txBox="1"/>
          <p:nvPr/>
        </p:nvSpPr>
        <p:spPr>
          <a:xfrm>
            <a:off x="446088" y="1214438"/>
            <a:ext cx="8351837" cy="4929187"/>
          </a:xfrm>
          <a:prstGeom prst="rect">
            <a:avLst/>
          </a:prstGeom>
          <a:solidFill>
            <a:srgbClr val="FFFFFF">
              <a:alpha val="60000"/>
            </a:srgbClr>
          </a:solidFill>
          <a:ln>
            <a:solidFill>
              <a:schemeClr val="tx1">
                <a:lumMod val="50000"/>
                <a:lumOff val="50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anose="020B0604020202020204" pitchFamily="34" charset="0"/>
            </a:endParaRPr>
          </a:p>
        </p:txBody>
      </p:sp>
      <p:sp>
        <p:nvSpPr>
          <p:cNvPr id="36" name="QuadreDeText 1719"/>
          <p:cNvSpPr txBox="1"/>
          <p:nvPr/>
        </p:nvSpPr>
        <p:spPr>
          <a:xfrm>
            <a:off x="446088" y="1268413"/>
            <a:ext cx="8351837" cy="4732337"/>
          </a:xfrm>
          <a:prstGeom prst="rect">
            <a:avLst/>
          </a:prstGeom>
          <a:noFill/>
          <a:ln>
            <a:noFill/>
          </a:ln>
        </p:spPr>
        <p:txBody>
          <a:bodyPr/>
          <a:lstStyle/>
          <a:p>
            <a:pPr>
              <a:defRPr/>
            </a:pPr>
            <a:endParaRPr lang="ca-ES" sz="1200" dirty="0">
              <a:solidFill>
                <a:schemeClr val="tx1">
                  <a:lumMod val="50000"/>
                  <a:lumOff val="50000"/>
                </a:schemeClr>
              </a:solidFill>
              <a:latin typeface="Arial" pitchFamily="34" charset="0"/>
              <a:ea typeface="+mn-ea"/>
              <a:cs typeface="Arial" panose="020B0604020202020204" pitchFamily="34" charset="0"/>
            </a:endParaRPr>
          </a:p>
        </p:txBody>
      </p:sp>
      <p:sp>
        <p:nvSpPr>
          <p:cNvPr id="26" name="Rounded Rectangle 9"/>
          <p:cNvSpPr/>
          <p:nvPr/>
        </p:nvSpPr>
        <p:spPr>
          <a:xfrm>
            <a:off x="1042988" y="3294063"/>
            <a:ext cx="1296987" cy="1298575"/>
          </a:xfrm>
          <a:prstGeom prst="ellipse">
            <a:avLst/>
          </a:prstGeom>
          <a:solidFill>
            <a:srgbClr val="E74F56"/>
          </a:solidFill>
          <a:ln w="12700">
            <a:noFill/>
          </a:ln>
        </p:spPr>
        <p:txBody>
          <a:bodyPr anchor="ctr"/>
          <a:lstStyle/>
          <a:p>
            <a:pPr marL="87313" algn="ctr">
              <a:spcAft>
                <a:spcPts val="0"/>
              </a:spcAft>
              <a:tabLst>
                <a:tab pos="87313" algn="l"/>
              </a:tabLst>
              <a:defRPr/>
            </a:pPr>
            <a:r>
              <a:rPr lang="ca-ES" dirty="0">
                <a:solidFill>
                  <a:schemeClr val="tx1">
                    <a:lumMod val="85000"/>
                    <a:lumOff val="15000"/>
                  </a:schemeClr>
                </a:solidFill>
                <a:latin typeface="+mj-lt"/>
              </a:rPr>
              <a:t> </a:t>
            </a:r>
          </a:p>
        </p:txBody>
      </p:sp>
      <p:sp>
        <p:nvSpPr>
          <p:cNvPr id="17413" name="Contenidor de número de diapositiva 3"/>
          <p:cNvSpPr>
            <a:spLocks noGrp="1"/>
          </p:cNvSpPr>
          <p:nvPr>
            <p:ph type="sldNum" sz="quarter" idx="10"/>
          </p:nvPr>
        </p:nvSpPr>
        <p:spPr bwMode="auto">
          <a:noFill/>
          <a:ln>
            <a:miter lim="800000"/>
            <a:headEnd/>
            <a:tailEnd/>
          </a:ln>
        </p:spPr>
        <p:txBody>
          <a:bodyPr/>
          <a:lstStyle/>
          <a:p>
            <a:fld id="{B70A18FF-46A7-49C2-A1F5-13C0A1667C21}" type="slidenum">
              <a:rPr lang="es-ES" smtClean="0">
                <a:latin typeface="Arial" charset="0"/>
                <a:cs typeface="Arial" charset="0"/>
              </a:rPr>
              <a:pPr/>
              <a:t>5</a:t>
            </a:fld>
            <a:endParaRPr lang="es-ES" smtClean="0">
              <a:latin typeface="Arial" charset="0"/>
              <a:cs typeface="Arial" charset="0"/>
            </a:endParaRPr>
          </a:p>
        </p:txBody>
      </p:sp>
      <p:sp>
        <p:nvSpPr>
          <p:cNvPr id="5" name="QuadreDeText 47"/>
          <p:cNvSpPr txBox="1">
            <a:spLocks noChangeArrowheads="1"/>
          </p:cNvSpPr>
          <p:nvPr/>
        </p:nvSpPr>
        <p:spPr bwMode="auto">
          <a:xfrm>
            <a:off x="5795963" y="260350"/>
            <a:ext cx="28797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2. Metodologia de treball</a:t>
            </a:r>
            <a:endParaRPr lang="es-ES" sz="1200" b="1" dirty="0">
              <a:solidFill>
                <a:schemeClr val="tx1">
                  <a:lumMod val="75000"/>
                  <a:lumOff val="25000"/>
                </a:schemeClr>
              </a:solidFill>
            </a:endParaRPr>
          </a:p>
        </p:txBody>
      </p:sp>
      <p:sp>
        <p:nvSpPr>
          <p:cNvPr id="6" name="Rectangle 5"/>
          <p:cNvSpPr/>
          <p:nvPr/>
        </p:nvSpPr>
        <p:spPr>
          <a:xfrm flipV="1">
            <a:off x="6588125" y="574675"/>
            <a:ext cx="2016125"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17416" name="Rectangle 40"/>
          <p:cNvSpPr>
            <a:spLocks noChangeArrowheads="1"/>
          </p:cNvSpPr>
          <p:nvPr/>
        </p:nvSpPr>
        <p:spPr bwMode="auto">
          <a:xfrm>
            <a:off x="714348" y="1452563"/>
            <a:ext cx="7858180" cy="854075"/>
          </a:xfrm>
          <a:prstGeom prst="rect">
            <a:avLst/>
          </a:prstGeom>
          <a:noFill/>
          <a:ln w="9525">
            <a:noFill/>
            <a:miter lim="800000"/>
            <a:headEnd/>
            <a:tailEnd/>
          </a:ln>
        </p:spPr>
        <p:txBody>
          <a:bodyPr wrap="square">
            <a:spAutoFit/>
          </a:bodyPr>
          <a:lstStyle/>
          <a:p>
            <a:pPr algn="just">
              <a:lnSpc>
                <a:spcPct val="150000"/>
              </a:lnSpc>
            </a:pPr>
            <a:r>
              <a:rPr lang="ca-ES" sz="1100" dirty="0"/>
              <a:t>La </a:t>
            </a:r>
            <a:r>
              <a:rPr lang="ca-ES" sz="1100" b="1" dirty="0"/>
              <a:t>metodologia </a:t>
            </a:r>
            <a:r>
              <a:rPr lang="ca-ES" sz="1100" dirty="0"/>
              <a:t>per a la realització del treball, que ha </a:t>
            </a:r>
            <a:r>
              <a:rPr lang="ca-ES" sz="1100" dirty="0" smtClean="0"/>
              <a:t>consistit en un procés </a:t>
            </a:r>
            <a:r>
              <a:rPr lang="ca-ES" sz="1100" dirty="0"/>
              <a:t>molt qualitatiu, </a:t>
            </a:r>
            <a:r>
              <a:rPr lang="ca-ES" sz="1100" b="1" dirty="0"/>
              <a:t>ha constat de les següents</a:t>
            </a:r>
            <a:r>
              <a:rPr lang="ca-ES" sz="1100" dirty="0"/>
              <a:t> </a:t>
            </a:r>
            <a:r>
              <a:rPr lang="ca-ES" sz="1100" b="1" dirty="0"/>
              <a:t>fases</a:t>
            </a:r>
            <a:r>
              <a:rPr lang="ca-ES" sz="1100" dirty="0"/>
              <a:t>: la visualització ocular, la investigació qualitativa i la redacció  d’un pla de treball per a la dinamització del comerç de Sant Feliu de Guíxols: </a:t>
            </a:r>
          </a:p>
        </p:txBody>
      </p:sp>
      <p:sp>
        <p:nvSpPr>
          <p:cNvPr id="17417" name="Rectangle 21"/>
          <p:cNvSpPr>
            <a:spLocks noChangeArrowheads="1"/>
          </p:cNvSpPr>
          <p:nvPr/>
        </p:nvSpPr>
        <p:spPr bwMode="auto">
          <a:xfrm>
            <a:off x="1079500" y="3624263"/>
            <a:ext cx="1217613" cy="708025"/>
          </a:xfrm>
          <a:prstGeom prst="rect">
            <a:avLst/>
          </a:prstGeom>
          <a:noFill/>
          <a:ln w="9525">
            <a:noFill/>
            <a:miter lim="800000"/>
            <a:headEnd/>
            <a:tailEnd/>
          </a:ln>
        </p:spPr>
        <p:txBody>
          <a:bodyPr>
            <a:spAutoFit/>
          </a:bodyPr>
          <a:lstStyle/>
          <a:p>
            <a:pPr algn="ctr">
              <a:tabLst>
                <a:tab pos="87313" algn="l"/>
              </a:tabLst>
            </a:pPr>
            <a:r>
              <a:rPr lang="ca-ES" sz="1000"/>
              <a:t>Reconeixement </a:t>
            </a:r>
            <a:r>
              <a:rPr lang="ca-ES" sz="1000" i="1"/>
              <a:t>in situ</a:t>
            </a:r>
            <a:r>
              <a:rPr lang="ca-ES" sz="1000"/>
              <a:t> del comerç i l’espai comercial urbà</a:t>
            </a:r>
          </a:p>
        </p:txBody>
      </p:sp>
      <p:sp>
        <p:nvSpPr>
          <p:cNvPr id="11" name="Rounded Rectangle 9"/>
          <p:cNvSpPr/>
          <p:nvPr/>
        </p:nvSpPr>
        <p:spPr>
          <a:xfrm>
            <a:off x="2987675" y="3282950"/>
            <a:ext cx="1296988" cy="1298575"/>
          </a:xfrm>
          <a:prstGeom prst="ellipse">
            <a:avLst/>
          </a:prstGeom>
          <a:solidFill>
            <a:srgbClr val="FFD347"/>
          </a:solidFill>
          <a:ln w="12700">
            <a:noFill/>
          </a:ln>
        </p:spPr>
        <p:txBody>
          <a:bodyPr anchor="ctr"/>
          <a:lstStyle/>
          <a:p>
            <a:pPr marL="87313" algn="ctr">
              <a:spcAft>
                <a:spcPts val="0"/>
              </a:spcAft>
              <a:tabLst>
                <a:tab pos="87313" algn="l"/>
              </a:tabLst>
              <a:defRPr/>
            </a:pPr>
            <a:r>
              <a:rPr lang="ca-ES" dirty="0">
                <a:solidFill>
                  <a:schemeClr val="tx1">
                    <a:lumMod val="85000"/>
                    <a:lumOff val="15000"/>
                  </a:schemeClr>
                </a:solidFill>
                <a:latin typeface="+mj-lt"/>
              </a:rPr>
              <a:t> </a:t>
            </a:r>
          </a:p>
        </p:txBody>
      </p:sp>
      <p:sp>
        <p:nvSpPr>
          <p:cNvPr id="17419" name="Rectangle 21"/>
          <p:cNvSpPr>
            <a:spLocks noChangeArrowheads="1"/>
          </p:cNvSpPr>
          <p:nvPr/>
        </p:nvSpPr>
        <p:spPr bwMode="auto">
          <a:xfrm>
            <a:off x="2987675" y="3733800"/>
            <a:ext cx="1296988" cy="400050"/>
          </a:xfrm>
          <a:prstGeom prst="rect">
            <a:avLst/>
          </a:prstGeom>
          <a:noFill/>
          <a:ln w="9525">
            <a:noFill/>
            <a:miter lim="800000"/>
            <a:headEnd/>
            <a:tailEnd/>
          </a:ln>
        </p:spPr>
        <p:txBody>
          <a:bodyPr>
            <a:spAutoFit/>
          </a:bodyPr>
          <a:lstStyle/>
          <a:p>
            <a:pPr algn="ctr">
              <a:tabLst>
                <a:tab pos="87313" algn="l"/>
              </a:tabLst>
            </a:pPr>
            <a:r>
              <a:rPr lang="ca-ES" sz="1000"/>
              <a:t>Entrevistes a comerciants</a:t>
            </a:r>
          </a:p>
        </p:txBody>
      </p:sp>
      <p:sp>
        <p:nvSpPr>
          <p:cNvPr id="15" name="Rectangle arrodonit 14"/>
          <p:cNvSpPr/>
          <p:nvPr/>
        </p:nvSpPr>
        <p:spPr>
          <a:xfrm>
            <a:off x="900113" y="2439988"/>
            <a:ext cx="1677987" cy="306387"/>
          </a:xfrm>
          <a:prstGeom prst="roundRect">
            <a:avLst/>
          </a:prstGeom>
          <a:solidFill>
            <a:schemeClr val="tx1">
              <a:lumMod val="75000"/>
              <a:lumOff val="25000"/>
            </a:schemeClr>
          </a:solidFill>
        </p:spPr>
        <p:txBody>
          <a:bodyPr wrap="none">
            <a:spAutoFit/>
          </a:bodyPr>
          <a:lstStyle/>
          <a:p>
            <a:pPr>
              <a:defRPr/>
            </a:pPr>
            <a:r>
              <a:rPr lang="ca-ES" sz="1200" b="1" dirty="0">
                <a:solidFill>
                  <a:schemeClr val="bg1"/>
                </a:solidFill>
              </a:rPr>
              <a:t>Visualització ocular </a:t>
            </a:r>
          </a:p>
        </p:txBody>
      </p:sp>
      <p:sp>
        <p:nvSpPr>
          <p:cNvPr id="19" name="Rounded Rectangle 9"/>
          <p:cNvSpPr/>
          <p:nvPr/>
        </p:nvSpPr>
        <p:spPr>
          <a:xfrm>
            <a:off x="4356100" y="3289300"/>
            <a:ext cx="1295400" cy="1298575"/>
          </a:xfrm>
          <a:prstGeom prst="ellipse">
            <a:avLst/>
          </a:prstGeom>
          <a:solidFill>
            <a:srgbClr val="FFD347"/>
          </a:solidFill>
          <a:ln w="12700">
            <a:noFill/>
          </a:ln>
        </p:spPr>
        <p:txBody>
          <a:bodyPr anchor="ctr"/>
          <a:lstStyle/>
          <a:p>
            <a:pPr marL="87313" algn="ctr">
              <a:spcAft>
                <a:spcPts val="0"/>
              </a:spcAft>
              <a:tabLst>
                <a:tab pos="87313" algn="l"/>
              </a:tabLst>
              <a:defRPr/>
            </a:pPr>
            <a:r>
              <a:rPr lang="ca-ES" dirty="0">
                <a:solidFill>
                  <a:schemeClr val="tx1">
                    <a:lumMod val="85000"/>
                    <a:lumOff val="15000"/>
                  </a:schemeClr>
                </a:solidFill>
                <a:latin typeface="+mj-lt"/>
              </a:rPr>
              <a:t> </a:t>
            </a:r>
          </a:p>
        </p:txBody>
      </p:sp>
      <p:sp>
        <p:nvSpPr>
          <p:cNvPr id="17422" name="Rectangle 21"/>
          <p:cNvSpPr>
            <a:spLocks noChangeArrowheads="1"/>
          </p:cNvSpPr>
          <p:nvPr/>
        </p:nvSpPr>
        <p:spPr bwMode="auto">
          <a:xfrm>
            <a:off x="4391025" y="3606800"/>
            <a:ext cx="1223963" cy="708025"/>
          </a:xfrm>
          <a:prstGeom prst="rect">
            <a:avLst/>
          </a:prstGeom>
          <a:noFill/>
          <a:ln w="9525">
            <a:noFill/>
            <a:miter lim="800000"/>
            <a:headEnd/>
            <a:tailEnd/>
          </a:ln>
        </p:spPr>
        <p:txBody>
          <a:bodyPr>
            <a:spAutoFit/>
          </a:bodyPr>
          <a:lstStyle/>
          <a:p>
            <a:pPr algn="ctr">
              <a:tabLst>
                <a:tab pos="87313" algn="l"/>
              </a:tabLst>
            </a:pPr>
            <a:r>
              <a:rPr lang="ca-ES" sz="1000"/>
              <a:t>Entrevista a l’Associació Guíxols Comerç i Turisme</a:t>
            </a:r>
          </a:p>
        </p:txBody>
      </p:sp>
      <p:sp>
        <p:nvSpPr>
          <p:cNvPr id="20" name="Rounded Rectangle 9"/>
          <p:cNvSpPr/>
          <p:nvPr/>
        </p:nvSpPr>
        <p:spPr>
          <a:xfrm>
            <a:off x="5724525" y="3289300"/>
            <a:ext cx="1295400" cy="1298575"/>
          </a:xfrm>
          <a:prstGeom prst="ellipse">
            <a:avLst/>
          </a:prstGeom>
          <a:solidFill>
            <a:srgbClr val="FFD347"/>
          </a:solidFill>
          <a:ln w="12700">
            <a:noFill/>
          </a:ln>
        </p:spPr>
        <p:txBody>
          <a:bodyPr anchor="ctr"/>
          <a:lstStyle/>
          <a:p>
            <a:pPr marL="87313" algn="ctr">
              <a:spcAft>
                <a:spcPts val="0"/>
              </a:spcAft>
              <a:tabLst>
                <a:tab pos="87313" algn="l"/>
              </a:tabLst>
              <a:defRPr/>
            </a:pPr>
            <a:r>
              <a:rPr lang="ca-ES" dirty="0">
                <a:solidFill>
                  <a:schemeClr val="tx1">
                    <a:lumMod val="85000"/>
                    <a:lumOff val="15000"/>
                  </a:schemeClr>
                </a:solidFill>
                <a:latin typeface="+mj-lt"/>
              </a:rPr>
              <a:t> </a:t>
            </a:r>
          </a:p>
        </p:txBody>
      </p:sp>
      <p:sp>
        <p:nvSpPr>
          <p:cNvPr id="17424" name="Rectangle 21"/>
          <p:cNvSpPr>
            <a:spLocks noChangeArrowheads="1"/>
          </p:cNvSpPr>
          <p:nvPr/>
        </p:nvSpPr>
        <p:spPr bwMode="auto">
          <a:xfrm>
            <a:off x="5762625" y="3425825"/>
            <a:ext cx="1223963" cy="1016000"/>
          </a:xfrm>
          <a:prstGeom prst="rect">
            <a:avLst/>
          </a:prstGeom>
          <a:noFill/>
          <a:ln w="9525">
            <a:noFill/>
            <a:miter lim="800000"/>
            <a:headEnd/>
            <a:tailEnd/>
          </a:ln>
        </p:spPr>
        <p:txBody>
          <a:bodyPr>
            <a:spAutoFit/>
          </a:bodyPr>
          <a:lstStyle/>
          <a:p>
            <a:pPr algn="ctr">
              <a:tabLst>
                <a:tab pos="87313" algn="l"/>
              </a:tabLst>
            </a:pPr>
            <a:r>
              <a:rPr lang="ca-ES" sz="1000"/>
              <a:t>Entrevistes a representants polítics de l’Ajuntament de Sant Feliu de Guíxols  </a:t>
            </a:r>
          </a:p>
        </p:txBody>
      </p:sp>
      <p:sp>
        <p:nvSpPr>
          <p:cNvPr id="21" name="Rounded Rectangle 9"/>
          <p:cNvSpPr/>
          <p:nvPr/>
        </p:nvSpPr>
        <p:spPr>
          <a:xfrm>
            <a:off x="7092950" y="3289300"/>
            <a:ext cx="1295400" cy="1298575"/>
          </a:xfrm>
          <a:prstGeom prst="ellipse">
            <a:avLst/>
          </a:prstGeom>
          <a:solidFill>
            <a:srgbClr val="FFD347"/>
          </a:solidFill>
          <a:ln w="12700">
            <a:noFill/>
          </a:ln>
        </p:spPr>
        <p:txBody>
          <a:bodyPr anchor="ctr"/>
          <a:lstStyle/>
          <a:p>
            <a:pPr marL="87313" algn="ctr">
              <a:spcAft>
                <a:spcPts val="0"/>
              </a:spcAft>
              <a:tabLst>
                <a:tab pos="87313" algn="l"/>
              </a:tabLst>
              <a:defRPr/>
            </a:pPr>
            <a:r>
              <a:rPr lang="ca-ES" dirty="0">
                <a:solidFill>
                  <a:schemeClr val="tx1">
                    <a:lumMod val="85000"/>
                    <a:lumOff val="15000"/>
                  </a:schemeClr>
                </a:solidFill>
                <a:latin typeface="+mj-lt"/>
              </a:rPr>
              <a:t> </a:t>
            </a:r>
          </a:p>
        </p:txBody>
      </p:sp>
      <p:sp>
        <p:nvSpPr>
          <p:cNvPr id="17426" name="Rectangle 21"/>
          <p:cNvSpPr>
            <a:spLocks noChangeArrowheads="1"/>
          </p:cNvSpPr>
          <p:nvPr/>
        </p:nvSpPr>
        <p:spPr bwMode="auto">
          <a:xfrm>
            <a:off x="7164388" y="3419475"/>
            <a:ext cx="1152525" cy="1016000"/>
          </a:xfrm>
          <a:prstGeom prst="rect">
            <a:avLst/>
          </a:prstGeom>
          <a:noFill/>
          <a:ln w="9525">
            <a:noFill/>
            <a:miter lim="800000"/>
            <a:headEnd/>
            <a:tailEnd/>
          </a:ln>
        </p:spPr>
        <p:txBody>
          <a:bodyPr>
            <a:spAutoFit/>
          </a:bodyPr>
          <a:lstStyle/>
          <a:p>
            <a:pPr algn="ctr">
              <a:tabLst>
                <a:tab pos="87313" algn="l"/>
              </a:tabLst>
            </a:pPr>
            <a:r>
              <a:rPr lang="ca-ES" sz="1000"/>
              <a:t>Reunions amb representants  tècnics de l’Ajuntament de Sant Feliu de Guíxols</a:t>
            </a:r>
          </a:p>
        </p:txBody>
      </p:sp>
      <p:sp>
        <p:nvSpPr>
          <p:cNvPr id="23" name="Clau d'obertura 22"/>
          <p:cNvSpPr/>
          <p:nvPr/>
        </p:nvSpPr>
        <p:spPr>
          <a:xfrm rot="5400000" flipH="1">
            <a:off x="4608512" y="1241426"/>
            <a:ext cx="142875" cy="7416800"/>
          </a:xfrm>
          <a:prstGeom prst="leftBrac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a-ES"/>
          </a:p>
        </p:txBody>
      </p:sp>
      <p:sp>
        <p:nvSpPr>
          <p:cNvPr id="27" name="Fletxa doblada 26"/>
          <p:cNvSpPr/>
          <p:nvPr/>
        </p:nvSpPr>
        <p:spPr>
          <a:xfrm rot="16200000" flipH="1" flipV="1">
            <a:off x="6538913" y="1974850"/>
            <a:ext cx="288925" cy="2206625"/>
          </a:xfrm>
          <a:prstGeom prst="bentArrow">
            <a:avLst>
              <a:gd name="adj1" fmla="val 20040"/>
              <a:gd name="adj2" fmla="val 25000"/>
              <a:gd name="adj3" fmla="val 25000"/>
              <a:gd name="adj4" fmla="val 43750"/>
            </a:avLst>
          </a:prstGeom>
          <a:solidFill>
            <a:srgbClr val="FFC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solidFill>
                <a:schemeClr val="tx1"/>
              </a:solidFill>
            </a:endParaRPr>
          </a:p>
        </p:txBody>
      </p:sp>
      <p:sp>
        <p:nvSpPr>
          <p:cNvPr id="28" name="Fletxa doblada 27"/>
          <p:cNvSpPr/>
          <p:nvPr/>
        </p:nvSpPr>
        <p:spPr>
          <a:xfrm rot="16200000" flipH="1">
            <a:off x="4428332" y="2069306"/>
            <a:ext cx="287338" cy="2016125"/>
          </a:xfrm>
          <a:prstGeom prst="bentArrow">
            <a:avLst>
              <a:gd name="adj1" fmla="val 20040"/>
              <a:gd name="adj2" fmla="val 25000"/>
              <a:gd name="adj3" fmla="val 25000"/>
              <a:gd name="adj4" fmla="val 43750"/>
            </a:avLst>
          </a:prstGeom>
          <a:solidFill>
            <a:srgbClr val="FFC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solidFill>
                <a:schemeClr val="tx1"/>
              </a:solidFill>
            </a:endParaRPr>
          </a:p>
        </p:txBody>
      </p:sp>
      <p:sp>
        <p:nvSpPr>
          <p:cNvPr id="30" name="Fletxa cap avall 29"/>
          <p:cNvSpPr/>
          <p:nvPr/>
        </p:nvSpPr>
        <p:spPr>
          <a:xfrm>
            <a:off x="5003800" y="2944813"/>
            <a:ext cx="73025" cy="252412"/>
          </a:xfrm>
          <a:prstGeom prst="downArrow">
            <a:avLst/>
          </a:prstGeom>
          <a:solidFill>
            <a:srgbClr val="FFE181"/>
          </a:solidFill>
          <a:ln>
            <a:solidFill>
              <a:srgbClr val="FFE18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31" name="Fletxa cap avall 30"/>
          <p:cNvSpPr/>
          <p:nvPr/>
        </p:nvSpPr>
        <p:spPr>
          <a:xfrm>
            <a:off x="6372225" y="2944813"/>
            <a:ext cx="71438" cy="252412"/>
          </a:xfrm>
          <a:prstGeom prst="downArrow">
            <a:avLst/>
          </a:prstGeom>
          <a:solidFill>
            <a:srgbClr val="FFE181"/>
          </a:solidFill>
          <a:ln>
            <a:solidFill>
              <a:srgbClr val="FFE18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32" name="Rectangle 31"/>
          <p:cNvSpPr/>
          <p:nvPr/>
        </p:nvSpPr>
        <p:spPr>
          <a:xfrm>
            <a:off x="5580063" y="2789238"/>
            <a:ext cx="71437" cy="144462"/>
          </a:xfrm>
          <a:prstGeom prst="rect">
            <a:avLst/>
          </a:prstGeom>
          <a:solidFill>
            <a:srgbClr val="FFE18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33" name="Fletxa cap avall 32"/>
          <p:cNvSpPr/>
          <p:nvPr/>
        </p:nvSpPr>
        <p:spPr>
          <a:xfrm>
            <a:off x="1619250" y="2860675"/>
            <a:ext cx="73025" cy="288925"/>
          </a:xfrm>
          <a:prstGeom prst="downArrow">
            <a:avLst/>
          </a:prstGeom>
          <a:solidFill>
            <a:srgbClr val="F19397"/>
          </a:solidFill>
          <a:ln>
            <a:solidFill>
              <a:srgbClr val="F193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35" name="Rectangle arrodonit 34"/>
          <p:cNvSpPr/>
          <p:nvPr/>
        </p:nvSpPr>
        <p:spPr>
          <a:xfrm>
            <a:off x="4691063" y="2428875"/>
            <a:ext cx="1897062" cy="306388"/>
          </a:xfrm>
          <a:prstGeom prst="roundRect">
            <a:avLst/>
          </a:prstGeom>
          <a:solidFill>
            <a:schemeClr val="tx1">
              <a:lumMod val="75000"/>
              <a:lumOff val="25000"/>
            </a:schemeClr>
          </a:solidFill>
        </p:spPr>
        <p:txBody>
          <a:bodyPr wrap="none">
            <a:spAutoFit/>
          </a:bodyPr>
          <a:lstStyle/>
          <a:p>
            <a:pPr>
              <a:defRPr/>
            </a:pPr>
            <a:r>
              <a:rPr lang="ca-ES" sz="1200" b="1" dirty="0">
                <a:solidFill>
                  <a:schemeClr val="bg1"/>
                </a:solidFill>
              </a:rPr>
              <a:t>Investigació qualitativa</a:t>
            </a:r>
          </a:p>
        </p:txBody>
      </p:sp>
      <p:sp>
        <p:nvSpPr>
          <p:cNvPr id="38" name="Rounded Rectangle 9"/>
          <p:cNvSpPr/>
          <p:nvPr/>
        </p:nvSpPr>
        <p:spPr>
          <a:xfrm>
            <a:off x="4214813" y="5094288"/>
            <a:ext cx="927100" cy="928687"/>
          </a:xfrm>
          <a:prstGeom prst="ellipse">
            <a:avLst/>
          </a:prstGeom>
          <a:solidFill>
            <a:schemeClr val="accent4">
              <a:lumMod val="60000"/>
              <a:lumOff val="40000"/>
            </a:schemeClr>
          </a:solidFill>
          <a:ln w="12700">
            <a:noFill/>
          </a:ln>
        </p:spPr>
        <p:txBody>
          <a:bodyPr anchor="ctr"/>
          <a:lstStyle/>
          <a:p>
            <a:pPr marL="87313" algn="ctr">
              <a:spcAft>
                <a:spcPts val="0"/>
              </a:spcAft>
              <a:tabLst>
                <a:tab pos="87313" algn="l"/>
              </a:tabLst>
              <a:defRPr/>
            </a:pPr>
            <a:r>
              <a:rPr lang="ca-ES" dirty="0">
                <a:solidFill>
                  <a:schemeClr val="tx1">
                    <a:lumMod val="85000"/>
                    <a:lumOff val="15000"/>
                  </a:schemeClr>
                </a:solidFill>
                <a:latin typeface="+mj-lt"/>
              </a:rPr>
              <a:t> </a:t>
            </a:r>
          </a:p>
        </p:txBody>
      </p:sp>
      <p:sp>
        <p:nvSpPr>
          <p:cNvPr id="37" name="Rectangle arrodonit 36"/>
          <p:cNvSpPr/>
          <p:nvPr/>
        </p:nvSpPr>
        <p:spPr>
          <a:xfrm>
            <a:off x="3635375" y="5219700"/>
            <a:ext cx="2147888" cy="306388"/>
          </a:xfrm>
          <a:prstGeom prst="roundRect">
            <a:avLst/>
          </a:prstGeom>
          <a:solidFill>
            <a:schemeClr val="tx1">
              <a:lumMod val="75000"/>
              <a:lumOff val="25000"/>
            </a:schemeClr>
          </a:solidFill>
        </p:spPr>
        <p:txBody>
          <a:bodyPr wrap="none">
            <a:spAutoFit/>
          </a:bodyPr>
          <a:lstStyle/>
          <a:p>
            <a:pPr>
              <a:defRPr/>
            </a:pPr>
            <a:r>
              <a:rPr lang="ca-ES" sz="1200" b="1" dirty="0">
                <a:solidFill>
                  <a:schemeClr val="bg1"/>
                </a:solidFill>
              </a:rPr>
              <a:t>Redacció del pla de treball</a:t>
            </a:r>
          </a:p>
        </p:txBody>
      </p:sp>
      <p:sp>
        <p:nvSpPr>
          <p:cNvPr id="34" name="Rectangle arrodonit 15"/>
          <p:cNvSpPr/>
          <p:nvPr/>
        </p:nvSpPr>
        <p:spPr>
          <a:xfrm>
            <a:off x="2987675" y="1049338"/>
            <a:ext cx="3152775" cy="287337"/>
          </a:xfrm>
          <a:prstGeom prst="roundRect">
            <a:avLst>
              <a:gd name="adj" fmla="val 7135"/>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a-ES" sz="1400" b="1" dirty="0">
                <a:solidFill>
                  <a:schemeClr val="bg1"/>
                </a:solidFill>
                <a:ea typeface="ＭＳ Ｐゴシック" pitchFamily="34" charset="-128"/>
                <a:cs typeface="Arial" pitchFamily="34" charset="0"/>
              </a:rPr>
              <a:t>Metodologia</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495199"/>
            <a:ext cx="8208963" cy="4587893"/>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tx1"/>
              </a:solidFill>
              <a:latin typeface="+mj-lt"/>
            </a:endParaRPr>
          </a:p>
        </p:txBody>
      </p:sp>
      <p:sp>
        <p:nvSpPr>
          <p:cNvPr id="61443" name="Contenidor de número de diapositiva 3"/>
          <p:cNvSpPr>
            <a:spLocks noGrp="1"/>
          </p:cNvSpPr>
          <p:nvPr>
            <p:ph type="sldNum" sz="quarter" idx="10"/>
          </p:nvPr>
        </p:nvSpPr>
        <p:spPr bwMode="auto">
          <a:noFill/>
          <a:ln>
            <a:miter lim="800000"/>
            <a:headEnd/>
            <a:tailEnd/>
          </a:ln>
        </p:spPr>
        <p:txBody>
          <a:bodyPr/>
          <a:lstStyle/>
          <a:p>
            <a:fld id="{4AF810B7-BDBC-4C74-A145-13AE976071DA}" type="slidenum">
              <a:rPr lang="es-ES" altLang="ca-ES" smtClean="0">
                <a:latin typeface="Arial" charset="0"/>
                <a:cs typeface="Arial" charset="0"/>
              </a:rPr>
              <a:pPr/>
              <a:t>50</a:t>
            </a:fld>
            <a:endParaRPr lang="es-ES" altLang="ca-ES" smtClean="0">
              <a:latin typeface="Arial" charset="0"/>
              <a:cs typeface="Arial" charset="0"/>
            </a:endParaRPr>
          </a:p>
        </p:txBody>
      </p:sp>
      <p:sp>
        <p:nvSpPr>
          <p:cNvPr id="11" name="Rectangle arrodonit 10"/>
          <p:cNvSpPr/>
          <p:nvPr/>
        </p:nvSpPr>
        <p:spPr bwMode="auto">
          <a:xfrm>
            <a:off x="684213" y="1639662"/>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2.1</a:t>
            </a:r>
          </a:p>
        </p:txBody>
      </p:sp>
      <p:sp>
        <p:nvSpPr>
          <p:cNvPr id="12" name="Rectangle arrodonit 11"/>
          <p:cNvSpPr/>
          <p:nvPr/>
        </p:nvSpPr>
        <p:spPr bwMode="auto">
          <a:xfrm>
            <a:off x="1908175" y="1639662"/>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1200" b="1" dirty="0">
                <a:solidFill>
                  <a:schemeClr val="tx1"/>
                </a:solidFill>
              </a:rPr>
              <a:t>Programa d’amabilització de l’espai comercial urbà</a:t>
            </a:r>
            <a:endParaRPr lang="ca-ES" sz="1200" b="1" dirty="0">
              <a:solidFill>
                <a:schemeClr val="tx1"/>
              </a:solidFill>
            </a:endParaRPr>
          </a:p>
        </p:txBody>
      </p:sp>
      <p:sp>
        <p:nvSpPr>
          <p:cNvPr id="18" name="Rectangle arrodonit 17"/>
          <p:cNvSpPr/>
          <p:nvPr/>
        </p:nvSpPr>
        <p:spPr bwMode="auto">
          <a:xfrm>
            <a:off x="684213" y="2082564"/>
            <a:ext cx="1150937" cy="3786214"/>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4" name="Rectangle arrodonit 13"/>
          <p:cNvSpPr/>
          <p:nvPr/>
        </p:nvSpPr>
        <p:spPr bwMode="auto">
          <a:xfrm>
            <a:off x="1187450" y="1207862"/>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a:solidFill>
                  <a:schemeClr val="bg1"/>
                </a:solidFill>
              </a:rPr>
              <a:t>Amabilització </a:t>
            </a:r>
            <a:r>
              <a:rPr lang="ca-ES" altLang="es-ES_tradnl" sz="1600" b="1" noProof="1" smtClean="0">
                <a:solidFill>
                  <a:schemeClr val="bg1"/>
                </a:solidFill>
              </a:rPr>
              <a:t>de la zona comercial</a:t>
            </a:r>
            <a:endParaRPr lang="ca-ES" altLang="es-ES_tradnl" sz="1600" b="1" noProof="1">
              <a:solidFill>
                <a:schemeClr val="bg1"/>
              </a:solidFill>
            </a:endParaRPr>
          </a:p>
        </p:txBody>
      </p:sp>
      <p:sp>
        <p:nvSpPr>
          <p:cNvPr id="17" name="Rectangle arrodonit 16"/>
          <p:cNvSpPr/>
          <p:nvPr/>
        </p:nvSpPr>
        <p:spPr>
          <a:xfrm>
            <a:off x="684213" y="1207862"/>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a:solidFill>
                  <a:schemeClr val="bg1"/>
                </a:solidFill>
              </a:rPr>
              <a:t>2</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8" name="Rectangle arrodonit 27"/>
          <p:cNvSpPr/>
          <p:nvPr/>
        </p:nvSpPr>
        <p:spPr bwMode="auto">
          <a:xfrm>
            <a:off x="1908175" y="2082564"/>
            <a:ext cx="6696075" cy="3786214"/>
          </a:xfrm>
          <a:prstGeom prst="roundRect">
            <a:avLst>
              <a:gd name="adj" fmla="val 1023"/>
            </a:avLst>
          </a:prstGeom>
          <a:no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endParaRPr lang="ca-ES" sz="1000" dirty="0">
              <a:solidFill>
                <a:schemeClr val="tx1"/>
              </a:solidFill>
            </a:endParaRPr>
          </a:p>
        </p:txBody>
      </p:sp>
      <p:sp>
        <p:nvSpPr>
          <p:cNvPr id="22" name="Rectangle 21"/>
          <p:cNvSpPr/>
          <p:nvPr/>
        </p:nvSpPr>
        <p:spPr>
          <a:xfrm>
            <a:off x="1908175" y="2225440"/>
            <a:ext cx="4949841" cy="1977464"/>
          </a:xfrm>
          <a:prstGeom prst="rect">
            <a:avLst/>
          </a:prstGeom>
        </p:spPr>
        <p:txBody>
          <a:bodyPr wrap="square">
            <a:spAutoFit/>
          </a:bodyPr>
          <a:lstStyle/>
          <a:p>
            <a:pPr marL="269875" indent="-182563" algn="just">
              <a:spcAft>
                <a:spcPts val="300"/>
              </a:spcAft>
              <a:buFont typeface="+mj-lt"/>
              <a:buAutoNum type="arabicPeriod" startAt="5"/>
              <a:defRPr/>
            </a:pPr>
            <a:r>
              <a:rPr lang="ca-ES" sz="1000" b="1" dirty="0" smtClean="0">
                <a:sym typeface="Wingdings" pitchFamily="2" charset="2"/>
              </a:rPr>
              <a:t>Millora i homogeneïtzació de paviments. </a:t>
            </a:r>
            <a:endParaRPr lang="ca-ES" sz="1000" dirty="0" smtClean="0">
              <a:sym typeface="Wingdings" pitchFamily="2" charset="2"/>
            </a:endParaRPr>
          </a:p>
          <a:p>
            <a:pPr marL="269875" indent="1588" algn="just">
              <a:spcAft>
                <a:spcPts val="500"/>
              </a:spcAft>
              <a:defRPr/>
            </a:pPr>
            <a:r>
              <a:rPr lang="ca-ES" sz="1000" dirty="0" smtClean="0">
                <a:sym typeface="Wingdings" pitchFamily="2" charset="2"/>
              </a:rPr>
              <a:t>La gran majoria de carrers de l’espai comercial urbà han estat recentment </a:t>
            </a:r>
            <a:r>
              <a:rPr lang="ca-ES" sz="1000" dirty="0" err="1" smtClean="0">
                <a:sym typeface="Wingdings" pitchFamily="2" charset="2"/>
              </a:rPr>
              <a:t>vianalitzats</a:t>
            </a:r>
            <a:r>
              <a:rPr lang="ca-ES" sz="1000" dirty="0" smtClean="0">
                <a:sym typeface="Wingdings" pitchFamily="2" charset="2"/>
              </a:rPr>
              <a:t> amb un tipus de paviment igual o similar, d’aparença moderna i en bon estat.</a:t>
            </a:r>
          </a:p>
          <a:p>
            <a:pPr marL="269875" indent="1588" algn="just">
              <a:spcAft>
                <a:spcPts val="500"/>
              </a:spcAft>
              <a:defRPr/>
            </a:pPr>
            <a:r>
              <a:rPr lang="ca-ES" sz="1000" dirty="0" smtClean="0">
                <a:sym typeface="Wingdings" pitchFamily="2" charset="2"/>
              </a:rPr>
              <a:t>No obstant això, hi ha alguns trams de carrers (com ara al C/de Sant Llorenç o al C/ de Sant Antoni) on trobem un paviment totalment diferent de la resta i relativament envellit.</a:t>
            </a:r>
          </a:p>
          <a:p>
            <a:pPr marL="269875" indent="1588" algn="just">
              <a:spcAft>
                <a:spcPts val="500"/>
              </a:spcAft>
              <a:defRPr/>
            </a:pPr>
            <a:r>
              <a:rPr lang="ca-ES" sz="1000" dirty="0" smtClean="0">
                <a:sym typeface="Wingdings" pitchFamily="2" charset="2"/>
              </a:rPr>
              <a:t>Per tal d’afavorir l’experiència de passeig i de compra, es proposa retirar els paviments antics i diferents, que trenquen la imatge de conjunt del centre, i substituir-los per </a:t>
            </a:r>
            <a:r>
              <a:rPr lang="ca-ES" sz="1000" b="1" dirty="0" smtClean="0">
                <a:sym typeface="Wingdings" pitchFamily="2" charset="2"/>
              </a:rPr>
              <a:t>nous paviments de disseny igual o similar </a:t>
            </a:r>
            <a:r>
              <a:rPr lang="ca-ES" sz="1000" dirty="0" smtClean="0">
                <a:sym typeface="Wingdings" pitchFamily="2" charset="2"/>
              </a:rPr>
              <a:t>a la gran majoria de carrers del voltant.</a:t>
            </a:r>
          </a:p>
        </p:txBody>
      </p:sp>
      <p:sp>
        <p:nvSpPr>
          <p:cNvPr id="20" name="TextBox 35"/>
          <p:cNvSpPr>
            <a:spLocks noChangeArrowheads="1"/>
          </p:cNvSpPr>
          <p:nvPr/>
        </p:nvSpPr>
        <p:spPr bwMode="auto">
          <a:xfrm>
            <a:off x="7000892" y="2285992"/>
            <a:ext cx="1461418" cy="1857388"/>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sp>
        <p:nvSpPr>
          <p:cNvPr id="21" name="Rectangle 21"/>
          <p:cNvSpPr>
            <a:spLocks noChangeArrowheads="1"/>
          </p:cNvSpPr>
          <p:nvPr/>
        </p:nvSpPr>
        <p:spPr bwMode="auto">
          <a:xfrm>
            <a:off x="6978947" y="4143380"/>
            <a:ext cx="1500198" cy="369332"/>
          </a:xfrm>
          <a:prstGeom prst="rect">
            <a:avLst/>
          </a:prstGeom>
          <a:noFill/>
          <a:ln w="9525">
            <a:noFill/>
            <a:miter lim="800000"/>
            <a:headEnd/>
            <a:tailEnd/>
          </a:ln>
        </p:spPr>
        <p:txBody>
          <a:bodyPr wrap="square">
            <a:spAutoFit/>
          </a:bodyPr>
          <a:lstStyle/>
          <a:p>
            <a:pPr algn="ctr"/>
            <a:r>
              <a:rPr lang="ca-ES" sz="600" dirty="0" smtClean="0"/>
              <a:t>Imatge del Carrer de Sant Llorenç, amb un paviment vell i en mal estat, susceptible de ser renovat.</a:t>
            </a:r>
            <a:endParaRPr lang="ca-ES" sz="600" dirty="0"/>
          </a:p>
        </p:txBody>
      </p:sp>
      <p:pic>
        <p:nvPicPr>
          <p:cNvPr id="3075" name="Picture 3"/>
          <p:cNvPicPr>
            <a:picLocks noChangeAspect="1" noChangeArrowheads="1"/>
          </p:cNvPicPr>
          <p:nvPr/>
        </p:nvPicPr>
        <p:blipFill>
          <a:blip r:embed="rId2" cstate="print"/>
          <a:srcRect/>
          <a:stretch>
            <a:fillRect/>
          </a:stretch>
        </p:blipFill>
        <p:spPr bwMode="auto">
          <a:xfrm>
            <a:off x="7143768" y="2403016"/>
            <a:ext cx="1203560" cy="1604746"/>
          </a:xfrm>
          <a:prstGeom prst="rect">
            <a:avLst/>
          </a:prstGeom>
          <a:noFill/>
          <a:ln w="9525">
            <a:noFill/>
            <a:miter lim="800000"/>
            <a:headEnd/>
            <a:tailEnd/>
          </a:ln>
          <a:effectLst/>
        </p:spPr>
      </p:pic>
      <p:sp>
        <p:nvSpPr>
          <p:cNvPr id="23" name="Rectangle 21"/>
          <p:cNvSpPr/>
          <p:nvPr/>
        </p:nvSpPr>
        <p:spPr>
          <a:xfrm>
            <a:off x="1864631" y="4357694"/>
            <a:ext cx="6565021" cy="1451679"/>
          </a:xfrm>
          <a:prstGeom prst="rect">
            <a:avLst/>
          </a:prstGeom>
        </p:spPr>
        <p:txBody>
          <a:bodyPr wrap="square">
            <a:spAutoFit/>
          </a:bodyPr>
          <a:lstStyle/>
          <a:p>
            <a:pPr marL="269875" indent="-182563" algn="just">
              <a:spcAft>
                <a:spcPts val="300"/>
              </a:spcAft>
              <a:buFont typeface="+mj-lt"/>
              <a:buAutoNum type="arabicPeriod" startAt="6"/>
              <a:defRPr/>
            </a:pPr>
            <a:r>
              <a:rPr lang="ca-ES" sz="1000" b="1" dirty="0" smtClean="0">
                <a:sym typeface="Wingdings" pitchFamily="2" charset="2"/>
              </a:rPr>
              <a:t>Completar la </a:t>
            </a:r>
            <a:r>
              <a:rPr lang="ca-ES" sz="1000" b="1" dirty="0" err="1" smtClean="0">
                <a:sym typeface="Wingdings" pitchFamily="2" charset="2"/>
              </a:rPr>
              <a:t>vianalització</a:t>
            </a:r>
            <a:r>
              <a:rPr lang="ca-ES" sz="1000" b="1" dirty="0" smtClean="0">
                <a:sym typeface="Wingdings" pitchFamily="2" charset="2"/>
              </a:rPr>
              <a:t> de l’espai comercial urbà.</a:t>
            </a:r>
          </a:p>
          <a:p>
            <a:pPr marL="269875" indent="1588" algn="just">
              <a:spcAft>
                <a:spcPts val="500"/>
              </a:spcAft>
              <a:defRPr/>
            </a:pPr>
            <a:r>
              <a:rPr lang="ca-ES" sz="1000" dirty="0" smtClean="0">
                <a:sym typeface="Wingdings" pitchFamily="2" charset="2"/>
              </a:rPr>
              <a:t>Malgrat el predomini de carrers </a:t>
            </a:r>
            <a:r>
              <a:rPr lang="ca-ES" sz="1000" dirty="0" err="1" smtClean="0">
                <a:sym typeface="Wingdings" pitchFamily="2" charset="2"/>
              </a:rPr>
              <a:t>vianalitzats</a:t>
            </a:r>
            <a:r>
              <a:rPr lang="ca-ES" sz="1000" dirty="0" smtClean="0">
                <a:sym typeface="Wingdings" pitchFamily="2" charset="2"/>
              </a:rPr>
              <a:t>, l’espai comercial urbà del centre de Sant Feliu de Guíxols encara té en el seu interior </a:t>
            </a:r>
            <a:r>
              <a:rPr lang="ca-ES" sz="1000" b="1" dirty="0" smtClean="0">
                <a:sym typeface="Wingdings" pitchFamily="2" charset="2"/>
              </a:rPr>
              <a:t>alguns carrers no </a:t>
            </a:r>
            <a:r>
              <a:rPr lang="ca-ES" sz="1000" b="1" dirty="0" err="1" smtClean="0">
                <a:sym typeface="Wingdings" pitchFamily="2" charset="2"/>
              </a:rPr>
              <a:t>vianalitzats</a:t>
            </a:r>
            <a:r>
              <a:rPr lang="ca-ES" sz="1000" b="1" dirty="0" smtClean="0">
                <a:sym typeface="Wingdings" pitchFamily="2" charset="2"/>
              </a:rPr>
              <a:t> </a:t>
            </a:r>
            <a:r>
              <a:rPr lang="ca-ES" sz="1000" dirty="0" smtClean="0">
                <a:sym typeface="Wingdings" pitchFamily="2" charset="2"/>
              </a:rPr>
              <a:t>(com ara el C/de la Creu o el C/ de Sant Domènec) que limiten el circuit de passeig i redueixen l’atractiu de l’espai comercial urbà.</a:t>
            </a:r>
          </a:p>
          <a:p>
            <a:pPr marL="269875" indent="1588" algn="just">
              <a:spcAft>
                <a:spcPts val="500"/>
              </a:spcAft>
              <a:defRPr/>
            </a:pPr>
            <a:r>
              <a:rPr lang="ca-ES" sz="1000" dirty="0" smtClean="0">
                <a:sym typeface="Wingdings" pitchFamily="2" charset="2"/>
              </a:rPr>
              <a:t>Per tal de millorar l’atractiu de l’espai comercial urbà en tot el seu conjunt, i afavorir l’experiència de passeig i de compra dels residents i visitants, es proposa </a:t>
            </a:r>
            <a:r>
              <a:rPr lang="ca-ES" sz="1000" b="1" dirty="0" smtClean="0">
                <a:sym typeface="Wingdings" pitchFamily="2" charset="2"/>
              </a:rPr>
              <a:t>completar la </a:t>
            </a:r>
            <a:r>
              <a:rPr lang="ca-ES" sz="1000" b="1" dirty="0" err="1" smtClean="0">
                <a:sym typeface="Wingdings" pitchFamily="2" charset="2"/>
              </a:rPr>
              <a:t>vianalització</a:t>
            </a:r>
            <a:r>
              <a:rPr lang="ca-ES" sz="1000" b="1" dirty="0" smtClean="0">
                <a:sym typeface="Wingdings" pitchFamily="2" charset="2"/>
              </a:rPr>
              <a:t> del centre urbà</a:t>
            </a:r>
            <a:r>
              <a:rPr lang="ca-ES" sz="1000" dirty="0" smtClean="0">
                <a:sym typeface="Wingdings" pitchFamily="2" charset="2"/>
              </a:rPr>
              <a:t>, substituint la calçada per nous paviments i limitant el trànsit rodat en tots aquells carrers on els vianants encara no tenen prioritat.</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412874"/>
            <a:ext cx="8208963" cy="4752429"/>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tx1"/>
              </a:solidFill>
              <a:latin typeface="+mj-lt"/>
            </a:endParaRPr>
          </a:p>
        </p:txBody>
      </p:sp>
      <p:sp>
        <p:nvSpPr>
          <p:cNvPr id="61443" name="Contenidor de número de diapositiva 3"/>
          <p:cNvSpPr>
            <a:spLocks noGrp="1"/>
          </p:cNvSpPr>
          <p:nvPr>
            <p:ph type="sldNum" sz="quarter" idx="10"/>
          </p:nvPr>
        </p:nvSpPr>
        <p:spPr bwMode="auto">
          <a:noFill/>
          <a:ln>
            <a:miter lim="800000"/>
            <a:headEnd/>
            <a:tailEnd/>
          </a:ln>
        </p:spPr>
        <p:txBody>
          <a:bodyPr/>
          <a:lstStyle/>
          <a:p>
            <a:fld id="{4AF810B7-BDBC-4C74-A145-13AE976071DA}" type="slidenum">
              <a:rPr lang="es-ES" altLang="ca-ES" smtClean="0">
                <a:latin typeface="Arial" charset="0"/>
                <a:cs typeface="Arial" charset="0"/>
              </a:rPr>
              <a:pPr/>
              <a:t>51</a:t>
            </a:fld>
            <a:endParaRPr lang="es-ES" altLang="ca-ES" smtClean="0">
              <a:latin typeface="Arial" charset="0"/>
              <a:cs typeface="Arial" charset="0"/>
            </a:endParaRPr>
          </a:p>
        </p:txBody>
      </p:sp>
      <p:sp>
        <p:nvSpPr>
          <p:cNvPr id="11" name="Rectangle arrodonit 10"/>
          <p:cNvSpPr/>
          <p:nvPr/>
        </p:nvSpPr>
        <p:spPr bwMode="auto">
          <a:xfrm>
            <a:off x="684213" y="1557338"/>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2.1</a:t>
            </a:r>
          </a:p>
        </p:txBody>
      </p:sp>
      <p:sp>
        <p:nvSpPr>
          <p:cNvPr id="12" name="Rectangle arrodonit 11"/>
          <p:cNvSpPr/>
          <p:nvPr/>
        </p:nvSpPr>
        <p:spPr bwMode="auto">
          <a:xfrm>
            <a:off x="1908175" y="1557338"/>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1200" b="1" dirty="0">
                <a:solidFill>
                  <a:schemeClr val="tx1"/>
                </a:solidFill>
              </a:rPr>
              <a:t>Programa d’amabilització de l’espai comercial urbà</a:t>
            </a:r>
            <a:endParaRPr lang="ca-ES" sz="1200" b="1" dirty="0">
              <a:solidFill>
                <a:schemeClr val="tx1"/>
              </a:solidFill>
            </a:endParaRPr>
          </a:p>
        </p:txBody>
      </p:sp>
      <p:sp>
        <p:nvSpPr>
          <p:cNvPr id="18" name="Rectangle arrodonit 17"/>
          <p:cNvSpPr/>
          <p:nvPr/>
        </p:nvSpPr>
        <p:spPr bwMode="auto">
          <a:xfrm>
            <a:off x="684213" y="2000240"/>
            <a:ext cx="1150937" cy="2940928"/>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4" name="Rectangle arrodonit 13"/>
          <p:cNvSpPr/>
          <p:nvPr/>
        </p:nvSpPr>
        <p:spPr bwMode="auto">
          <a:xfrm>
            <a:off x="1187450" y="1125538"/>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a:solidFill>
                  <a:schemeClr val="bg1"/>
                </a:solidFill>
              </a:rPr>
              <a:t>Amabilització </a:t>
            </a:r>
            <a:r>
              <a:rPr lang="ca-ES" altLang="es-ES_tradnl" sz="1600" b="1" noProof="1" smtClean="0">
                <a:solidFill>
                  <a:schemeClr val="bg1"/>
                </a:solidFill>
              </a:rPr>
              <a:t>de la zona comercial</a:t>
            </a:r>
            <a:endParaRPr lang="ca-ES" altLang="es-ES_tradnl" sz="1600" b="1" noProof="1">
              <a:solidFill>
                <a:schemeClr val="bg1"/>
              </a:solidFill>
            </a:endParaRPr>
          </a:p>
        </p:txBody>
      </p:sp>
      <p:sp>
        <p:nvSpPr>
          <p:cNvPr id="17" name="Rectangle arrodonit 16"/>
          <p:cNvSpPr/>
          <p:nvPr/>
        </p:nvSpPr>
        <p:spPr>
          <a:xfrm>
            <a:off x="684213" y="1125538"/>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a:solidFill>
                  <a:schemeClr val="bg1"/>
                </a:solidFill>
              </a:rPr>
              <a:t>2</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8" name="Rectangle arrodonit 27"/>
          <p:cNvSpPr/>
          <p:nvPr/>
        </p:nvSpPr>
        <p:spPr bwMode="auto">
          <a:xfrm>
            <a:off x="1908175" y="2000240"/>
            <a:ext cx="6696075" cy="2940928"/>
          </a:xfrm>
          <a:prstGeom prst="roundRect">
            <a:avLst>
              <a:gd name="adj" fmla="val 1023"/>
            </a:avLst>
          </a:prstGeom>
          <a:no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endParaRPr lang="ca-ES" sz="1000" dirty="0">
              <a:solidFill>
                <a:schemeClr val="tx1"/>
              </a:solidFill>
            </a:endParaRPr>
          </a:p>
        </p:txBody>
      </p:sp>
      <p:sp>
        <p:nvSpPr>
          <p:cNvPr id="22" name="Rectangle 21"/>
          <p:cNvSpPr/>
          <p:nvPr/>
        </p:nvSpPr>
        <p:spPr>
          <a:xfrm>
            <a:off x="1908175" y="2143116"/>
            <a:ext cx="4878403" cy="1451679"/>
          </a:xfrm>
          <a:prstGeom prst="rect">
            <a:avLst/>
          </a:prstGeom>
        </p:spPr>
        <p:txBody>
          <a:bodyPr wrap="square">
            <a:spAutoFit/>
          </a:bodyPr>
          <a:lstStyle/>
          <a:p>
            <a:pPr marL="269875" indent="-182563" algn="just">
              <a:spcAft>
                <a:spcPts val="300"/>
              </a:spcAft>
              <a:buFont typeface="+mj-lt"/>
              <a:buAutoNum type="arabicPeriod" startAt="7"/>
              <a:defRPr/>
            </a:pPr>
            <a:r>
              <a:rPr lang="ca-ES" sz="1000" b="1" dirty="0" smtClean="0">
                <a:sym typeface="Wingdings" pitchFamily="2" charset="2"/>
              </a:rPr>
              <a:t>Creació d’un programa d’embelliment de les façanes.</a:t>
            </a:r>
          </a:p>
          <a:p>
            <a:pPr marL="269875" indent="1588" algn="just">
              <a:spcAft>
                <a:spcPts val="500"/>
              </a:spcAft>
              <a:defRPr/>
            </a:pPr>
            <a:r>
              <a:rPr lang="ca-ES" sz="1000" dirty="0" smtClean="0">
                <a:sym typeface="Wingdings" pitchFamily="2" charset="2"/>
              </a:rPr>
              <a:t>L’espai comercial urbà de Sant Feliu de Guíxols presenta, en el seu conjunt, una bona imatge, però la presència d’edificis nous i rehabilitats conviu amb l’existència d’alguns altres edificis vells i degradats.</a:t>
            </a:r>
          </a:p>
          <a:p>
            <a:pPr marL="269875" indent="1588" algn="just">
              <a:spcAft>
                <a:spcPts val="500"/>
              </a:spcAft>
              <a:defRPr/>
            </a:pPr>
            <a:r>
              <a:rPr lang="ca-ES" sz="1000" dirty="0" smtClean="0">
                <a:sym typeface="Wingdings" pitchFamily="2" charset="2"/>
              </a:rPr>
              <a:t>Per tal d’afavorir una imatge més atractiva i cuidada del centre urbà, es proposa que l’Ajuntament creï un programa orientat a l’embelliment de les façanes, que permeti treballar aspectes com ara </a:t>
            </a:r>
            <a:r>
              <a:rPr lang="ca-ES" sz="1000" b="1" dirty="0" smtClean="0">
                <a:sym typeface="Wingdings" pitchFamily="2" charset="2"/>
              </a:rPr>
              <a:t>la</a:t>
            </a:r>
            <a:r>
              <a:rPr lang="ca-ES" sz="1000" dirty="0" smtClean="0">
                <a:sym typeface="Wingdings" pitchFamily="2" charset="2"/>
              </a:rPr>
              <a:t> </a:t>
            </a:r>
            <a:r>
              <a:rPr lang="ca-ES" sz="1000" b="1" dirty="0" smtClean="0">
                <a:sym typeface="Wingdings" pitchFamily="2" charset="2"/>
              </a:rPr>
              <a:t>modernització i rehabilitació d’estructures, el cromatisme exterior, els materials</a:t>
            </a:r>
            <a:r>
              <a:rPr lang="ca-ES" sz="1000" dirty="0" smtClean="0">
                <a:sym typeface="Wingdings" pitchFamily="2" charset="2"/>
              </a:rPr>
              <a:t>, etc.</a:t>
            </a:r>
          </a:p>
        </p:txBody>
      </p:sp>
      <p:sp>
        <p:nvSpPr>
          <p:cNvPr id="23" name="TextBox 35"/>
          <p:cNvSpPr>
            <a:spLocks noChangeArrowheads="1"/>
          </p:cNvSpPr>
          <p:nvPr/>
        </p:nvSpPr>
        <p:spPr bwMode="auto">
          <a:xfrm>
            <a:off x="6858016" y="2214554"/>
            <a:ext cx="1643074" cy="1224000"/>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sp>
        <p:nvSpPr>
          <p:cNvPr id="24" name="Rectangle 21"/>
          <p:cNvSpPr>
            <a:spLocks noChangeArrowheads="1"/>
          </p:cNvSpPr>
          <p:nvPr/>
        </p:nvSpPr>
        <p:spPr bwMode="auto">
          <a:xfrm>
            <a:off x="6858016" y="3429000"/>
            <a:ext cx="1643074" cy="276999"/>
          </a:xfrm>
          <a:prstGeom prst="rect">
            <a:avLst/>
          </a:prstGeom>
          <a:noFill/>
          <a:ln w="9525">
            <a:noFill/>
            <a:miter lim="800000"/>
            <a:headEnd/>
            <a:tailEnd/>
          </a:ln>
        </p:spPr>
        <p:txBody>
          <a:bodyPr wrap="square">
            <a:spAutoFit/>
          </a:bodyPr>
          <a:lstStyle/>
          <a:p>
            <a:pPr algn="ctr"/>
            <a:r>
              <a:rPr lang="ca-ES" sz="600" dirty="0" smtClean="0"/>
              <a:t>Imatge d’una façana susceptible de ser rehabilitada.</a:t>
            </a:r>
            <a:endParaRPr lang="ca-ES" sz="600" dirty="0"/>
          </a:p>
        </p:txBody>
      </p:sp>
      <p:pic>
        <p:nvPicPr>
          <p:cNvPr id="19" name="Picture 4"/>
          <p:cNvPicPr>
            <a:picLocks noChangeAspect="1" noChangeArrowheads="1"/>
          </p:cNvPicPr>
          <p:nvPr/>
        </p:nvPicPr>
        <p:blipFill>
          <a:blip r:embed="rId2" cstate="print"/>
          <a:srcRect t="5087"/>
          <a:stretch>
            <a:fillRect/>
          </a:stretch>
        </p:blipFill>
        <p:spPr bwMode="auto">
          <a:xfrm>
            <a:off x="6974355" y="2328855"/>
            <a:ext cx="1409187" cy="1003121"/>
          </a:xfrm>
          <a:prstGeom prst="rect">
            <a:avLst/>
          </a:prstGeom>
          <a:noFill/>
          <a:ln w="9525">
            <a:noFill/>
            <a:miter lim="800000"/>
            <a:headEnd/>
            <a:tailEnd/>
          </a:ln>
          <a:effectLst/>
        </p:spPr>
      </p:pic>
      <p:sp>
        <p:nvSpPr>
          <p:cNvPr id="25" name="Rectangle arrodonit 24"/>
          <p:cNvSpPr/>
          <p:nvPr/>
        </p:nvSpPr>
        <p:spPr bwMode="auto">
          <a:xfrm>
            <a:off x="684213" y="5045983"/>
            <a:ext cx="1150937" cy="46800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Resultats esperats</a:t>
            </a:r>
          </a:p>
        </p:txBody>
      </p:sp>
      <p:sp>
        <p:nvSpPr>
          <p:cNvPr id="26" name="Rectangle arrodonit 25"/>
          <p:cNvSpPr/>
          <p:nvPr/>
        </p:nvSpPr>
        <p:spPr bwMode="auto">
          <a:xfrm>
            <a:off x="1908175" y="5045983"/>
            <a:ext cx="6696075" cy="468000"/>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Un espai comercial urbà amable per al vianant i agradable per passejar i anar de compres.</a:t>
            </a:r>
            <a:endParaRPr lang="ca-ES" sz="1000" dirty="0">
              <a:solidFill>
                <a:schemeClr val="tx1"/>
              </a:solidFill>
            </a:endParaRPr>
          </a:p>
        </p:txBody>
      </p:sp>
      <p:sp>
        <p:nvSpPr>
          <p:cNvPr id="27" name="Rectangle arrodonit 31"/>
          <p:cNvSpPr/>
          <p:nvPr/>
        </p:nvSpPr>
        <p:spPr bwMode="auto">
          <a:xfrm>
            <a:off x="684213" y="5589588"/>
            <a:ext cx="1150937" cy="46800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Agents implicats</a:t>
            </a:r>
          </a:p>
        </p:txBody>
      </p:sp>
      <p:sp>
        <p:nvSpPr>
          <p:cNvPr id="29" name="Rectangle arrodonit 32"/>
          <p:cNvSpPr/>
          <p:nvPr/>
        </p:nvSpPr>
        <p:spPr bwMode="auto">
          <a:xfrm>
            <a:off x="1908175" y="5589588"/>
            <a:ext cx="1368425" cy="468000"/>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a:solidFill>
                  <a:schemeClr val="tx1"/>
                </a:solidFill>
              </a:rPr>
              <a:t>Ajuntament i </a:t>
            </a:r>
            <a:r>
              <a:rPr lang="ca-ES" sz="1000" dirty="0" smtClean="0">
                <a:solidFill>
                  <a:schemeClr val="tx1"/>
                </a:solidFill>
              </a:rPr>
              <a:t>propietaris d’edificis.</a:t>
            </a:r>
            <a:endParaRPr lang="ca-ES" sz="1000" dirty="0">
              <a:solidFill>
                <a:schemeClr val="tx1"/>
              </a:solidFill>
            </a:endParaRPr>
          </a:p>
        </p:txBody>
      </p:sp>
      <p:sp>
        <p:nvSpPr>
          <p:cNvPr id="30" name="Rectangle arrodonit 33"/>
          <p:cNvSpPr/>
          <p:nvPr/>
        </p:nvSpPr>
        <p:spPr bwMode="auto">
          <a:xfrm>
            <a:off x="3348038" y="5589588"/>
            <a:ext cx="1152525" cy="46800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smtClean="0">
                <a:solidFill>
                  <a:schemeClr val="tx1"/>
                </a:solidFill>
                <a:cs typeface="Arial" charset="0"/>
              </a:rPr>
              <a:t>Públic destinatari</a:t>
            </a:r>
            <a:endParaRPr lang="ca-ES" altLang="es-ES_tradnl" sz="1200" b="1" dirty="0">
              <a:solidFill>
                <a:schemeClr val="tx1"/>
              </a:solidFill>
              <a:cs typeface="Arial" charset="0"/>
            </a:endParaRPr>
          </a:p>
        </p:txBody>
      </p:sp>
      <p:sp>
        <p:nvSpPr>
          <p:cNvPr id="31" name="Rectangle arrodonit 37"/>
          <p:cNvSpPr/>
          <p:nvPr/>
        </p:nvSpPr>
        <p:spPr bwMode="auto">
          <a:xfrm>
            <a:off x="6011863" y="5589588"/>
            <a:ext cx="1152525" cy="46800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Prioritat</a:t>
            </a:r>
          </a:p>
        </p:txBody>
      </p:sp>
      <p:sp>
        <p:nvSpPr>
          <p:cNvPr id="32" name="Rectangle arrodonit 39"/>
          <p:cNvSpPr/>
          <p:nvPr/>
        </p:nvSpPr>
        <p:spPr bwMode="auto">
          <a:xfrm>
            <a:off x="4572000" y="5589588"/>
            <a:ext cx="1368425" cy="468000"/>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Vianants i visitants del municipi. </a:t>
            </a:r>
            <a:endParaRPr lang="ca-ES" sz="1000" dirty="0">
              <a:solidFill>
                <a:schemeClr val="tx1"/>
              </a:solidFill>
            </a:endParaRPr>
          </a:p>
        </p:txBody>
      </p:sp>
      <p:sp>
        <p:nvSpPr>
          <p:cNvPr id="33" name="Rectangle arrodonit 40"/>
          <p:cNvSpPr/>
          <p:nvPr/>
        </p:nvSpPr>
        <p:spPr bwMode="auto">
          <a:xfrm>
            <a:off x="7235825" y="5589588"/>
            <a:ext cx="1368425" cy="468000"/>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Mitja</a:t>
            </a:r>
            <a:r>
              <a:rPr lang="ca-ES" sz="1000" dirty="0">
                <a:solidFill>
                  <a:schemeClr val="tx1"/>
                </a:solidFill>
              </a:rPr>
              <a:t>.</a:t>
            </a:r>
          </a:p>
        </p:txBody>
      </p:sp>
      <p:sp>
        <p:nvSpPr>
          <p:cNvPr id="34" name="Rectangle 21"/>
          <p:cNvSpPr/>
          <p:nvPr/>
        </p:nvSpPr>
        <p:spPr>
          <a:xfrm>
            <a:off x="1907022" y="3713605"/>
            <a:ext cx="6594068" cy="1143903"/>
          </a:xfrm>
          <a:prstGeom prst="rect">
            <a:avLst/>
          </a:prstGeom>
        </p:spPr>
        <p:txBody>
          <a:bodyPr wrap="square">
            <a:spAutoFit/>
          </a:bodyPr>
          <a:lstStyle/>
          <a:p>
            <a:pPr marL="273050" indent="-187325" algn="just">
              <a:spcAft>
                <a:spcPts val="300"/>
              </a:spcAft>
              <a:buFont typeface="+mj-lt"/>
              <a:buAutoNum type="arabicPeriod" startAt="8"/>
              <a:defRPr/>
            </a:pPr>
            <a:r>
              <a:rPr lang="ca-ES" sz="1000" b="1" dirty="0" smtClean="0">
                <a:sym typeface="Wingdings" pitchFamily="2" charset="2"/>
              </a:rPr>
              <a:t>Revisió i seguiment del funcionament de dispositius automàtics.</a:t>
            </a:r>
          </a:p>
          <a:p>
            <a:pPr marL="269875" indent="1588" algn="just">
              <a:spcAft>
                <a:spcPts val="500"/>
              </a:spcAft>
              <a:defRPr/>
            </a:pPr>
            <a:r>
              <a:rPr lang="ca-ES" sz="1000" dirty="0" smtClean="0">
                <a:sym typeface="Wingdings" pitchFamily="2" charset="2"/>
              </a:rPr>
              <a:t>Per acabar, es proposa que l’Ajuntament efectuï una revisió de tots els dispositius automàtics de l’espai comercial urbà, tals com </a:t>
            </a:r>
            <a:r>
              <a:rPr lang="ca-ES" sz="1000" b="1" dirty="0" smtClean="0">
                <a:sym typeface="Wingdings" pitchFamily="2" charset="2"/>
              </a:rPr>
              <a:t>pilones o màquines de pagament de zona blava</a:t>
            </a:r>
            <a:r>
              <a:rPr lang="ca-ES" sz="1000" dirty="0" smtClean="0">
                <a:sym typeface="Wingdings" pitchFamily="2" charset="2"/>
              </a:rPr>
              <a:t>, després d’haver constatat que n’hi ha alguns que no funcionen correctament.</a:t>
            </a:r>
          </a:p>
          <a:p>
            <a:pPr marL="269875" indent="1588" algn="just">
              <a:spcAft>
                <a:spcPts val="500"/>
              </a:spcAft>
              <a:defRPr/>
            </a:pPr>
            <a:r>
              <a:rPr lang="ca-ES" sz="1000" dirty="0" smtClean="0">
                <a:sym typeface="Wingdings" pitchFamily="2" charset="2"/>
              </a:rPr>
              <a:t>Així mateix, caldria que, d’ara en endavant, l’Ajuntament dugui a terme un cert seguiment del funcionament d’aquests elements, per evitar que les possibles disfuncions no esdevinguin un fre de compra al municipi.</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412875"/>
            <a:ext cx="8208963" cy="4730769"/>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61443" name="Contenidor de número de diapositiva 3"/>
          <p:cNvSpPr>
            <a:spLocks noGrp="1"/>
          </p:cNvSpPr>
          <p:nvPr>
            <p:ph type="sldNum" sz="quarter" idx="10"/>
          </p:nvPr>
        </p:nvSpPr>
        <p:spPr bwMode="auto">
          <a:noFill/>
          <a:ln>
            <a:miter lim="800000"/>
            <a:headEnd/>
            <a:tailEnd/>
          </a:ln>
        </p:spPr>
        <p:txBody>
          <a:bodyPr/>
          <a:lstStyle/>
          <a:p>
            <a:fld id="{AEAA70C4-4471-49C5-AD64-647CF0EE1E17}" type="slidenum">
              <a:rPr lang="es-ES" altLang="ca-ES" smtClean="0">
                <a:latin typeface="Arial" charset="0"/>
                <a:cs typeface="Arial" charset="0"/>
              </a:rPr>
              <a:pPr/>
              <a:t>52</a:t>
            </a:fld>
            <a:endParaRPr lang="es-ES" altLang="ca-ES" smtClean="0">
              <a:latin typeface="Arial" charset="0"/>
              <a:cs typeface="Arial" charset="0"/>
            </a:endParaRPr>
          </a:p>
        </p:txBody>
      </p:sp>
      <p:sp>
        <p:nvSpPr>
          <p:cNvPr id="11" name="Rectangle arrodonit 10"/>
          <p:cNvSpPr/>
          <p:nvPr/>
        </p:nvSpPr>
        <p:spPr bwMode="auto">
          <a:xfrm>
            <a:off x="684213" y="1557338"/>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2.2</a:t>
            </a:r>
          </a:p>
        </p:txBody>
      </p:sp>
      <p:sp>
        <p:nvSpPr>
          <p:cNvPr id="12" name="Rectangle arrodonit 11"/>
          <p:cNvSpPr/>
          <p:nvPr/>
        </p:nvSpPr>
        <p:spPr bwMode="auto">
          <a:xfrm>
            <a:off x="1908175" y="1557338"/>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de </a:t>
            </a:r>
            <a:r>
              <a:rPr lang="ca-ES" altLang="ca-ES" sz="1200" b="1" dirty="0" smtClean="0">
                <a:solidFill>
                  <a:schemeClr val="tx1"/>
                </a:solidFill>
              </a:rPr>
              <a:t>millora de serveis públics</a:t>
            </a:r>
            <a:endParaRPr lang="ca-ES" altLang="ca-ES" sz="1200" b="1" dirty="0">
              <a:solidFill>
                <a:schemeClr val="tx1"/>
              </a:solidFill>
            </a:endParaRPr>
          </a:p>
        </p:txBody>
      </p:sp>
      <p:sp>
        <p:nvSpPr>
          <p:cNvPr id="18" name="Rectangle arrodonit 17"/>
          <p:cNvSpPr/>
          <p:nvPr/>
        </p:nvSpPr>
        <p:spPr bwMode="auto">
          <a:xfrm>
            <a:off x="684213" y="2493094"/>
            <a:ext cx="1150937" cy="3435368"/>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570876"/>
            <a:ext cx="4735527" cy="2857520"/>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9525" indent="-9525" algn="just">
              <a:spcBef>
                <a:spcPct val="60000"/>
              </a:spcBef>
              <a:spcAft>
                <a:spcPts val="0"/>
              </a:spcAft>
              <a:defRPr/>
            </a:pPr>
            <a:r>
              <a:rPr lang="ca-ES" sz="1000" dirty="0" smtClean="0">
                <a:solidFill>
                  <a:schemeClr val="tx1"/>
                </a:solidFill>
              </a:rPr>
              <a:t>El programa de millora dels serveis públics inclou les següents tres accions:</a:t>
            </a:r>
          </a:p>
          <a:p>
            <a:pPr marL="271463" indent="-184150" algn="just">
              <a:spcBef>
                <a:spcPct val="60000"/>
              </a:spcBef>
              <a:spcAft>
                <a:spcPts val="500"/>
              </a:spcAft>
              <a:buAutoNum type="arabicPeriod"/>
              <a:defRPr/>
            </a:pPr>
            <a:r>
              <a:rPr lang="ca-ES" sz="1000" b="1" dirty="0" smtClean="0">
                <a:solidFill>
                  <a:schemeClr val="tx1"/>
                </a:solidFill>
              </a:rPr>
              <a:t>Augment </a:t>
            </a:r>
            <a:r>
              <a:rPr lang="ca-ES" sz="1000" b="1" dirty="0">
                <a:solidFill>
                  <a:schemeClr val="tx1"/>
                </a:solidFill>
              </a:rPr>
              <a:t>del servei de neteja </a:t>
            </a:r>
            <a:r>
              <a:rPr lang="ca-ES" sz="1000" b="1" dirty="0" smtClean="0">
                <a:solidFill>
                  <a:schemeClr val="tx1"/>
                </a:solidFill>
              </a:rPr>
              <a:t>viària. </a:t>
            </a:r>
          </a:p>
          <a:p>
            <a:pPr marL="266700" algn="just">
              <a:spcAft>
                <a:spcPts val="500"/>
              </a:spcAft>
              <a:defRPr/>
            </a:pPr>
            <a:r>
              <a:rPr lang="ca-ES" sz="1000" dirty="0" smtClean="0">
                <a:solidFill>
                  <a:schemeClr val="tx1"/>
                </a:solidFill>
              </a:rPr>
              <a:t>De les entrevistes realitzades a comerciants, se’n desprèn la idea que, en línies generals, l’espai comercial urbà de Sant Feliu de Guíxols no sempre presenta un nivell adequat de netedat, la qual cosa redueix l’atractiu dels carrers comercials.</a:t>
            </a:r>
          </a:p>
          <a:p>
            <a:pPr marL="266700" algn="just">
              <a:spcAft>
                <a:spcPts val="1200"/>
              </a:spcAft>
              <a:defRPr/>
            </a:pPr>
            <a:r>
              <a:rPr lang="ca-ES" sz="1000" dirty="0" smtClean="0">
                <a:solidFill>
                  <a:schemeClr val="tx1"/>
                </a:solidFill>
              </a:rPr>
              <a:t>Per aquest motiu, es proposa que l’Ajuntament incrementi el servei de neteja dels carrers, especialment, </a:t>
            </a:r>
            <a:r>
              <a:rPr lang="ca-ES" sz="1000" b="1" dirty="0" smtClean="0">
                <a:solidFill>
                  <a:schemeClr val="tx1"/>
                </a:solidFill>
              </a:rPr>
              <a:t>durant els caps de setmana i els mesos d’estiu</a:t>
            </a:r>
            <a:r>
              <a:rPr lang="ca-ES" sz="1000" dirty="0" smtClean="0">
                <a:solidFill>
                  <a:schemeClr val="tx1"/>
                </a:solidFill>
              </a:rPr>
              <a:t>, que és quan hi ha més activitat al carrer.</a:t>
            </a:r>
            <a:endParaRPr lang="ca-ES" sz="1000" b="1" dirty="0" smtClean="0">
              <a:solidFill>
                <a:schemeClr val="tx1"/>
              </a:solidFill>
            </a:endParaRPr>
          </a:p>
          <a:p>
            <a:pPr marL="271463" indent="-184150" algn="just">
              <a:spcBef>
                <a:spcPts val="0"/>
              </a:spcBef>
              <a:spcAft>
                <a:spcPts val="500"/>
              </a:spcAft>
              <a:buFont typeface="+mj-lt"/>
              <a:buAutoNum type="arabicPeriod" startAt="2"/>
              <a:defRPr/>
            </a:pPr>
            <a:r>
              <a:rPr lang="ca-ES" sz="1000" b="1" dirty="0" smtClean="0">
                <a:solidFill>
                  <a:schemeClr val="tx1"/>
                </a:solidFill>
              </a:rPr>
              <a:t>Millora del servei d’enllumenat.</a:t>
            </a:r>
          </a:p>
          <a:p>
            <a:pPr marL="271463" algn="just">
              <a:spcBef>
                <a:spcPts val="0"/>
              </a:spcBef>
              <a:spcAft>
                <a:spcPts val="500"/>
              </a:spcAft>
              <a:defRPr/>
            </a:pPr>
            <a:r>
              <a:rPr lang="ca-ES" sz="1000" dirty="0" smtClean="0">
                <a:solidFill>
                  <a:schemeClr val="tx1"/>
                </a:solidFill>
              </a:rPr>
              <a:t>Les entrevistes a comerciants també han posat de manifest una percepció força generalitzada que l’enllumenat dels carrers comercials resulta insuficient.</a:t>
            </a:r>
          </a:p>
          <a:p>
            <a:pPr marL="271463" algn="just">
              <a:spcBef>
                <a:spcPts val="0"/>
              </a:spcBef>
              <a:spcAft>
                <a:spcPts val="500"/>
              </a:spcAft>
              <a:defRPr/>
            </a:pPr>
            <a:r>
              <a:rPr lang="ca-ES" sz="1000" dirty="0" smtClean="0">
                <a:solidFill>
                  <a:schemeClr val="tx1"/>
                </a:solidFill>
              </a:rPr>
              <a:t>Malgrat les dificultats per actuar en aquest àmbit, degut al contracte energètic signat pel propi Ajuntament fa pocs anys, es proposa que, </a:t>
            </a:r>
            <a:r>
              <a:rPr lang="ca-ES" sz="1000" b="1" dirty="0" smtClean="0">
                <a:solidFill>
                  <a:schemeClr val="tx1"/>
                </a:solidFill>
              </a:rPr>
              <a:t>en la mesura del possible</a:t>
            </a:r>
            <a:r>
              <a:rPr lang="ca-ES" sz="1000" dirty="0" smtClean="0">
                <a:solidFill>
                  <a:schemeClr val="tx1"/>
                </a:solidFill>
              </a:rPr>
              <a:t>, el consistori busqui la manera de millorar el servei d’enllumenat públic als carrers amb una major concentració comercial.</a:t>
            </a:r>
          </a:p>
        </p:txBody>
      </p:sp>
      <p:sp>
        <p:nvSpPr>
          <p:cNvPr id="36" name="Rectangle arrodonit 35"/>
          <p:cNvSpPr/>
          <p:nvPr/>
        </p:nvSpPr>
        <p:spPr bwMode="auto">
          <a:xfrm>
            <a:off x="683568" y="1988840"/>
            <a:ext cx="1150937" cy="43175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Objectius </a:t>
            </a:r>
          </a:p>
        </p:txBody>
      </p:sp>
      <p:sp>
        <p:nvSpPr>
          <p:cNvPr id="37" name="Rectangle arrodonit 36"/>
          <p:cNvSpPr/>
          <p:nvPr/>
        </p:nvSpPr>
        <p:spPr bwMode="auto">
          <a:xfrm>
            <a:off x="1907530" y="1988840"/>
            <a:ext cx="6696075" cy="431750"/>
          </a:xfrm>
          <a:prstGeom prst="roundRect">
            <a:avLst>
              <a:gd name="adj" fmla="val 1023"/>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r>
              <a:rPr lang="ca-ES" sz="1000" dirty="0">
                <a:solidFill>
                  <a:schemeClr val="tx1"/>
                </a:solidFill>
              </a:rPr>
              <a:t>Vetllar pel bon estat i funcionament </a:t>
            </a:r>
            <a:r>
              <a:rPr lang="ca-ES" sz="1000" dirty="0" smtClean="0">
                <a:solidFill>
                  <a:schemeClr val="tx1"/>
                </a:solidFill>
              </a:rPr>
              <a:t>de </a:t>
            </a:r>
            <a:r>
              <a:rPr lang="ca-ES" sz="1000" dirty="0">
                <a:solidFill>
                  <a:schemeClr val="tx1"/>
                </a:solidFill>
              </a:rPr>
              <a:t>l’espai comercial urbà de </a:t>
            </a:r>
            <a:r>
              <a:rPr lang="ca-ES" sz="1000" dirty="0" smtClean="0">
                <a:solidFill>
                  <a:schemeClr val="tx1"/>
                </a:solidFill>
              </a:rPr>
              <a:t>Sant Feliu de Guíxols. </a:t>
            </a:r>
            <a:endParaRPr lang="ca-ES" sz="1000" dirty="0">
              <a:solidFill>
                <a:schemeClr val="tx1"/>
              </a:solidFill>
            </a:endParaRPr>
          </a:p>
        </p:txBody>
      </p:sp>
      <p:sp>
        <p:nvSpPr>
          <p:cNvPr id="14" name="Rectangle arrodonit 13"/>
          <p:cNvSpPr/>
          <p:nvPr/>
        </p:nvSpPr>
        <p:spPr bwMode="auto">
          <a:xfrm>
            <a:off x="1187450" y="1125538"/>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Amabilització de la zona comercial</a:t>
            </a:r>
            <a:endParaRPr lang="ca-ES" altLang="es-ES_tradnl" sz="1600" b="1" noProof="1">
              <a:solidFill>
                <a:schemeClr val="bg1"/>
              </a:solidFill>
            </a:endParaRPr>
          </a:p>
        </p:txBody>
      </p:sp>
      <p:sp>
        <p:nvSpPr>
          <p:cNvPr id="17" name="Rectangle arrodonit 16"/>
          <p:cNvSpPr/>
          <p:nvPr/>
        </p:nvSpPr>
        <p:spPr>
          <a:xfrm>
            <a:off x="684213" y="1125538"/>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a:solidFill>
                  <a:schemeClr val="bg1"/>
                </a:solidFill>
              </a:rPr>
              <a:t>2</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8" name="Rectangle arrodonit 27"/>
          <p:cNvSpPr/>
          <p:nvPr/>
        </p:nvSpPr>
        <p:spPr bwMode="auto">
          <a:xfrm>
            <a:off x="1908175" y="2493094"/>
            <a:ext cx="6696075" cy="3435368"/>
          </a:xfrm>
          <a:prstGeom prst="roundRect">
            <a:avLst>
              <a:gd name="adj" fmla="val 1023"/>
            </a:avLst>
          </a:prstGeom>
          <a:no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endParaRPr lang="ca-ES" sz="1000" dirty="0">
              <a:solidFill>
                <a:schemeClr val="tx1"/>
              </a:solidFill>
            </a:endParaRPr>
          </a:p>
        </p:txBody>
      </p:sp>
      <p:sp>
        <p:nvSpPr>
          <p:cNvPr id="20" name="TextBox 35"/>
          <p:cNvSpPr>
            <a:spLocks noChangeArrowheads="1"/>
          </p:cNvSpPr>
          <p:nvPr/>
        </p:nvSpPr>
        <p:spPr bwMode="auto">
          <a:xfrm>
            <a:off x="6858016" y="2884778"/>
            <a:ext cx="1571636" cy="2484000"/>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sp>
        <p:nvSpPr>
          <p:cNvPr id="21" name="Rectangle 21"/>
          <p:cNvSpPr>
            <a:spLocks noChangeArrowheads="1"/>
          </p:cNvSpPr>
          <p:nvPr/>
        </p:nvSpPr>
        <p:spPr bwMode="auto">
          <a:xfrm>
            <a:off x="6858016" y="5393892"/>
            <a:ext cx="1588471" cy="276999"/>
          </a:xfrm>
          <a:prstGeom prst="rect">
            <a:avLst/>
          </a:prstGeom>
          <a:noFill/>
          <a:ln w="9525">
            <a:noFill/>
            <a:miter lim="800000"/>
            <a:headEnd/>
            <a:tailEnd/>
          </a:ln>
        </p:spPr>
        <p:txBody>
          <a:bodyPr wrap="square">
            <a:spAutoFit/>
          </a:bodyPr>
          <a:lstStyle/>
          <a:p>
            <a:pPr algn="ctr"/>
            <a:r>
              <a:rPr lang="ca-ES" sz="600" dirty="0" smtClean="0"/>
              <a:t>Imatge d’un fanal a la Rambla d’Antoni Vidal.</a:t>
            </a:r>
            <a:endParaRPr lang="ca-ES" sz="600" dirty="0"/>
          </a:p>
        </p:txBody>
      </p:sp>
      <p:pic>
        <p:nvPicPr>
          <p:cNvPr id="2052" name="Picture 4"/>
          <p:cNvPicPr>
            <a:picLocks noChangeAspect="1" noChangeArrowheads="1"/>
          </p:cNvPicPr>
          <p:nvPr/>
        </p:nvPicPr>
        <p:blipFill>
          <a:blip r:embed="rId2" cstate="print"/>
          <a:srcRect/>
          <a:stretch>
            <a:fillRect/>
          </a:stretch>
        </p:blipFill>
        <p:spPr bwMode="auto">
          <a:xfrm>
            <a:off x="6990006" y="3014666"/>
            <a:ext cx="1322867" cy="221457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772817"/>
            <a:ext cx="8208963" cy="3888432"/>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61443" name="Contenidor de número de diapositiva 3"/>
          <p:cNvSpPr>
            <a:spLocks noGrp="1"/>
          </p:cNvSpPr>
          <p:nvPr>
            <p:ph type="sldNum" sz="quarter" idx="10"/>
          </p:nvPr>
        </p:nvSpPr>
        <p:spPr bwMode="auto">
          <a:noFill/>
          <a:ln>
            <a:miter lim="800000"/>
            <a:headEnd/>
            <a:tailEnd/>
          </a:ln>
        </p:spPr>
        <p:txBody>
          <a:bodyPr/>
          <a:lstStyle/>
          <a:p>
            <a:fld id="{AEAA70C4-4471-49C5-AD64-647CF0EE1E17}" type="slidenum">
              <a:rPr lang="es-ES" altLang="ca-ES" smtClean="0">
                <a:latin typeface="Arial" charset="0"/>
                <a:cs typeface="Arial" charset="0"/>
              </a:rPr>
              <a:pPr/>
              <a:t>53</a:t>
            </a:fld>
            <a:endParaRPr lang="es-ES" altLang="ca-ES" smtClean="0">
              <a:latin typeface="Arial" charset="0"/>
              <a:cs typeface="Arial" charset="0"/>
            </a:endParaRPr>
          </a:p>
        </p:txBody>
      </p:sp>
      <p:sp>
        <p:nvSpPr>
          <p:cNvPr id="11" name="Rectangle arrodonit 10"/>
          <p:cNvSpPr/>
          <p:nvPr/>
        </p:nvSpPr>
        <p:spPr bwMode="auto">
          <a:xfrm>
            <a:off x="684213" y="1989386"/>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2.2</a:t>
            </a:r>
          </a:p>
        </p:txBody>
      </p:sp>
      <p:sp>
        <p:nvSpPr>
          <p:cNvPr id="12" name="Rectangle arrodonit 11"/>
          <p:cNvSpPr/>
          <p:nvPr/>
        </p:nvSpPr>
        <p:spPr bwMode="auto">
          <a:xfrm>
            <a:off x="1908175" y="1989386"/>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smtClean="0">
                <a:solidFill>
                  <a:schemeClr val="tx1"/>
                </a:solidFill>
              </a:rPr>
              <a:t>Programa de millora de serveis públics</a:t>
            </a:r>
            <a:endParaRPr lang="ca-ES" altLang="ca-ES" sz="1200" b="1" dirty="0">
              <a:solidFill>
                <a:schemeClr val="tx1"/>
              </a:solidFill>
            </a:endParaRPr>
          </a:p>
        </p:txBody>
      </p:sp>
      <p:sp>
        <p:nvSpPr>
          <p:cNvPr id="18" name="Rectangle arrodonit 17"/>
          <p:cNvSpPr/>
          <p:nvPr/>
        </p:nvSpPr>
        <p:spPr bwMode="auto">
          <a:xfrm>
            <a:off x="684213" y="2432288"/>
            <a:ext cx="1150937" cy="2071701"/>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510070"/>
            <a:ext cx="4164023" cy="1708168"/>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71463" indent="-184150" algn="just">
              <a:spcBef>
                <a:spcPts val="0"/>
              </a:spcBef>
              <a:spcAft>
                <a:spcPts val="500"/>
              </a:spcAft>
              <a:buFont typeface="+mj-lt"/>
              <a:buAutoNum type="arabicPeriod" startAt="3"/>
              <a:defRPr/>
            </a:pPr>
            <a:r>
              <a:rPr lang="ca-ES" sz="1000" b="1" dirty="0" smtClean="0">
                <a:solidFill>
                  <a:schemeClr val="tx1"/>
                </a:solidFill>
              </a:rPr>
              <a:t>Increment de les mesures de seguretat en l’àrea de delimitació comercial. </a:t>
            </a:r>
          </a:p>
          <a:p>
            <a:pPr marL="271463" algn="just">
              <a:spcBef>
                <a:spcPts val="0"/>
              </a:spcBef>
              <a:spcAft>
                <a:spcPts val="500"/>
              </a:spcAft>
              <a:defRPr/>
            </a:pPr>
            <a:r>
              <a:rPr lang="ca-ES" sz="1000" dirty="0" smtClean="0">
                <a:solidFill>
                  <a:schemeClr val="tx1"/>
                </a:solidFill>
              </a:rPr>
              <a:t>Per tal de reduir els actes d’incivisme i afavorir un passeig tranquil i agradable, es proposa augmentar el dispositiu de vigilància i seguretat a l’espai comercial urbà, </a:t>
            </a:r>
            <a:r>
              <a:rPr lang="ca-ES" sz="1000" b="1" dirty="0" smtClean="0">
                <a:solidFill>
                  <a:schemeClr val="tx1"/>
                </a:solidFill>
              </a:rPr>
              <a:t>especialment els diumenges</a:t>
            </a:r>
            <a:r>
              <a:rPr lang="ca-ES" sz="1000" dirty="0" smtClean="0">
                <a:solidFill>
                  <a:schemeClr val="tx1"/>
                </a:solidFill>
              </a:rPr>
              <a:t>, dia de celebració del Mercat Setmanal.</a:t>
            </a:r>
          </a:p>
          <a:p>
            <a:pPr marL="271463" algn="just">
              <a:spcBef>
                <a:spcPts val="0"/>
              </a:spcBef>
              <a:spcAft>
                <a:spcPts val="500"/>
              </a:spcAft>
              <a:defRPr/>
            </a:pPr>
            <a:r>
              <a:rPr lang="ca-ES" sz="1000" dirty="0" smtClean="0">
                <a:solidFill>
                  <a:schemeClr val="tx1"/>
                </a:solidFill>
              </a:rPr>
              <a:t>Aquesta acció es desprèn, un cop més, de les converses mantingudes amb comerciants del municipi, molts dels quals es mostren crítics amb el perfil de gent que atrau el mercat setmanal.</a:t>
            </a:r>
            <a:endParaRPr lang="ca-ES" sz="1000" dirty="0">
              <a:solidFill>
                <a:schemeClr val="tx1"/>
              </a:solidFill>
            </a:endParaRPr>
          </a:p>
        </p:txBody>
      </p:sp>
      <p:sp>
        <p:nvSpPr>
          <p:cNvPr id="14" name="Rectangle arrodonit 13"/>
          <p:cNvSpPr/>
          <p:nvPr/>
        </p:nvSpPr>
        <p:spPr bwMode="auto">
          <a:xfrm>
            <a:off x="1187450" y="1557586"/>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Amabilització de la zona comercial</a:t>
            </a:r>
            <a:endParaRPr lang="ca-ES" altLang="es-ES_tradnl" sz="1600" b="1" noProof="1">
              <a:solidFill>
                <a:schemeClr val="bg1"/>
              </a:solidFill>
            </a:endParaRPr>
          </a:p>
        </p:txBody>
      </p:sp>
      <p:sp>
        <p:nvSpPr>
          <p:cNvPr id="17" name="Rectangle arrodonit 16"/>
          <p:cNvSpPr/>
          <p:nvPr/>
        </p:nvSpPr>
        <p:spPr>
          <a:xfrm>
            <a:off x="684213" y="1557586"/>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a:solidFill>
                  <a:schemeClr val="bg1"/>
                </a:solidFill>
              </a:rPr>
              <a:t>2</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8" name="Rectangle arrodonit 27"/>
          <p:cNvSpPr/>
          <p:nvPr/>
        </p:nvSpPr>
        <p:spPr bwMode="auto">
          <a:xfrm>
            <a:off x="1908175" y="2432289"/>
            <a:ext cx="6696075" cy="2071702"/>
          </a:xfrm>
          <a:prstGeom prst="roundRect">
            <a:avLst>
              <a:gd name="adj" fmla="val 1023"/>
            </a:avLst>
          </a:prstGeom>
          <a:no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endParaRPr lang="ca-ES" sz="1000" dirty="0">
              <a:solidFill>
                <a:schemeClr val="tx1"/>
              </a:solidFill>
            </a:endParaRPr>
          </a:p>
        </p:txBody>
      </p:sp>
      <p:sp>
        <p:nvSpPr>
          <p:cNvPr id="20" name="TextBox 35"/>
          <p:cNvSpPr>
            <a:spLocks noChangeArrowheads="1"/>
          </p:cNvSpPr>
          <p:nvPr/>
        </p:nvSpPr>
        <p:spPr bwMode="auto">
          <a:xfrm>
            <a:off x="6368836" y="2575164"/>
            <a:ext cx="1944000" cy="1461418"/>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sp>
        <p:nvSpPr>
          <p:cNvPr id="21" name="Rectangle 21"/>
          <p:cNvSpPr>
            <a:spLocks noChangeArrowheads="1"/>
          </p:cNvSpPr>
          <p:nvPr/>
        </p:nvSpPr>
        <p:spPr bwMode="auto">
          <a:xfrm>
            <a:off x="6357950" y="4075362"/>
            <a:ext cx="1928826" cy="276999"/>
          </a:xfrm>
          <a:prstGeom prst="rect">
            <a:avLst/>
          </a:prstGeom>
          <a:noFill/>
          <a:ln w="9525">
            <a:noFill/>
            <a:miter lim="800000"/>
            <a:headEnd/>
            <a:tailEnd/>
          </a:ln>
        </p:spPr>
        <p:txBody>
          <a:bodyPr wrap="square">
            <a:spAutoFit/>
          </a:bodyPr>
          <a:lstStyle/>
          <a:p>
            <a:pPr algn="ctr"/>
            <a:r>
              <a:rPr lang="ca-ES" sz="600" dirty="0" smtClean="0"/>
              <a:t>Imatge del Passeig del Mar, on se celebra el Mercat Setmanal cada diumenge.</a:t>
            </a:r>
            <a:endParaRPr lang="ca-ES" sz="600" dirty="0"/>
          </a:p>
        </p:txBody>
      </p:sp>
      <p:pic>
        <p:nvPicPr>
          <p:cNvPr id="22" name="Picture 2"/>
          <p:cNvPicPr>
            <a:picLocks noChangeAspect="1" noChangeArrowheads="1"/>
          </p:cNvPicPr>
          <p:nvPr/>
        </p:nvPicPr>
        <p:blipFill>
          <a:blip r:embed="rId2" cstate="print"/>
          <a:srcRect/>
          <a:stretch>
            <a:fillRect/>
          </a:stretch>
        </p:blipFill>
        <p:spPr bwMode="auto">
          <a:xfrm>
            <a:off x="6500826" y="2679260"/>
            <a:ext cx="1688551" cy="1266413"/>
          </a:xfrm>
          <a:prstGeom prst="rect">
            <a:avLst/>
          </a:prstGeom>
          <a:noFill/>
          <a:ln w="9525">
            <a:noFill/>
            <a:miter lim="800000"/>
            <a:headEnd/>
            <a:tailEnd/>
          </a:ln>
          <a:effectLst/>
        </p:spPr>
      </p:pic>
      <p:sp>
        <p:nvSpPr>
          <p:cNvPr id="23" name="Rectangle arrodonit 24"/>
          <p:cNvSpPr/>
          <p:nvPr/>
        </p:nvSpPr>
        <p:spPr bwMode="auto">
          <a:xfrm>
            <a:off x="684213" y="4563955"/>
            <a:ext cx="1150937" cy="46800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Resultats esperats</a:t>
            </a:r>
          </a:p>
        </p:txBody>
      </p:sp>
      <p:sp>
        <p:nvSpPr>
          <p:cNvPr id="24" name="Rectangle arrodonit 25"/>
          <p:cNvSpPr/>
          <p:nvPr/>
        </p:nvSpPr>
        <p:spPr bwMode="auto">
          <a:xfrm>
            <a:off x="1908175" y="4563955"/>
            <a:ext cx="6696075" cy="468000"/>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Un espai comercial urbà net, ben il·luminat i segur, que contribueixi a incrementar el volum de vianants i de les seves compres.</a:t>
            </a:r>
            <a:endParaRPr lang="ca-ES" sz="1000" dirty="0">
              <a:solidFill>
                <a:schemeClr val="tx1"/>
              </a:solidFill>
            </a:endParaRPr>
          </a:p>
        </p:txBody>
      </p:sp>
      <p:sp>
        <p:nvSpPr>
          <p:cNvPr id="25" name="Rectangle arrodonit 31"/>
          <p:cNvSpPr/>
          <p:nvPr/>
        </p:nvSpPr>
        <p:spPr bwMode="auto">
          <a:xfrm>
            <a:off x="684213" y="5107560"/>
            <a:ext cx="1150937" cy="46800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Agents implicats</a:t>
            </a:r>
          </a:p>
        </p:txBody>
      </p:sp>
      <p:sp>
        <p:nvSpPr>
          <p:cNvPr id="26" name="Rectangle arrodonit 32"/>
          <p:cNvSpPr/>
          <p:nvPr/>
        </p:nvSpPr>
        <p:spPr bwMode="auto">
          <a:xfrm>
            <a:off x="1908175" y="5107560"/>
            <a:ext cx="1368425" cy="468000"/>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Ajuntament.</a:t>
            </a:r>
            <a:endParaRPr lang="ca-ES" sz="1000" dirty="0">
              <a:solidFill>
                <a:schemeClr val="tx1"/>
              </a:solidFill>
            </a:endParaRPr>
          </a:p>
        </p:txBody>
      </p:sp>
      <p:sp>
        <p:nvSpPr>
          <p:cNvPr id="27" name="Rectangle arrodonit 33"/>
          <p:cNvSpPr/>
          <p:nvPr/>
        </p:nvSpPr>
        <p:spPr bwMode="auto">
          <a:xfrm>
            <a:off x="3348038" y="5107560"/>
            <a:ext cx="1152525" cy="46800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smtClean="0">
                <a:solidFill>
                  <a:schemeClr val="tx1"/>
                </a:solidFill>
                <a:cs typeface="Arial" charset="0"/>
              </a:rPr>
              <a:t>Públic destinatari</a:t>
            </a:r>
            <a:endParaRPr lang="ca-ES" altLang="es-ES_tradnl" sz="1200" b="1" dirty="0">
              <a:solidFill>
                <a:schemeClr val="tx1"/>
              </a:solidFill>
              <a:cs typeface="Arial" charset="0"/>
            </a:endParaRPr>
          </a:p>
        </p:txBody>
      </p:sp>
      <p:sp>
        <p:nvSpPr>
          <p:cNvPr id="29" name="Rectangle arrodonit 37"/>
          <p:cNvSpPr/>
          <p:nvPr/>
        </p:nvSpPr>
        <p:spPr bwMode="auto">
          <a:xfrm>
            <a:off x="6011863" y="5107560"/>
            <a:ext cx="1152525" cy="46800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Prioritat</a:t>
            </a:r>
          </a:p>
        </p:txBody>
      </p:sp>
      <p:sp>
        <p:nvSpPr>
          <p:cNvPr id="30" name="Rectangle arrodonit 39"/>
          <p:cNvSpPr/>
          <p:nvPr/>
        </p:nvSpPr>
        <p:spPr bwMode="auto">
          <a:xfrm>
            <a:off x="4572000" y="5107560"/>
            <a:ext cx="1368425" cy="468000"/>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Vianants. </a:t>
            </a:r>
            <a:endParaRPr lang="ca-ES" sz="1000" dirty="0">
              <a:solidFill>
                <a:schemeClr val="tx1"/>
              </a:solidFill>
            </a:endParaRPr>
          </a:p>
        </p:txBody>
      </p:sp>
      <p:sp>
        <p:nvSpPr>
          <p:cNvPr id="31" name="Rectangle arrodonit 40"/>
          <p:cNvSpPr/>
          <p:nvPr/>
        </p:nvSpPr>
        <p:spPr bwMode="auto">
          <a:xfrm>
            <a:off x="7235825" y="5107560"/>
            <a:ext cx="1368425" cy="468000"/>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a:solidFill>
                  <a:schemeClr val="tx1"/>
                </a:solidFill>
              </a:rPr>
              <a:t>Alta.</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341438"/>
            <a:ext cx="8208963" cy="4730768"/>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63491" name="Contenidor de número de diapositiva 3"/>
          <p:cNvSpPr>
            <a:spLocks noGrp="1"/>
          </p:cNvSpPr>
          <p:nvPr>
            <p:ph type="sldNum" sz="quarter" idx="10"/>
          </p:nvPr>
        </p:nvSpPr>
        <p:spPr bwMode="auto">
          <a:noFill/>
          <a:ln>
            <a:miter lim="800000"/>
            <a:headEnd/>
            <a:tailEnd/>
          </a:ln>
        </p:spPr>
        <p:txBody>
          <a:bodyPr/>
          <a:lstStyle/>
          <a:p>
            <a:fld id="{FC242BE2-4F27-4834-A08A-287224D5277C}" type="slidenum">
              <a:rPr lang="es-ES" altLang="ca-ES" smtClean="0">
                <a:latin typeface="Arial" charset="0"/>
                <a:cs typeface="Arial" charset="0"/>
              </a:rPr>
              <a:pPr/>
              <a:t>54</a:t>
            </a:fld>
            <a:endParaRPr lang="es-ES" altLang="ca-ES" smtClean="0">
              <a:latin typeface="Arial" charset="0"/>
              <a:cs typeface="Arial" charset="0"/>
            </a:endParaRPr>
          </a:p>
        </p:txBody>
      </p:sp>
      <p:sp>
        <p:nvSpPr>
          <p:cNvPr id="11" name="Rectangle arrodonit 10"/>
          <p:cNvSpPr/>
          <p:nvPr/>
        </p:nvSpPr>
        <p:spPr bwMode="auto">
          <a:xfrm>
            <a:off x="684213" y="1557338"/>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2.3</a:t>
            </a:r>
          </a:p>
        </p:txBody>
      </p:sp>
      <p:sp>
        <p:nvSpPr>
          <p:cNvPr id="12" name="Rectangle arrodonit 11"/>
          <p:cNvSpPr/>
          <p:nvPr/>
        </p:nvSpPr>
        <p:spPr bwMode="auto">
          <a:xfrm>
            <a:off x="1908175" y="1557338"/>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de </a:t>
            </a:r>
            <a:r>
              <a:rPr lang="ca-ES" altLang="ca-ES" sz="1200" b="1" dirty="0" smtClean="0">
                <a:solidFill>
                  <a:schemeClr val="tx1"/>
                </a:solidFill>
              </a:rPr>
              <a:t>reforç de la senyalització comercial</a:t>
            </a:r>
            <a:endParaRPr lang="es-ES" altLang="ca-ES" sz="1200" b="1" dirty="0">
              <a:solidFill>
                <a:schemeClr val="tx1"/>
              </a:solidFill>
            </a:endParaRPr>
          </a:p>
        </p:txBody>
      </p:sp>
      <p:sp>
        <p:nvSpPr>
          <p:cNvPr id="18" name="Rectangle arrodonit 17"/>
          <p:cNvSpPr/>
          <p:nvPr/>
        </p:nvSpPr>
        <p:spPr bwMode="auto">
          <a:xfrm>
            <a:off x="684213" y="2565400"/>
            <a:ext cx="1150937" cy="336393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4" y="2654068"/>
            <a:ext cx="4449776" cy="3143272"/>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indent="1588" algn="just">
              <a:spcAft>
                <a:spcPts val="700"/>
              </a:spcAft>
              <a:defRPr/>
            </a:pPr>
            <a:r>
              <a:rPr lang="ca-ES" sz="1000" dirty="0" smtClean="0">
                <a:solidFill>
                  <a:schemeClr val="tx1"/>
                </a:solidFill>
              </a:rPr>
              <a:t>Dins del programa de senyalització comercial, es proposen les dues accions específiques:</a:t>
            </a:r>
          </a:p>
          <a:p>
            <a:pPr marL="269875" indent="-182563" algn="just">
              <a:spcAft>
                <a:spcPts val="500"/>
              </a:spcAft>
              <a:buFont typeface="+mj-lt"/>
              <a:buAutoNum type="arabicPeriod"/>
              <a:defRPr/>
            </a:pPr>
            <a:r>
              <a:rPr lang="ca-ES" sz="1000" b="1" dirty="0" smtClean="0">
                <a:solidFill>
                  <a:schemeClr val="tx1"/>
                </a:solidFill>
              </a:rPr>
              <a:t>Col·locació de </a:t>
            </a:r>
            <a:r>
              <a:rPr lang="ca-ES" sz="1000" b="1" dirty="0" err="1" smtClean="0">
                <a:solidFill>
                  <a:schemeClr val="tx1"/>
                </a:solidFill>
              </a:rPr>
              <a:t>senyalètica</a:t>
            </a:r>
            <a:r>
              <a:rPr lang="ca-ES" sz="1000" b="1" dirty="0" smtClean="0">
                <a:solidFill>
                  <a:schemeClr val="tx1"/>
                </a:solidFill>
              </a:rPr>
              <a:t> direccional d’aproximació a l’espai comercial urbà.</a:t>
            </a:r>
          </a:p>
          <a:p>
            <a:pPr marL="269875" indent="1588" algn="just">
              <a:spcAft>
                <a:spcPts val="500"/>
              </a:spcAft>
              <a:defRPr/>
            </a:pPr>
            <a:r>
              <a:rPr lang="ca-ES" sz="1000" dirty="0" smtClean="0">
                <a:solidFill>
                  <a:schemeClr val="tx1"/>
                </a:solidFill>
              </a:rPr>
              <a:t>L’espai comercial urbà de Sant Feliu de Guíxols està relativament ben delimitat. Malgrat tot, es troba a faltar la presència de senyalització que indiqui la localització dels carrers amb una major concentració comercial.</a:t>
            </a:r>
          </a:p>
          <a:p>
            <a:pPr marL="269875" indent="1588" algn="just">
              <a:spcAft>
                <a:spcPts val="500"/>
              </a:spcAft>
              <a:defRPr/>
            </a:pPr>
            <a:r>
              <a:rPr lang="ca-ES" sz="1000" dirty="0" smtClean="0">
                <a:solidFill>
                  <a:schemeClr val="tx1"/>
                </a:solidFill>
              </a:rPr>
              <a:t>Així doncs, d’una banda es proposa incorporar </a:t>
            </a:r>
            <a:r>
              <a:rPr lang="ca-ES" sz="1000" b="1" dirty="0" smtClean="0">
                <a:solidFill>
                  <a:schemeClr val="tx1"/>
                </a:solidFill>
              </a:rPr>
              <a:t>senyalització dirigida als vehicles</a:t>
            </a:r>
            <a:r>
              <a:rPr lang="ca-ES" sz="1000" dirty="0" smtClean="0">
                <a:solidFill>
                  <a:schemeClr val="tx1"/>
                </a:solidFill>
              </a:rPr>
              <a:t>, que informi de la millor ruta a seguir per tal d’arribar a l’espai comercial urbà i aparcar el vehicle al més a prop possible d’aquest.</a:t>
            </a:r>
          </a:p>
          <a:p>
            <a:pPr marL="269875" indent="1588" algn="just">
              <a:spcAft>
                <a:spcPts val="1200"/>
              </a:spcAft>
              <a:defRPr/>
            </a:pPr>
            <a:r>
              <a:rPr lang="ca-ES" sz="1000" dirty="0" smtClean="0">
                <a:solidFill>
                  <a:schemeClr val="tx1"/>
                </a:solidFill>
              </a:rPr>
              <a:t>D’altra banda, també caldria incorporar </a:t>
            </a:r>
            <a:r>
              <a:rPr lang="ca-ES" sz="1000" b="1" dirty="0" err="1" smtClean="0">
                <a:solidFill>
                  <a:schemeClr val="tx1"/>
                </a:solidFill>
              </a:rPr>
              <a:t>senyalètica</a:t>
            </a:r>
            <a:r>
              <a:rPr lang="ca-ES" sz="1000" b="1" dirty="0" smtClean="0">
                <a:solidFill>
                  <a:schemeClr val="tx1"/>
                </a:solidFill>
              </a:rPr>
              <a:t> d’aproximació dirigida als vianants</a:t>
            </a:r>
            <a:r>
              <a:rPr lang="ca-ES" sz="1000" dirty="0" smtClean="0">
                <a:solidFill>
                  <a:schemeClr val="tx1"/>
                </a:solidFill>
              </a:rPr>
              <a:t>, per tal de facilitar el seu accés als carrers comercials, tant des dels aparcaments, com des dels diversos carrers que delimiten l’espai comercial urbà (Av. de Juli Garreta, Rambla del Portalet, Carrer de Cristòfol Colom, etc.).</a:t>
            </a:r>
            <a:endParaRPr lang="ca-ES" sz="1000" b="1" dirty="0" smtClean="0">
              <a:solidFill>
                <a:schemeClr val="tx1"/>
              </a:solidFill>
            </a:endParaRPr>
          </a:p>
        </p:txBody>
      </p:sp>
      <p:sp>
        <p:nvSpPr>
          <p:cNvPr id="36" name="Rectangle arrodonit 35"/>
          <p:cNvSpPr/>
          <p:nvPr/>
        </p:nvSpPr>
        <p:spPr bwMode="auto">
          <a:xfrm>
            <a:off x="684213" y="1989138"/>
            <a:ext cx="1150937" cy="503237"/>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Objectius </a:t>
            </a:r>
          </a:p>
        </p:txBody>
      </p:sp>
      <p:sp>
        <p:nvSpPr>
          <p:cNvPr id="37" name="Rectangle arrodonit 36"/>
          <p:cNvSpPr/>
          <p:nvPr/>
        </p:nvSpPr>
        <p:spPr bwMode="auto">
          <a:xfrm>
            <a:off x="1908373" y="1997069"/>
            <a:ext cx="6696075" cy="503237"/>
          </a:xfrm>
          <a:prstGeom prst="roundRect">
            <a:avLst>
              <a:gd name="adj" fmla="val 1023"/>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r>
              <a:rPr lang="ca-ES" sz="1000" dirty="0">
                <a:solidFill>
                  <a:schemeClr val="tx1"/>
                </a:solidFill>
              </a:rPr>
              <a:t>Promoure la identificació, l’accés i la connectivitat de l’espai comercial urbà de </a:t>
            </a:r>
            <a:r>
              <a:rPr lang="ca-ES" sz="1000" dirty="0" smtClean="0">
                <a:solidFill>
                  <a:schemeClr val="tx1"/>
                </a:solidFill>
              </a:rPr>
              <a:t>Sant Feliu de Guíxols. </a:t>
            </a:r>
            <a:endParaRPr lang="ca-ES" sz="1000" dirty="0">
              <a:solidFill>
                <a:schemeClr val="tx1"/>
              </a:solidFill>
            </a:endParaRPr>
          </a:p>
        </p:txBody>
      </p:sp>
      <p:sp>
        <p:nvSpPr>
          <p:cNvPr id="14" name="Rectangle arrodonit 13"/>
          <p:cNvSpPr/>
          <p:nvPr/>
        </p:nvSpPr>
        <p:spPr bwMode="auto">
          <a:xfrm>
            <a:off x="1187450" y="1125538"/>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Amabilització de la zona comercial</a:t>
            </a:r>
            <a:endParaRPr lang="ca-ES" altLang="es-ES_tradnl" sz="1600" b="1" noProof="1">
              <a:solidFill>
                <a:schemeClr val="bg1"/>
              </a:solidFill>
            </a:endParaRPr>
          </a:p>
        </p:txBody>
      </p:sp>
      <p:sp>
        <p:nvSpPr>
          <p:cNvPr id="17" name="Rectangle arrodonit 16"/>
          <p:cNvSpPr/>
          <p:nvPr/>
        </p:nvSpPr>
        <p:spPr>
          <a:xfrm>
            <a:off x="684213" y="1125538"/>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a:solidFill>
                  <a:schemeClr val="bg1"/>
                </a:solidFill>
              </a:rPr>
              <a:t>2</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8" name="Rectangle arrodonit 27"/>
          <p:cNvSpPr/>
          <p:nvPr/>
        </p:nvSpPr>
        <p:spPr bwMode="auto">
          <a:xfrm>
            <a:off x="1908175" y="2565400"/>
            <a:ext cx="6696075" cy="3363930"/>
          </a:xfrm>
          <a:prstGeom prst="roundRect">
            <a:avLst>
              <a:gd name="adj" fmla="val 1023"/>
            </a:avLst>
          </a:prstGeom>
          <a:no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endParaRPr lang="ca-ES" sz="1000" dirty="0">
              <a:solidFill>
                <a:schemeClr val="tx1"/>
              </a:solidFill>
            </a:endParaRPr>
          </a:p>
        </p:txBody>
      </p:sp>
      <p:sp>
        <p:nvSpPr>
          <p:cNvPr id="20" name="TextBox 35"/>
          <p:cNvSpPr>
            <a:spLocks noChangeArrowheads="1"/>
          </p:cNvSpPr>
          <p:nvPr/>
        </p:nvSpPr>
        <p:spPr bwMode="auto">
          <a:xfrm>
            <a:off x="6544370" y="2811819"/>
            <a:ext cx="1908000" cy="2628000"/>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sp>
        <p:nvSpPr>
          <p:cNvPr id="21" name="Rectangle 21"/>
          <p:cNvSpPr>
            <a:spLocks noChangeArrowheads="1"/>
          </p:cNvSpPr>
          <p:nvPr/>
        </p:nvSpPr>
        <p:spPr bwMode="auto">
          <a:xfrm>
            <a:off x="6539606" y="5489816"/>
            <a:ext cx="1928826" cy="369332"/>
          </a:xfrm>
          <a:prstGeom prst="rect">
            <a:avLst/>
          </a:prstGeom>
          <a:noFill/>
          <a:ln w="9525">
            <a:noFill/>
            <a:miter lim="800000"/>
            <a:headEnd/>
            <a:tailEnd/>
          </a:ln>
        </p:spPr>
        <p:txBody>
          <a:bodyPr wrap="square">
            <a:spAutoFit/>
          </a:bodyPr>
          <a:lstStyle/>
          <a:p>
            <a:pPr algn="ctr"/>
            <a:r>
              <a:rPr lang="ca-ES" sz="600" dirty="0" smtClean="0"/>
              <a:t>Imatge d’un panell de senyalització on caldria incorporar alguna referència a l’espai comercial urbà.</a:t>
            </a:r>
            <a:endParaRPr lang="ca-ES" sz="600" dirty="0"/>
          </a:p>
        </p:txBody>
      </p:sp>
      <p:pic>
        <p:nvPicPr>
          <p:cNvPr id="1027" name="Picture 3"/>
          <p:cNvPicPr>
            <a:picLocks noChangeAspect="1" noChangeArrowheads="1"/>
          </p:cNvPicPr>
          <p:nvPr/>
        </p:nvPicPr>
        <p:blipFill>
          <a:blip r:embed="rId2" cstate="print">
            <a:lum bright="10000"/>
          </a:blip>
          <a:srcRect l="66600" t="27781" r="7727" b="6735"/>
          <a:stretch>
            <a:fillRect/>
          </a:stretch>
        </p:blipFill>
        <p:spPr bwMode="auto">
          <a:xfrm>
            <a:off x="6671596" y="2945942"/>
            <a:ext cx="1643074" cy="235745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484660"/>
            <a:ext cx="8208963" cy="4466106"/>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63491" name="Contenidor de número de diapositiva 3"/>
          <p:cNvSpPr>
            <a:spLocks noGrp="1"/>
          </p:cNvSpPr>
          <p:nvPr>
            <p:ph type="sldNum" sz="quarter" idx="10"/>
          </p:nvPr>
        </p:nvSpPr>
        <p:spPr bwMode="auto">
          <a:noFill/>
          <a:ln>
            <a:miter lim="800000"/>
            <a:headEnd/>
            <a:tailEnd/>
          </a:ln>
        </p:spPr>
        <p:txBody>
          <a:bodyPr/>
          <a:lstStyle/>
          <a:p>
            <a:fld id="{FC242BE2-4F27-4834-A08A-287224D5277C}" type="slidenum">
              <a:rPr lang="es-ES" altLang="ca-ES" smtClean="0">
                <a:latin typeface="Arial" charset="0"/>
                <a:cs typeface="Arial" charset="0"/>
              </a:rPr>
              <a:pPr/>
              <a:t>55</a:t>
            </a:fld>
            <a:endParaRPr lang="es-ES" altLang="ca-ES" smtClean="0">
              <a:latin typeface="Arial" charset="0"/>
              <a:cs typeface="Arial" charset="0"/>
            </a:endParaRPr>
          </a:p>
        </p:txBody>
      </p:sp>
      <p:sp>
        <p:nvSpPr>
          <p:cNvPr id="11" name="Rectangle arrodonit 10"/>
          <p:cNvSpPr/>
          <p:nvPr/>
        </p:nvSpPr>
        <p:spPr bwMode="auto">
          <a:xfrm>
            <a:off x="684213" y="1700560"/>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2.3</a:t>
            </a:r>
          </a:p>
        </p:txBody>
      </p:sp>
      <p:sp>
        <p:nvSpPr>
          <p:cNvPr id="12" name="Rectangle arrodonit 11"/>
          <p:cNvSpPr/>
          <p:nvPr/>
        </p:nvSpPr>
        <p:spPr bwMode="auto">
          <a:xfrm>
            <a:off x="1908175" y="1700560"/>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de </a:t>
            </a:r>
            <a:r>
              <a:rPr lang="ca-ES" altLang="ca-ES" sz="1200" b="1" dirty="0" smtClean="0">
                <a:solidFill>
                  <a:schemeClr val="tx1"/>
                </a:solidFill>
              </a:rPr>
              <a:t>reforç de la senyalització comercial</a:t>
            </a:r>
            <a:endParaRPr lang="es-ES" altLang="ca-ES" sz="1200" b="1" dirty="0">
              <a:solidFill>
                <a:schemeClr val="tx1"/>
              </a:solidFill>
            </a:endParaRPr>
          </a:p>
        </p:txBody>
      </p:sp>
      <p:sp>
        <p:nvSpPr>
          <p:cNvPr id="18" name="Rectangle arrodonit 17"/>
          <p:cNvSpPr/>
          <p:nvPr/>
        </p:nvSpPr>
        <p:spPr bwMode="auto">
          <a:xfrm>
            <a:off x="642910" y="2149806"/>
            <a:ext cx="1150937" cy="2428892"/>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4" y="2232130"/>
            <a:ext cx="4664090" cy="2268786"/>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69875" indent="-182563" algn="just">
              <a:spcAft>
                <a:spcPts val="300"/>
              </a:spcAft>
              <a:buFont typeface="+mj-lt"/>
              <a:buAutoNum type="arabicPeriod" startAt="2"/>
              <a:defRPr/>
            </a:pPr>
            <a:r>
              <a:rPr lang="ca-ES" sz="1000" b="1" dirty="0" smtClean="0">
                <a:solidFill>
                  <a:schemeClr val="tx1"/>
                </a:solidFill>
              </a:rPr>
              <a:t>Incorporació </a:t>
            </a:r>
            <a:r>
              <a:rPr lang="ca-ES" sz="1000" b="1" dirty="0">
                <a:solidFill>
                  <a:schemeClr val="tx1"/>
                </a:solidFill>
              </a:rPr>
              <a:t>de tòtems descriptius de l’oferta comercial. </a:t>
            </a:r>
          </a:p>
          <a:p>
            <a:pPr marL="266700" algn="just">
              <a:spcAft>
                <a:spcPts val="500"/>
              </a:spcAft>
              <a:defRPr/>
            </a:pPr>
            <a:r>
              <a:rPr lang="ca-ES" sz="1000" dirty="0" smtClean="0">
                <a:solidFill>
                  <a:schemeClr val="tx1"/>
                </a:solidFill>
                <a:cs typeface="Times New Roman" pitchFamily="18" charset="0"/>
              </a:rPr>
              <a:t>Complementàriament a l’acció anterior, també es proposa incorporar tòtems </a:t>
            </a:r>
            <a:r>
              <a:rPr lang="ca-ES" sz="1000" b="1" dirty="0" smtClean="0">
                <a:solidFill>
                  <a:schemeClr val="tx1"/>
                </a:solidFill>
                <a:cs typeface="Times New Roman" pitchFamily="18" charset="0"/>
              </a:rPr>
              <a:t>en les principals entrades </a:t>
            </a:r>
            <a:r>
              <a:rPr lang="ca-ES" sz="1000" dirty="0" smtClean="0">
                <a:solidFill>
                  <a:schemeClr val="tx1"/>
                </a:solidFill>
                <a:cs typeface="Times New Roman" pitchFamily="18" charset="0"/>
              </a:rPr>
              <a:t>que utilitzen els vianants per accedir a l’espai comercial urbà. Algunes de les localitzacions més idònies per col·locar aquests tòtems podrien ser la cantonada del Passeig del Mar amb la Rambla d’Antoni Vidal (a dia d’avui hi ha algun tòtem però no es troba actualitzat), la Placeta de Sant Joan o bé l’Avinguda de Juli Garreta.</a:t>
            </a:r>
          </a:p>
          <a:p>
            <a:pPr marL="266700" algn="just">
              <a:spcAft>
                <a:spcPts val="500"/>
              </a:spcAft>
              <a:defRPr/>
            </a:pPr>
            <a:r>
              <a:rPr lang="ca-ES" sz="1000" dirty="0" smtClean="0">
                <a:solidFill>
                  <a:schemeClr val="tx1"/>
                </a:solidFill>
                <a:cs typeface="Times New Roman" pitchFamily="18" charset="0"/>
              </a:rPr>
              <a:t>Cada tòtem hauria d’incloure, com a mínim, </a:t>
            </a:r>
            <a:r>
              <a:rPr lang="ca-ES" sz="1000" b="1" dirty="0" smtClean="0">
                <a:solidFill>
                  <a:schemeClr val="tx1"/>
                </a:solidFill>
                <a:cs typeface="Times New Roman" pitchFamily="18" charset="0"/>
              </a:rPr>
              <a:t>un mapa de l’espai comercial urbà </a:t>
            </a:r>
            <a:r>
              <a:rPr lang="ca-ES" sz="1000" dirty="0" smtClean="0">
                <a:solidFill>
                  <a:schemeClr val="tx1"/>
                </a:solidFill>
                <a:cs typeface="Times New Roman" pitchFamily="18" charset="0"/>
              </a:rPr>
              <a:t>del municipi amb el nom o sector i la ubicació de tots els establiments comercials.</a:t>
            </a:r>
          </a:p>
          <a:p>
            <a:pPr marL="266700" algn="just">
              <a:spcAft>
                <a:spcPts val="500"/>
              </a:spcAft>
              <a:defRPr/>
            </a:pPr>
            <a:r>
              <a:rPr lang="ca-ES" sz="1000" dirty="0" smtClean="0">
                <a:solidFill>
                  <a:schemeClr val="tx1"/>
                </a:solidFill>
                <a:cs typeface="Times New Roman" pitchFamily="18" charset="0"/>
              </a:rPr>
              <a:t>Addicionalment, també se’n recomana col·locar als </a:t>
            </a:r>
            <a:r>
              <a:rPr lang="ca-ES" sz="1000" b="1" dirty="0" smtClean="0">
                <a:solidFill>
                  <a:schemeClr val="tx1"/>
                </a:solidFill>
                <a:cs typeface="Times New Roman" pitchFamily="18" charset="0"/>
              </a:rPr>
              <a:t>principals pàrquings </a:t>
            </a:r>
            <a:r>
              <a:rPr lang="ca-ES" sz="1000" dirty="0" smtClean="0">
                <a:solidFill>
                  <a:schemeClr val="tx1"/>
                </a:solidFill>
                <a:cs typeface="Times New Roman" pitchFamily="18" charset="0"/>
              </a:rPr>
              <a:t>ubicats fora de l’espai comercial urbà, amb una indicació del tipus “Vostè està aquí”.</a:t>
            </a:r>
          </a:p>
        </p:txBody>
      </p:sp>
      <p:sp>
        <p:nvSpPr>
          <p:cNvPr id="14" name="Rectangle arrodonit 13"/>
          <p:cNvSpPr/>
          <p:nvPr/>
        </p:nvSpPr>
        <p:spPr bwMode="auto">
          <a:xfrm>
            <a:off x="1187450" y="1268760"/>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Amabilització de la zona comercial</a:t>
            </a:r>
            <a:endParaRPr lang="ca-ES" altLang="es-ES_tradnl" sz="1600" b="1" noProof="1">
              <a:solidFill>
                <a:schemeClr val="bg1"/>
              </a:solidFill>
            </a:endParaRPr>
          </a:p>
        </p:txBody>
      </p:sp>
      <p:sp>
        <p:nvSpPr>
          <p:cNvPr id="17" name="Rectangle arrodonit 16"/>
          <p:cNvSpPr/>
          <p:nvPr/>
        </p:nvSpPr>
        <p:spPr>
          <a:xfrm>
            <a:off x="684213" y="1268760"/>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a:solidFill>
                  <a:schemeClr val="bg1"/>
                </a:solidFill>
              </a:rPr>
              <a:t>2</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8" name="Rectangle arrodonit 27"/>
          <p:cNvSpPr/>
          <p:nvPr/>
        </p:nvSpPr>
        <p:spPr bwMode="auto">
          <a:xfrm>
            <a:off x="1908175" y="2143462"/>
            <a:ext cx="6696075" cy="2428892"/>
          </a:xfrm>
          <a:prstGeom prst="roundRect">
            <a:avLst>
              <a:gd name="adj" fmla="val 1023"/>
            </a:avLst>
          </a:prstGeom>
          <a:no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endParaRPr lang="ca-ES" sz="1000" dirty="0">
              <a:solidFill>
                <a:schemeClr val="tx1"/>
              </a:solidFill>
            </a:endParaRPr>
          </a:p>
        </p:txBody>
      </p:sp>
      <p:sp>
        <p:nvSpPr>
          <p:cNvPr id="20" name="TextBox 35"/>
          <p:cNvSpPr>
            <a:spLocks noChangeArrowheads="1"/>
          </p:cNvSpPr>
          <p:nvPr/>
        </p:nvSpPr>
        <p:spPr bwMode="auto">
          <a:xfrm>
            <a:off x="6732148" y="2375006"/>
            <a:ext cx="1737230" cy="1620000"/>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sp>
        <p:nvSpPr>
          <p:cNvPr id="21" name="Rectangle 21"/>
          <p:cNvSpPr>
            <a:spLocks noChangeArrowheads="1"/>
          </p:cNvSpPr>
          <p:nvPr/>
        </p:nvSpPr>
        <p:spPr bwMode="auto">
          <a:xfrm>
            <a:off x="6715140" y="4007194"/>
            <a:ext cx="1785950" cy="369332"/>
          </a:xfrm>
          <a:prstGeom prst="rect">
            <a:avLst/>
          </a:prstGeom>
          <a:noFill/>
          <a:ln w="9525">
            <a:noFill/>
            <a:miter lim="800000"/>
            <a:headEnd/>
            <a:tailEnd/>
          </a:ln>
        </p:spPr>
        <p:txBody>
          <a:bodyPr wrap="square">
            <a:spAutoFit/>
          </a:bodyPr>
          <a:lstStyle/>
          <a:p>
            <a:pPr algn="ctr"/>
            <a:r>
              <a:rPr lang="ca-ES" sz="600" dirty="0" smtClean="0"/>
              <a:t>Imatge d’un tòtem promocional del municipi, en aquest cas sense cap descripció de l’oferta comercial.</a:t>
            </a:r>
            <a:endParaRPr lang="ca-ES" sz="600" dirty="0"/>
          </a:p>
        </p:txBody>
      </p:sp>
      <p:pic>
        <p:nvPicPr>
          <p:cNvPr id="1026" name="Picture 2"/>
          <p:cNvPicPr>
            <a:picLocks noChangeAspect="1" noChangeArrowheads="1"/>
          </p:cNvPicPr>
          <p:nvPr/>
        </p:nvPicPr>
        <p:blipFill>
          <a:blip r:embed="rId2" cstate="print"/>
          <a:srcRect t="21429" b="10714"/>
          <a:stretch>
            <a:fillRect/>
          </a:stretch>
        </p:blipFill>
        <p:spPr bwMode="auto">
          <a:xfrm>
            <a:off x="6842366" y="2506996"/>
            <a:ext cx="1500198" cy="1357322"/>
          </a:xfrm>
          <a:prstGeom prst="rect">
            <a:avLst/>
          </a:prstGeom>
          <a:noFill/>
          <a:ln w="9525">
            <a:noFill/>
            <a:miter lim="800000"/>
            <a:headEnd/>
            <a:tailEnd/>
          </a:ln>
          <a:effectLst/>
        </p:spPr>
      </p:pic>
      <p:sp>
        <p:nvSpPr>
          <p:cNvPr id="22" name="Rectangle arrodonit 24"/>
          <p:cNvSpPr/>
          <p:nvPr/>
        </p:nvSpPr>
        <p:spPr bwMode="auto">
          <a:xfrm>
            <a:off x="684213" y="4643790"/>
            <a:ext cx="1150937" cy="571505"/>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Resultats esperats</a:t>
            </a:r>
          </a:p>
        </p:txBody>
      </p:sp>
      <p:sp>
        <p:nvSpPr>
          <p:cNvPr id="23" name="Rectangle arrodonit 25"/>
          <p:cNvSpPr/>
          <p:nvPr/>
        </p:nvSpPr>
        <p:spPr bwMode="auto">
          <a:xfrm>
            <a:off x="1908175" y="4643790"/>
            <a:ext cx="6696075" cy="571505"/>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Disposar de </a:t>
            </a:r>
            <a:r>
              <a:rPr lang="ca-ES" sz="1000" dirty="0" err="1" smtClean="0">
                <a:solidFill>
                  <a:schemeClr val="tx1"/>
                </a:solidFill>
              </a:rPr>
              <a:t>senyalètica</a:t>
            </a:r>
            <a:r>
              <a:rPr lang="ca-ES" sz="1000" dirty="0" smtClean="0">
                <a:solidFill>
                  <a:schemeClr val="tx1"/>
                </a:solidFill>
              </a:rPr>
              <a:t> que promogui un accés fàcil i ràpid a l’espai comercial urbà, així com facilitar el coneixement de l’oferta existent als visitants.</a:t>
            </a:r>
            <a:endParaRPr lang="ca-ES" sz="1000" dirty="0">
              <a:solidFill>
                <a:schemeClr val="tx1"/>
              </a:solidFill>
            </a:endParaRPr>
          </a:p>
        </p:txBody>
      </p:sp>
      <p:sp>
        <p:nvSpPr>
          <p:cNvPr id="24" name="Rectangle arrodonit 31"/>
          <p:cNvSpPr/>
          <p:nvPr/>
        </p:nvSpPr>
        <p:spPr bwMode="auto">
          <a:xfrm>
            <a:off x="684213" y="5275256"/>
            <a:ext cx="1150937" cy="603502"/>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Agents implicats</a:t>
            </a:r>
          </a:p>
        </p:txBody>
      </p:sp>
      <p:sp>
        <p:nvSpPr>
          <p:cNvPr id="25" name="Rectangle arrodonit 32"/>
          <p:cNvSpPr/>
          <p:nvPr/>
        </p:nvSpPr>
        <p:spPr bwMode="auto">
          <a:xfrm>
            <a:off x="1908175" y="5275256"/>
            <a:ext cx="1368425" cy="603502"/>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Ajuntament.</a:t>
            </a:r>
            <a:endParaRPr lang="ca-ES" sz="1000" dirty="0">
              <a:solidFill>
                <a:schemeClr val="tx1"/>
              </a:solidFill>
            </a:endParaRPr>
          </a:p>
        </p:txBody>
      </p:sp>
      <p:sp>
        <p:nvSpPr>
          <p:cNvPr id="26" name="Rectangle arrodonit 33"/>
          <p:cNvSpPr/>
          <p:nvPr/>
        </p:nvSpPr>
        <p:spPr bwMode="auto">
          <a:xfrm>
            <a:off x="3348038" y="5275256"/>
            <a:ext cx="1152525" cy="603502"/>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smtClean="0">
                <a:solidFill>
                  <a:schemeClr val="tx1"/>
                </a:solidFill>
                <a:cs typeface="Arial" charset="0"/>
              </a:rPr>
              <a:t>Públic destinatari</a:t>
            </a:r>
            <a:endParaRPr lang="ca-ES" altLang="es-ES_tradnl" sz="1200" b="1" dirty="0">
              <a:solidFill>
                <a:schemeClr val="tx1"/>
              </a:solidFill>
              <a:cs typeface="Arial" charset="0"/>
            </a:endParaRPr>
          </a:p>
        </p:txBody>
      </p:sp>
      <p:sp>
        <p:nvSpPr>
          <p:cNvPr id="27" name="Rectangle arrodonit 37"/>
          <p:cNvSpPr/>
          <p:nvPr/>
        </p:nvSpPr>
        <p:spPr bwMode="auto">
          <a:xfrm>
            <a:off x="6011863" y="5275256"/>
            <a:ext cx="1152525" cy="603502"/>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Prioritat</a:t>
            </a:r>
          </a:p>
        </p:txBody>
      </p:sp>
      <p:sp>
        <p:nvSpPr>
          <p:cNvPr id="29" name="Rectangle arrodonit 39"/>
          <p:cNvSpPr/>
          <p:nvPr/>
        </p:nvSpPr>
        <p:spPr bwMode="auto">
          <a:xfrm>
            <a:off x="4572000" y="5275256"/>
            <a:ext cx="1368425" cy="603502"/>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Vianants i visitants de Sant Feliu de Guíxols. </a:t>
            </a:r>
            <a:endParaRPr lang="ca-ES" sz="1000" dirty="0">
              <a:solidFill>
                <a:schemeClr val="tx1"/>
              </a:solidFill>
            </a:endParaRPr>
          </a:p>
        </p:txBody>
      </p:sp>
      <p:sp>
        <p:nvSpPr>
          <p:cNvPr id="30" name="Rectangle arrodonit 40"/>
          <p:cNvSpPr/>
          <p:nvPr/>
        </p:nvSpPr>
        <p:spPr bwMode="auto">
          <a:xfrm>
            <a:off x="7235825" y="5275256"/>
            <a:ext cx="1368425" cy="603502"/>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a:solidFill>
                  <a:schemeClr val="tx1"/>
                </a:solidFill>
              </a:rPr>
              <a:t>Alta.</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341437"/>
            <a:ext cx="8208963" cy="4802207"/>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64515" name="Contenidor de número de diapositiva 3"/>
          <p:cNvSpPr>
            <a:spLocks noGrp="1"/>
          </p:cNvSpPr>
          <p:nvPr>
            <p:ph type="sldNum" sz="quarter" idx="10"/>
          </p:nvPr>
        </p:nvSpPr>
        <p:spPr bwMode="auto">
          <a:noFill/>
          <a:ln>
            <a:miter lim="800000"/>
            <a:headEnd/>
            <a:tailEnd/>
          </a:ln>
        </p:spPr>
        <p:txBody>
          <a:bodyPr/>
          <a:lstStyle/>
          <a:p>
            <a:fld id="{D94660A8-99F7-473B-B860-F9DAF5CD9E18}" type="slidenum">
              <a:rPr lang="es-ES" altLang="ca-ES" smtClean="0">
                <a:latin typeface="Arial" charset="0"/>
                <a:cs typeface="Arial" charset="0"/>
              </a:rPr>
              <a:pPr/>
              <a:t>56</a:t>
            </a:fld>
            <a:endParaRPr lang="es-ES" altLang="ca-ES" dirty="0" smtClean="0">
              <a:latin typeface="Arial" charset="0"/>
              <a:cs typeface="Arial" charset="0"/>
            </a:endParaRPr>
          </a:p>
        </p:txBody>
      </p:sp>
      <p:sp>
        <p:nvSpPr>
          <p:cNvPr id="11" name="Rectangle arrodonit 10"/>
          <p:cNvSpPr/>
          <p:nvPr/>
        </p:nvSpPr>
        <p:spPr bwMode="auto">
          <a:xfrm>
            <a:off x="684213" y="1557338"/>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2.4</a:t>
            </a:r>
          </a:p>
        </p:txBody>
      </p:sp>
      <p:sp>
        <p:nvSpPr>
          <p:cNvPr id="12" name="Rectangle arrodonit 11"/>
          <p:cNvSpPr/>
          <p:nvPr/>
        </p:nvSpPr>
        <p:spPr bwMode="auto">
          <a:xfrm>
            <a:off x="1908175" y="1557338"/>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1200" b="1" dirty="0">
                <a:solidFill>
                  <a:schemeClr val="tx1"/>
                </a:solidFill>
              </a:rPr>
              <a:t>Programa de millora de l’aparcament</a:t>
            </a:r>
            <a:endParaRPr lang="ca-ES" sz="1200" b="1" dirty="0">
              <a:solidFill>
                <a:schemeClr val="tx1"/>
              </a:solidFill>
            </a:endParaRPr>
          </a:p>
        </p:txBody>
      </p:sp>
      <p:sp>
        <p:nvSpPr>
          <p:cNvPr id="18" name="Rectangle arrodonit 17"/>
          <p:cNvSpPr/>
          <p:nvPr/>
        </p:nvSpPr>
        <p:spPr bwMode="auto">
          <a:xfrm>
            <a:off x="684213" y="2493963"/>
            <a:ext cx="1150937" cy="3578244"/>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36" name="Rectangle arrodonit 35"/>
          <p:cNvSpPr/>
          <p:nvPr/>
        </p:nvSpPr>
        <p:spPr bwMode="auto">
          <a:xfrm>
            <a:off x="684213" y="1989138"/>
            <a:ext cx="1150937" cy="43180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Objectius </a:t>
            </a:r>
          </a:p>
        </p:txBody>
      </p:sp>
      <p:sp>
        <p:nvSpPr>
          <p:cNvPr id="37" name="Rectangle arrodonit 36"/>
          <p:cNvSpPr/>
          <p:nvPr/>
        </p:nvSpPr>
        <p:spPr bwMode="auto">
          <a:xfrm>
            <a:off x="1908175" y="1989138"/>
            <a:ext cx="6696075" cy="431800"/>
          </a:xfrm>
          <a:prstGeom prst="roundRect">
            <a:avLst>
              <a:gd name="adj" fmla="val 1023"/>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r>
              <a:rPr lang="ca-ES" sz="1000" dirty="0">
                <a:solidFill>
                  <a:schemeClr val="tx1"/>
                </a:solidFill>
              </a:rPr>
              <a:t>Treballar aquells aspectes de l’aparcament del municipi que afavoreixin el passeig i la compra al teixit comercial.</a:t>
            </a:r>
          </a:p>
        </p:txBody>
      </p:sp>
      <p:sp>
        <p:nvSpPr>
          <p:cNvPr id="14" name="Rectangle arrodonit 13"/>
          <p:cNvSpPr/>
          <p:nvPr/>
        </p:nvSpPr>
        <p:spPr bwMode="auto">
          <a:xfrm>
            <a:off x="1187450" y="1126009"/>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Amabilització de la zona comercial</a:t>
            </a:r>
            <a:endParaRPr lang="ca-ES" altLang="es-ES_tradnl" sz="1600" b="1" noProof="1">
              <a:solidFill>
                <a:schemeClr val="bg1"/>
              </a:solidFill>
            </a:endParaRPr>
          </a:p>
        </p:txBody>
      </p:sp>
      <p:sp>
        <p:nvSpPr>
          <p:cNvPr id="17" name="Rectangle arrodonit 16"/>
          <p:cNvSpPr/>
          <p:nvPr/>
        </p:nvSpPr>
        <p:spPr>
          <a:xfrm>
            <a:off x="684213" y="1125538"/>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a:solidFill>
                  <a:schemeClr val="bg1"/>
                </a:solidFill>
              </a:rPr>
              <a:t>2</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8" name="Rectangle arrodonit 27"/>
          <p:cNvSpPr/>
          <p:nvPr/>
        </p:nvSpPr>
        <p:spPr bwMode="auto">
          <a:xfrm>
            <a:off x="1908175" y="2493963"/>
            <a:ext cx="6696075" cy="3578244"/>
          </a:xfrm>
          <a:prstGeom prst="roundRect">
            <a:avLst>
              <a:gd name="adj" fmla="val 1023"/>
            </a:avLst>
          </a:prstGeom>
          <a:no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314325" indent="-228600" algn="just">
              <a:spcBef>
                <a:spcPts val="0"/>
              </a:spcBef>
              <a:spcAft>
                <a:spcPts val="300"/>
              </a:spcAft>
              <a:defRPr/>
            </a:pPr>
            <a:endParaRPr lang="ca-ES" sz="1000" dirty="0" smtClean="0">
              <a:solidFill>
                <a:schemeClr val="tx1"/>
              </a:solidFill>
            </a:endParaRPr>
          </a:p>
        </p:txBody>
      </p:sp>
      <p:sp>
        <p:nvSpPr>
          <p:cNvPr id="19" name="Rectangle arrodonit 18"/>
          <p:cNvSpPr/>
          <p:nvPr/>
        </p:nvSpPr>
        <p:spPr bwMode="auto">
          <a:xfrm>
            <a:off x="1928794" y="2560858"/>
            <a:ext cx="6571144" cy="3489575"/>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indent="1588" algn="just">
              <a:spcBef>
                <a:spcPts val="0"/>
              </a:spcBef>
              <a:spcAft>
                <a:spcPts val="500"/>
              </a:spcAft>
              <a:defRPr/>
            </a:pPr>
            <a:r>
              <a:rPr lang="ca-ES" sz="1000" dirty="0" smtClean="0">
                <a:solidFill>
                  <a:schemeClr val="tx1"/>
                </a:solidFill>
              </a:rPr>
              <a:t>El programa orientat a la millora de l’aparcament inclou les dues accions que es detallen a continuació:</a:t>
            </a:r>
          </a:p>
          <a:p>
            <a:pPr marL="269875" indent="-182563" algn="just">
              <a:spcBef>
                <a:spcPts val="0"/>
              </a:spcBef>
              <a:spcAft>
                <a:spcPts val="300"/>
              </a:spcAft>
              <a:buFont typeface="+mj-lt"/>
              <a:buAutoNum type="arabicPeriod"/>
              <a:defRPr/>
            </a:pPr>
            <a:r>
              <a:rPr lang="ca-ES" sz="1000" b="1" dirty="0" smtClean="0">
                <a:solidFill>
                  <a:schemeClr val="tx1"/>
                </a:solidFill>
              </a:rPr>
              <a:t>Reforç del model d’aparcament dissuasiu.</a:t>
            </a:r>
          </a:p>
          <a:p>
            <a:pPr marL="269875" indent="1588" algn="just">
              <a:spcBef>
                <a:spcPts val="0"/>
              </a:spcBef>
              <a:spcAft>
                <a:spcPts val="300"/>
              </a:spcAft>
              <a:defRPr/>
            </a:pPr>
            <a:r>
              <a:rPr lang="ca-ES" sz="1000" dirty="0" smtClean="0">
                <a:solidFill>
                  <a:schemeClr val="tx1"/>
                </a:solidFill>
              </a:rPr>
              <a:t>Segons s’ha informat des del propi equip polític, l’Ajuntament de Sant Feliu de Guíxols té previst construir un aparcament dissuasiu </a:t>
            </a:r>
            <a:r>
              <a:rPr lang="ca-ES" sz="1000" dirty="0" smtClean="0">
                <a:solidFill>
                  <a:schemeClr val="tx1"/>
                </a:solidFill>
              </a:rPr>
              <a:t>al sector sud del barri del Centre (concretament</a:t>
            </a:r>
            <a:r>
              <a:rPr lang="ca-ES" sz="1000" dirty="0" smtClean="0">
                <a:solidFill>
                  <a:schemeClr val="tx1"/>
                </a:solidFill>
              </a:rPr>
              <a:t>, a La Corxera).</a:t>
            </a:r>
          </a:p>
          <a:p>
            <a:pPr marL="269875" indent="1588" algn="just">
              <a:spcBef>
                <a:spcPts val="0"/>
              </a:spcBef>
              <a:spcAft>
                <a:spcPts val="1200"/>
              </a:spcAft>
              <a:defRPr/>
            </a:pPr>
            <a:r>
              <a:rPr lang="ca-ES" sz="1000" dirty="0" smtClean="0">
                <a:solidFill>
                  <a:schemeClr val="tx1"/>
                </a:solidFill>
              </a:rPr>
              <a:t>Per tal de reforçar el model d’aparcament dissuasiu, el qual es consideri idoni per facilitar l’accés a peu a l’espai comercial urbà de Sant Feliu de Guíxols, es proposa que, tal i com en el seu moment ja va ser debatut pel propi Ajuntament, </a:t>
            </a:r>
            <a:r>
              <a:rPr lang="ca-ES" sz="1000" b="1" dirty="0" smtClean="0">
                <a:solidFill>
                  <a:schemeClr val="tx1"/>
                </a:solidFill>
              </a:rPr>
              <a:t>es</a:t>
            </a:r>
            <a:r>
              <a:rPr lang="ca-ES" sz="1000" dirty="0" smtClean="0">
                <a:solidFill>
                  <a:schemeClr val="tx1"/>
                </a:solidFill>
              </a:rPr>
              <a:t> </a:t>
            </a:r>
            <a:r>
              <a:rPr lang="ca-ES" sz="1000" b="1" dirty="0" smtClean="0">
                <a:solidFill>
                  <a:schemeClr val="tx1"/>
                </a:solidFill>
              </a:rPr>
              <a:t>valori la possible construcció d’</a:t>
            </a:r>
            <a:r>
              <a:rPr lang="ca-ES" sz="1000" b="1" dirty="0" smtClean="0">
                <a:solidFill>
                  <a:schemeClr val="tx1"/>
                </a:solidFill>
              </a:rPr>
              <a:t>un </a:t>
            </a:r>
            <a:r>
              <a:rPr lang="ca-ES" sz="1000" b="1" dirty="0" smtClean="0">
                <a:solidFill>
                  <a:schemeClr val="tx1"/>
                </a:solidFill>
              </a:rPr>
              <a:t>segon aparcament </a:t>
            </a:r>
            <a:r>
              <a:rPr lang="ca-ES" sz="1000" b="1" dirty="0" smtClean="0">
                <a:solidFill>
                  <a:schemeClr val="tx1"/>
                </a:solidFill>
              </a:rPr>
              <a:t>de caràcter dissuasiu</a:t>
            </a:r>
            <a:r>
              <a:rPr lang="ca-ES" sz="1000" dirty="0" smtClean="0">
                <a:solidFill>
                  <a:schemeClr val="tx1"/>
                </a:solidFill>
              </a:rPr>
              <a:t>, en aquest cas al </a:t>
            </a:r>
            <a:r>
              <a:rPr lang="ca-ES" sz="1000" b="1" dirty="0" smtClean="0">
                <a:solidFill>
                  <a:schemeClr val="tx1"/>
                </a:solidFill>
              </a:rPr>
              <a:t>sector nord </a:t>
            </a:r>
            <a:r>
              <a:rPr lang="ca-ES" sz="1000" b="1" dirty="0" smtClean="0">
                <a:solidFill>
                  <a:schemeClr val="tx1"/>
                </a:solidFill>
              </a:rPr>
              <a:t>del barri del Centre</a:t>
            </a:r>
            <a:r>
              <a:rPr lang="ca-ES" sz="1000" dirty="0" smtClean="0">
                <a:solidFill>
                  <a:schemeClr val="tx1"/>
                </a:solidFill>
              </a:rPr>
              <a:t> </a:t>
            </a:r>
            <a:r>
              <a:rPr lang="ca-ES" sz="1000" dirty="0" smtClean="0">
                <a:solidFill>
                  <a:schemeClr val="tx1"/>
                </a:solidFill>
              </a:rPr>
              <a:t>(i a poder ser, </a:t>
            </a:r>
            <a:r>
              <a:rPr lang="ca-ES" sz="1000" dirty="0" smtClean="0">
                <a:solidFill>
                  <a:schemeClr val="tx1"/>
                </a:solidFill>
              </a:rPr>
              <a:t>entre </a:t>
            </a:r>
            <a:r>
              <a:rPr lang="ca-ES" sz="1000" dirty="0" smtClean="0">
                <a:solidFill>
                  <a:schemeClr val="tx1"/>
                </a:solidFill>
              </a:rPr>
              <a:t>la Carretera de Palamós i el Parc de les Eres).</a:t>
            </a:r>
            <a:endParaRPr lang="es-ES" sz="1000" dirty="0" smtClean="0">
              <a:solidFill>
                <a:srgbClr val="FF0000"/>
              </a:solidFill>
            </a:endParaRPr>
          </a:p>
        </p:txBody>
      </p:sp>
      <p:sp>
        <p:nvSpPr>
          <p:cNvPr id="20" name="TextBox 35"/>
          <p:cNvSpPr>
            <a:spLocks noChangeArrowheads="1"/>
          </p:cNvSpPr>
          <p:nvPr/>
        </p:nvSpPr>
        <p:spPr bwMode="auto">
          <a:xfrm>
            <a:off x="3857620" y="4173028"/>
            <a:ext cx="2758188" cy="1620000"/>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sp>
        <p:nvSpPr>
          <p:cNvPr id="21" name="Rectangle 21"/>
          <p:cNvSpPr>
            <a:spLocks noChangeArrowheads="1"/>
          </p:cNvSpPr>
          <p:nvPr/>
        </p:nvSpPr>
        <p:spPr bwMode="auto">
          <a:xfrm>
            <a:off x="4286248" y="5816102"/>
            <a:ext cx="1928826" cy="184666"/>
          </a:xfrm>
          <a:prstGeom prst="rect">
            <a:avLst/>
          </a:prstGeom>
          <a:noFill/>
          <a:ln w="9525">
            <a:noFill/>
            <a:miter lim="800000"/>
            <a:headEnd/>
            <a:tailEnd/>
          </a:ln>
        </p:spPr>
        <p:txBody>
          <a:bodyPr wrap="square">
            <a:spAutoFit/>
          </a:bodyPr>
          <a:lstStyle/>
          <a:p>
            <a:pPr algn="ctr"/>
            <a:r>
              <a:rPr lang="ca-ES" sz="600" dirty="0" smtClean="0"/>
              <a:t>Imatge de l’aparcament actual de la Corxera.</a:t>
            </a:r>
            <a:endParaRPr lang="ca-ES" sz="600" dirty="0"/>
          </a:p>
        </p:txBody>
      </p:sp>
      <p:pic>
        <p:nvPicPr>
          <p:cNvPr id="2050" name="Picture 2"/>
          <p:cNvPicPr>
            <a:picLocks noChangeAspect="1" noChangeArrowheads="1"/>
          </p:cNvPicPr>
          <p:nvPr/>
        </p:nvPicPr>
        <p:blipFill>
          <a:blip r:embed="rId2" cstate="print"/>
          <a:srcRect l="27905" t="27781" r="19633" b="20625"/>
          <a:stretch>
            <a:fillRect/>
          </a:stretch>
        </p:blipFill>
        <p:spPr bwMode="auto">
          <a:xfrm>
            <a:off x="4000496" y="4294132"/>
            <a:ext cx="2500330" cy="13831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644636"/>
            <a:ext cx="8208963" cy="4213256"/>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63491" name="Contenidor de número de diapositiva 3"/>
          <p:cNvSpPr>
            <a:spLocks noGrp="1"/>
          </p:cNvSpPr>
          <p:nvPr>
            <p:ph type="sldNum" sz="quarter" idx="10"/>
          </p:nvPr>
        </p:nvSpPr>
        <p:spPr bwMode="auto">
          <a:noFill/>
          <a:ln>
            <a:miter lim="800000"/>
            <a:headEnd/>
            <a:tailEnd/>
          </a:ln>
        </p:spPr>
        <p:txBody>
          <a:bodyPr/>
          <a:lstStyle/>
          <a:p>
            <a:fld id="{FC242BE2-4F27-4834-A08A-287224D5277C}" type="slidenum">
              <a:rPr lang="es-ES" altLang="ca-ES" smtClean="0">
                <a:latin typeface="Arial" charset="0"/>
                <a:cs typeface="Arial" charset="0"/>
              </a:rPr>
              <a:pPr/>
              <a:t>57</a:t>
            </a:fld>
            <a:endParaRPr lang="es-ES" altLang="ca-ES" smtClean="0">
              <a:latin typeface="Arial" charset="0"/>
              <a:cs typeface="Arial" charset="0"/>
            </a:endParaRPr>
          </a:p>
        </p:txBody>
      </p:sp>
      <p:sp>
        <p:nvSpPr>
          <p:cNvPr id="11" name="Rectangle arrodonit 10"/>
          <p:cNvSpPr/>
          <p:nvPr/>
        </p:nvSpPr>
        <p:spPr bwMode="auto">
          <a:xfrm>
            <a:off x="684213" y="1860535"/>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2.4</a:t>
            </a:r>
            <a:endParaRPr lang="ca-ES" altLang="es-ES_tradnl" sz="1200" b="1" dirty="0">
              <a:solidFill>
                <a:schemeClr val="tx1"/>
              </a:solidFill>
            </a:endParaRPr>
          </a:p>
        </p:txBody>
      </p:sp>
      <p:sp>
        <p:nvSpPr>
          <p:cNvPr id="12" name="Rectangle arrodonit 11"/>
          <p:cNvSpPr/>
          <p:nvPr/>
        </p:nvSpPr>
        <p:spPr bwMode="auto">
          <a:xfrm>
            <a:off x="1908175" y="1860535"/>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ca-ES" sz="1200" b="1" dirty="0" smtClean="0">
                <a:solidFill>
                  <a:schemeClr val="tx1"/>
                </a:solidFill>
              </a:rPr>
              <a:t>Programa de millora de l’aparcament</a:t>
            </a:r>
            <a:endParaRPr lang="ca-ES" sz="1200" b="1" dirty="0">
              <a:solidFill>
                <a:schemeClr val="tx1"/>
              </a:solidFill>
            </a:endParaRPr>
          </a:p>
        </p:txBody>
      </p:sp>
      <p:sp>
        <p:nvSpPr>
          <p:cNvPr id="14" name="Rectangle arrodonit 13"/>
          <p:cNvSpPr/>
          <p:nvPr/>
        </p:nvSpPr>
        <p:spPr bwMode="auto">
          <a:xfrm>
            <a:off x="1187450" y="1428735"/>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Amabilització de la zona comercial</a:t>
            </a:r>
            <a:endParaRPr lang="ca-ES" altLang="es-ES_tradnl" sz="1600" b="1" noProof="1">
              <a:solidFill>
                <a:schemeClr val="bg1"/>
              </a:solidFill>
            </a:endParaRPr>
          </a:p>
        </p:txBody>
      </p:sp>
      <p:sp>
        <p:nvSpPr>
          <p:cNvPr id="17" name="Rectangle arrodonit 16"/>
          <p:cNvSpPr/>
          <p:nvPr/>
        </p:nvSpPr>
        <p:spPr>
          <a:xfrm>
            <a:off x="684213" y="1428735"/>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a:solidFill>
                  <a:schemeClr val="bg1"/>
                </a:solidFill>
              </a:rPr>
              <a:t>2</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0" name="Rectangle arrodonit 24"/>
          <p:cNvSpPr/>
          <p:nvPr/>
        </p:nvSpPr>
        <p:spPr bwMode="auto">
          <a:xfrm>
            <a:off x="684213" y="4572008"/>
            <a:ext cx="1150937" cy="571505"/>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Resultats esperats</a:t>
            </a:r>
          </a:p>
        </p:txBody>
      </p:sp>
      <p:sp>
        <p:nvSpPr>
          <p:cNvPr id="21" name="Rectangle arrodonit 25"/>
          <p:cNvSpPr/>
          <p:nvPr/>
        </p:nvSpPr>
        <p:spPr bwMode="auto">
          <a:xfrm>
            <a:off x="1908175" y="4572008"/>
            <a:ext cx="6696075" cy="571505"/>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Facilitar l’aparcament a prop de l’espai comercial urbà i reduir el seu potencial com a possible fre de compra per a residents i visitants.</a:t>
            </a:r>
            <a:endParaRPr lang="ca-ES" sz="1000" dirty="0">
              <a:solidFill>
                <a:srgbClr val="FF0000"/>
              </a:solidFill>
            </a:endParaRPr>
          </a:p>
        </p:txBody>
      </p:sp>
      <p:sp>
        <p:nvSpPr>
          <p:cNvPr id="22" name="Rectangle arrodonit 31"/>
          <p:cNvSpPr/>
          <p:nvPr/>
        </p:nvSpPr>
        <p:spPr bwMode="auto">
          <a:xfrm>
            <a:off x="684213" y="5203474"/>
            <a:ext cx="1150937" cy="46800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Agents implicats</a:t>
            </a:r>
          </a:p>
        </p:txBody>
      </p:sp>
      <p:sp>
        <p:nvSpPr>
          <p:cNvPr id="23" name="Rectangle arrodonit 32"/>
          <p:cNvSpPr/>
          <p:nvPr/>
        </p:nvSpPr>
        <p:spPr bwMode="auto">
          <a:xfrm>
            <a:off x="1908175" y="5203474"/>
            <a:ext cx="1368425" cy="468000"/>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Ajuntament.</a:t>
            </a:r>
            <a:endParaRPr lang="ca-ES" sz="1000" dirty="0">
              <a:solidFill>
                <a:schemeClr val="tx1"/>
              </a:solidFill>
            </a:endParaRPr>
          </a:p>
        </p:txBody>
      </p:sp>
      <p:sp>
        <p:nvSpPr>
          <p:cNvPr id="24" name="Rectangle arrodonit 33"/>
          <p:cNvSpPr/>
          <p:nvPr/>
        </p:nvSpPr>
        <p:spPr bwMode="auto">
          <a:xfrm>
            <a:off x="3348038" y="5203474"/>
            <a:ext cx="1152525" cy="46800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smtClean="0">
                <a:solidFill>
                  <a:schemeClr val="tx1"/>
                </a:solidFill>
                <a:cs typeface="Arial" charset="0"/>
              </a:rPr>
              <a:t>Públic destinatari</a:t>
            </a:r>
            <a:endParaRPr lang="ca-ES" altLang="es-ES_tradnl" sz="1200" b="1" dirty="0">
              <a:solidFill>
                <a:schemeClr val="tx1"/>
              </a:solidFill>
              <a:cs typeface="Arial" charset="0"/>
            </a:endParaRPr>
          </a:p>
        </p:txBody>
      </p:sp>
      <p:sp>
        <p:nvSpPr>
          <p:cNvPr id="25" name="Rectangle arrodonit 37"/>
          <p:cNvSpPr/>
          <p:nvPr/>
        </p:nvSpPr>
        <p:spPr bwMode="auto">
          <a:xfrm>
            <a:off x="6011863" y="5203474"/>
            <a:ext cx="1152525" cy="46800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Prioritat</a:t>
            </a:r>
          </a:p>
        </p:txBody>
      </p:sp>
      <p:sp>
        <p:nvSpPr>
          <p:cNvPr id="26" name="Rectangle arrodonit 39"/>
          <p:cNvSpPr/>
          <p:nvPr/>
        </p:nvSpPr>
        <p:spPr bwMode="auto">
          <a:xfrm>
            <a:off x="4572000" y="5203474"/>
            <a:ext cx="1368425" cy="468000"/>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Vianants. </a:t>
            </a:r>
            <a:endParaRPr lang="ca-ES" sz="1000" dirty="0">
              <a:solidFill>
                <a:schemeClr val="tx1"/>
              </a:solidFill>
            </a:endParaRPr>
          </a:p>
        </p:txBody>
      </p:sp>
      <p:sp>
        <p:nvSpPr>
          <p:cNvPr id="27" name="Rectangle arrodonit 40"/>
          <p:cNvSpPr/>
          <p:nvPr/>
        </p:nvSpPr>
        <p:spPr bwMode="auto">
          <a:xfrm>
            <a:off x="7235825" y="5203474"/>
            <a:ext cx="1368425" cy="468000"/>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a:solidFill>
                  <a:schemeClr val="tx1"/>
                </a:solidFill>
              </a:rPr>
              <a:t>Alta.</a:t>
            </a:r>
          </a:p>
        </p:txBody>
      </p:sp>
      <p:sp>
        <p:nvSpPr>
          <p:cNvPr id="18" name="Rectangle arrodonit 17"/>
          <p:cNvSpPr/>
          <p:nvPr/>
        </p:nvSpPr>
        <p:spPr bwMode="auto">
          <a:xfrm>
            <a:off x="684213" y="2279647"/>
            <a:ext cx="1150937" cy="2220924"/>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27"/>
          <p:cNvSpPr/>
          <p:nvPr/>
        </p:nvSpPr>
        <p:spPr bwMode="auto">
          <a:xfrm>
            <a:off x="1908175" y="2279647"/>
            <a:ext cx="6696075" cy="2220924"/>
          </a:xfrm>
          <a:prstGeom prst="roundRect">
            <a:avLst>
              <a:gd name="adj" fmla="val 1023"/>
            </a:avLst>
          </a:prstGeom>
          <a:no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314325" indent="-228600" algn="just">
              <a:spcBef>
                <a:spcPts val="0"/>
              </a:spcBef>
              <a:spcAft>
                <a:spcPts val="300"/>
              </a:spcAft>
              <a:defRPr/>
            </a:pPr>
            <a:endParaRPr lang="ca-ES" sz="1000" dirty="0" smtClean="0">
              <a:solidFill>
                <a:schemeClr val="tx1"/>
              </a:solidFill>
            </a:endParaRPr>
          </a:p>
        </p:txBody>
      </p:sp>
      <p:sp>
        <p:nvSpPr>
          <p:cNvPr id="28" name="Rectangle arrodonit 18"/>
          <p:cNvSpPr/>
          <p:nvPr/>
        </p:nvSpPr>
        <p:spPr bwMode="auto">
          <a:xfrm>
            <a:off x="1928794" y="2346542"/>
            <a:ext cx="6571144" cy="1939713"/>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69875" indent="-182563" algn="just">
              <a:spcBef>
                <a:spcPts val="0"/>
              </a:spcBef>
              <a:spcAft>
                <a:spcPts val="300"/>
              </a:spcAft>
              <a:buFont typeface="+mj-lt"/>
              <a:buAutoNum type="arabicPeriod" startAt="2"/>
              <a:defRPr/>
            </a:pPr>
            <a:r>
              <a:rPr lang="ca-ES" sz="1000" b="1" dirty="0" smtClean="0">
                <a:solidFill>
                  <a:schemeClr val="tx1"/>
                </a:solidFill>
              </a:rPr>
              <a:t>Campanya de sensibilització ciutadana sobre aparcament.</a:t>
            </a:r>
          </a:p>
          <a:p>
            <a:pPr marL="269875" indent="1588" algn="just">
              <a:spcBef>
                <a:spcPts val="0"/>
              </a:spcBef>
              <a:spcAft>
                <a:spcPts val="300"/>
              </a:spcAft>
              <a:defRPr/>
            </a:pPr>
            <a:r>
              <a:rPr lang="ca-ES" sz="1000" dirty="0" smtClean="0">
                <a:solidFill>
                  <a:schemeClr val="tx1"/>
                </a:solidFill>
              </a:rPr>
              <a:t>Addicionalment al reforç del model d’aparcament dissuasiu, i sent conscients de l’hàbit generalitzat d’aparcar “davant de la porta”, es proposa impulsar una campanya de sensibilització ciutadana, orientada a </a:t>
            </a:r>
            <a:r>
              <a:rPr lang="ca-ES" sz="1000" b="1" dirty="0" smtClean="0">
                <a:solidFill>
                  <a:schemeClr val="tx1"/>
                </a:solidFill>
              </a:rPr>
              <a:t>conscienciar els residents i visitants</a:t>
            </a:r>
            <a:r>
              <a:rPr lang="ca-ES" sz="1000" dirty="0" smtClean="0">
                <a:solidFill>
                  <a:schemeClr val="tx1"/>
                </a:solidFill>
              </a:rPr>
              <a:t> de Sant Feliu de Guíxols sobre la necessitat d’utilitzar els aparcaments habilitats i sobre l’escàs temps i esforç que suposa accedir a l’espai comercial urbà des dels diversos aparcaments ubicats al seu voltant.</a:t>
            </a:r>
          </a:p>
          <a:p>
            <a:pPr marL="269875" indent="1588" algn="just">
              <a:spcBef>
                <a:spcPts val="0"/>
              </a:spcBef>
              <a:spcAft>
                <a:spcPts val="300"/>
              </a:spcAft>
              <a:defRPr/>
            </a:pPr>
            <a:r>
              <a:rPr lang="ca-ES" sz="1000" dirty="0" smtClean="0">
                <a:solidFill>
                  <a:schemeClr val="tx1"/>
                </a:solidFill>
              </a:rPr>
              <a:t>Es tracta, en definitiva, de fer veure a la gent que malgrat no poder accedir dins de l’espai comercial urbà en cotxe, aquest és fàcilment i ràpidament accessible, i que a més a més, la </a:t>
            </a:r>
            <a:r>
              <a:rPr lang="ca-ES" sz="1000" dirty="0" err="1" smtClean="0">
                <a:solidFill>
                  <a:schemeClr val="tx1"/>
                </a:solidFill>
              </a:rPr>
              <a:t>vianalització</a:t>
            </a:r>
            <a:r>
              <a:rPr lang="ca-ES" sz="1000" dirty="0" smtClean="0">
                <a:solidFill>
                  <a:schemeClr val="tx1"/>
                </a:solidFill>
              </a:rPr>
              <a:t> de la zona suposa una gran millora en termes d’experiència de passeig i de compra.</a:t>
            </a:r>
          </a:p>
          <a:p>
            <a:pPr marL="269875" indent="1588" algn="just">
              <a:spcBef>
                <a:spcPts val="0"/>
              </a:spcBef>
              <a:spcAft>
                <a:spcPts val="300"/>
              </a:spcAft>
              <a:defRPr/>
            </a:pPr>
            <a:r>
              <a:rPr lang="ca-ES" sz="1000" dirty="0" smtClean="0">
                <a:solidFill>
                  <a:schemeClr val="tx1"/>
                </a:solidFill>
                <a:cs typeface="Times New Roman" pitchFamily="18" charset="0"/>
              </a:rPr>
              <a:t>A tall d’exemple, la campanya podria incloure </a:t>
            </a:r>
            <a:r>
              <a:rPr lang="ca-ES" sz="1000" b="1" dirty="0" smtClean="0">
                <a:solidFill>
                  <a:schemeClr val="tx1"/>
                </a:solidFill>
                <a:cs typeface="Times New Roman" pitchFamily="18" charset="0"/>
              </a:rPr>
              <a:t>anuncis a la revista i la ràdio locals</a:t>
            </a:r>
            <a:r>
              <a:rPr lang="ca-ES" sz="1000" dirty="0" smtClean="0">
                <a:solidFill>
                  <a:schemeClr val="tx1"/>
                </a:solidFill>
                <a:cs typeface="Times New Roman" pitchFamily="18" charset="0"/>
              </a:rPr>
              <a:t>, així com l’oferiment d’un </a:t>
            </a:r>
            <a:r>
              <a:rPr lang="ca-ES" sz="1000" b="1" dirty="0" smtClean="0">
                <a:solidFill>
                  <a:schemeClr val="tx1"/>
                </a:solidFill>
                <a:cs typeface="Times New Roman" pitchFamily="18" charset="0"/>
              </a:rPr>
              <a:t>fulletó explicatiu </a:t>
            </a:r>
            <a:r>
              <a:rPr lang="ca-ES" sz="1000" dirty="0" smtClean="0">
                <a:solidFill>
                  <a:schemeClr val="tx1"/>
                </a:solidFill>
                <a:cs typeface="Times New Roman" pitchFamily="18" charset="0"/>
              </a:rPr>
              <a:t>en els comerços. També es recomana incorporar cartells en els diversos pàrquings del voltant del centre, </a:t>
            </a:r>
            <a:r>
              <a:rPr lang="ca-ES" sz="1000" b="1" dirty="0" smtClean="0">
                <a:solidFill>
                  <a:schemeClr val="tx1"/>
                </a:solidFill>
                <a:cs typeface="Times New Roman" pitchFamily="18" charset="0"/>
              </a:rPr>
              <a:t>indicant a quants minuts </a:t>
            </a:r>
            <a:r>
              <a:rPr lang="ca-ES" sz="1000" dirty="0" smtClean="0">
                <a:solidFill>
                  <a:schemeClr val="tx1"/>
                </a:solidFill>
                <a:cs typeface="Times New Roman" pitchFamily="18" charset="0"/>
              </a:rPr>
              <a:t>a peu es troba l’espai comercial urbà.</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285858"/>
            <a:ext cx="8208963" cy="4857786"/>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68611" name="Contenidor de número de diapositiva 3"/>
          <p:cNvSpPr>
            <a:spLocks noGrp="1"/>
          </p:cNvSpPr>
          <p:nvPr>
            <p:ph type="sldNum" sz="quarter" idx="10"/>
          </p:nvPr>
        </p:nvSpPr>
        <p:spPr bwMode="auto">
          <a:noFill/>
          <a:ln>
            <a:miter lim="800000"/>
            <a:headEnd/>
            <a:tailEnd/>
          </a:ln>
        </p:spPr>
        <p:txBody>
          <a:bodyPr/>
          <a:lstStyle/>
          <a:p>
            <a:fld id="{BE08A9BA-73EB-469A-839E-02C95EF33C2B}" type="slidenum">
              <a:rPr lang="es-ES" altLang="ca-ES" smtClean="0">
                <a:latin typeface="Arial" charset="0"/>
                <a:cs typeface="Arial" charset="0"/>
              </a:rPr>
              <a:pPr/>
              <a:t>58</a:t>
            </a:fld>
            <a:endParaRPr lang="es-ES" altLang="ca-ES" smtClean="0">
              <a:latin typeface="Arial" charset="0"/>
              <a:cs typeface="Arial" charset="0"/>
            </a:endParaRPr>
          </a:p>
        </p:txBody>
      </p:sp>
      <p:sp>
        <p:nvSpPr>
          <p:cNvPr id="11" name="Rectangle arrodonit 10"/>
          <p:cNvSpPr/>
          <p:nvPr/>
        </p:nvSpPr>
        <p:spPr bwMode="auto">
          <a:xfrm>
            <a:off x="684213" y="1574784"/>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2.5</a:t>
            </a:r>
            <a:endParaRPr lang="ca-ES" altLang="es-ES_tradnl" sz="1200" b="1" dirty="0">
              <a:solidFill>
                <a:schemeClr val="tx1"/>
              </a:solidFill>
            </a:endParaRPr>
          </a:p>
        </p:txBody>
      </p:sp>
      <p:sp>
        <p:nvSpPr>
          <p:cNvPr id="12" name="Rectangle arrodonit 11"/>
          <p:cNvSpPr/>
          <p:nvPr/>
        </p:nvSpPr>
        <p:spPr bwMode="auto">
          <a:xfrm>
            <a:off x="1908175" y="1574784"/>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smtClean="0">
                <a:solidFill>
                  <a:schemeClr val="tx1"/>
                </a:solidFill>
              </a:rPr>
              <a:t>Programa d’ordenació </a:t>
            </a:r>
            <a:r>
              <a:rPr lang="ca-ES" altLang="ca-ES" sz="1200" b="1" dirty="0">
                <a:solidFill>
                  <a:schemeClr val="tx1"/>
                </a:solidFill>
              </a:rPr>
              <a:t>i regulació de l’espai comercial urbà</a:t>
            </a:r>
            <a:endParaRPr lang="es-ES" altLang="ca-ES" sz="1200" b="1" dirty="0">
              <a:solidFill>
                <a:schemeClr val="tx1"/>
              </a:solidFill>
            </a:endParaRPr>
          </a:p>
        </p:txBody>
      </p:sp>
      <p:sp>
        <p:nvSpPr>
          <p:cNvPr id="18" name="Rectangle arrodonit 17"/>
          <p:cNvSpPr/>
          <p:nvPr/>
        </p:nvSpPr>
        <p:spPr bwMode="auto">
          <a:xfrm>
            <a:off x="684213" y="2657456"/>
            <a:ext cx="1150937" cy="3343312"/>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657456"/>
            <a:ext cx="6696075" cy="3343312"/>
          </a:xfrm>
          <a:prstGeom prst="roundRect">
            <a:avLst>
              <a:gd name="adj" fmla="val 1362"/>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180975" algn="just">
              <a:spcAft>
                <a:spcPts val="500"/>
              </a:spcAft>
              <a:defRPr/>
            </a:pPr>
            <a:endParaRPr lang="ca-ES" sz="1000" dirty="0" smtClean="0">
              <a:solidFill>
                <a:schemeClr val="tx1"/>
              </a:solidFill>
            </a:endParaRPr>
          </a:p>
        </p:txBody>
      </p:sp>
      <p:sp>
        <p:nvSpPr>
          <p:cNvPr id="36" name="Rectangle arrodonit 35"/>
          <p:cNvSpPr/>
          <p:nvPr/>
        </p:nvSpPr>
        <p:spPr bwMode="auto">
          <a:xfrm>
            <a:off x="684213" y="2006584"/>
            <a:ext cx="1150937" cy="579434"/>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Objectius </a:t>
            </a:r>
          </a:p>
        </p:txBody>
      </p:sp>
      <p:sp>
        <p:nvSpPr>
          <p:cNvPr id="37" name="Rectangle arrodonit 36"/>
          <p:cNvSpPr/>
          <p:nvPr/>
        </p:nvSpPr>
        <p:spPr bwMode="auto">
          <a:xfrm>
            <a:off x="1908175" y="2006584"/>
            <a:ext cx="6696075" cy="579434"/>
          </a:xfrm>
          <a:prstGeom prst="roundRect">
            <a:avLst>
              <a:gd name="adj" fmla="val 1023"/>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r>
              <a:rPr lang="ca-ES" sz="1000" dirty="0">
                <a:solidFill>
                  <a:schemeClr val="tx1"/>
                </a:solidFill>
              </a:rPr>
              <a:t>Establir i vetllar pel compliment d’una normativa municipal que acompanyi un desenvolupament comercial harmònic i una experiència comercial satisfactòria per part dels visitants i </a:t>
            </a:r>
            <a:r>
              <a:rPr lang="ca-ES" sz="1000" dirty="0" smtClean="0">
                <a:solidFill>
                  <a:schemeClr val="tx1"/>
                </a:solidFill>
              </a:rPr>
              <a:t>la clientela</a:t>
            </a:r>
            <a:r>
              <a:rPr lang="ca-ES" sz="1000" dirty="0">
                <a:solidFill>
                  <a:schemeClr val="tx1"/>
                </a:solidFill>
              </a:rPr>
              <a:t>.</a:t>
            </a:r>
          </a:p>
        </p:txBody>
      </p:sp>
      <p:sp>
        <p:nvSpPr>
          <p:cNvPr id="14" name="Rectangle arrodonit 13"/>
          <p:cNvSpPr/>
          <p:nvPr/>
        </p:nvSpPr>
        <p:spPr bwMode="auto">
          <a:xfrm>
            <a:off x="1187450" y="1142984"/>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Amabilització de la zona comercial</a:t>
            </a:r>
            <a:endParaRPr lang="ca-ES" altLang="es-ES_tradnl" sz="1600" b="1" noProof="1">
              <a:solidFill>
                <a:schemeClr val="bg1"/>
              </a:solidFill>
            </a:endParaRPr>
          </a:p>
        </p:txBody>
      </p:sp>
      <p:sp>
        <p:nvSpPr>
          <p:cNvPr id="17" name="Rectangle arrodonit 16"/>
          <p:cNvSpPr/>
          <p:nvPr/>
        </p:nvSpPr>
        <p:spPr>
          <a:xfrm>
            <a:off x="684213" y="1142984"/>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a:solidFill>
                  <a:schemeClr val="bg1"/>
                </a:solidFill>
              </a:rPr>
              <a:t>2</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0" name="Rectangle arrodonit 18"/>
          <p:cNvSpPr/>
          <p:nvPr/>
        </p:nvSpPr>
        <p:spPr bwMode="auto">
          <a:xfrm>
            <a:off x="1919060" y="2728894"/>
            <a:ext cx="4949841" cy="3200436"/>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indent="1588" algn="just">
              <a:spcAft>
                <a:spcPts val="900"/>
              </a:spcAft>
              <a:defRPr/>
            </a:pPr>
            <a:r>
              <a:rPr lang="ca-ES" sz="1000" dirty="0" smtClean="0">
                <a:solidFill>
                  <a:schemeClr val="tx1"/>
                </a:solidFill>
              </a:rPr>
              <a:t>En termes d’ordenació i regulació de l’espai comercial urbà, aquestes són les accions que es proposen:</a:t>
            </a:r>
          </a:p>
          <a:p>
            <a:pPr marL="269875" indent="-182563" algn="just">
              <a:spcAft>
                <a:spcPts val="500"/>
              </a:spcAft>
              <a:buAutoNum type="arabicPeriod"/>
              <a:defRPr/>
            </a:pPr>
            <a:r>
              <a:rPr lang="ca-ES" sz="1000" b="1" dirty="0" smtClean="0">
                <a:solidFill>
                  <a:schemeClr val="tx1"/>
                </a:solidFill>
              </a:rPr>
              <a:t>Foment del compliment de l’ordenança que regula la retolació dels establiments.</a:t>
            </a:r>
          </a:p>
          <a:p>
            <a:pPr marL="269875" indent="1588" algn="just">
              <a:spcAft>
                <a:spcPts val="500"/>
              </a:spcAft>
              <a:defRPr/>
            </a:pPr>
            <a:r>
              <a:rPr lang="ca-ES" sz="1000" dirty="0" smtClean="0">
                <a:solidFill>
                  <a:schemeClr val="tx1"/>
                </a:solidFill>
              </a:rPr>
              <a:t>L’Ajuntament de Sant Feliu de Guíxols disposa d’una ordenança (Comissió Local de Patrimoni) que regula la col·locació de rètols d’establiments comercials en bona part de la zona considerada com a espai comercial urbà.</a:t>
            </a:r>
          </a:p>
          <a:p>
            <a:pPr marL="269875" indent="1588" algn="just">
              <a:spcAft>
                <a:spcPts val="500"/>
              </a:spcAft>
              <a:defRPr/>
            </a:pPr>
            <a:r>
              <a:rPr lang="ca-ES" sz="1000" dirty="0" smtClean="0">
                <a:solidFill>
                  <a:schemeClr val="tx1"/>
                </a:solidFill>
              </a:rPr>
              <a:t>Tanmateix, segons fonts del propi ajuntament, hi ha molts comerciants que no compleixen la normativa establerta, i el resultat d’això és que hi ha </a:t>
            </a:r>
            <a:r>
              <a:rPr lang="ca-ES" sz="1000" b="1" dirty="0" smtClean="0">
                <a:solidFill>
                  <a:schemeClr val="tx1"/>
                </a:solidFill>
              </a:rPr>
              <a:t>nombrosos rètols que sobresurten de les façanes </a:t>
            </a:r>
            <a:r>
              <a:rPr lang="ca-ES" sz="1000" dirty="0" smtClean="0">
                <a:solidFill>
                  <a:schemeClr val="tx1"/>
                </a:solidFill>
              </a:rPr>
              <a:t>i redueixen l’atractiu general del seu carrer.</a:t>
            </a:r>
            <a:endParaRPr lang="ca-ES" sz="1000" dirty="0" smtClean="0">
              <a:solidFill>
                <a:srgbClr val="FF0000"/>
              </a:solidFill>
            </a:endParaRPr>
          </a:p>
          <a:p>
            <a:pPr marL="269875" indent="1588" algn="just">
              <a:spcAft>
                <a:spcPts val="500"/>
              </a:spcAft>
              <a:defRPr/>
            </a:pPr>
            <a:r>
              <a:rPr lang="ca-ES" sz="1000" dirty="0" smtClean="0">
                <a:solidFill>
                  <a:schemeClr val="tx1"/>
                </a:solidFill>
              </a:rPr>
              <a:t>Tenint present la preexistència d’una ordenança per regular aquesta qüestió, es proposa que l’Ajuntament impulsi una </a:t>
            </a:r>
            <a:r>
              <a:rPr lang="ca-ES" sz="1000" b="1" dirty="0" smtClean="0">
                <a:solidFill>
                  <a:schemeClr val="tx1"/>
                </a:solidFill>
              </a:rPr>
              <a:t>campanya informativa </a:t>
            </a:r>
            <a:r>
              <a:rPr lang="ca-ES" sz="1000" dirty="0" smtClean="0">
                <a:solidFill>
                  <a:schemeClr val="tx1"/>
                </a:solidFill>
              </a:rPr>
              <a:t>sobre la necessitat de complir l’ordenança i les conseqüències negatives que té el seu incompliment. Addicionalment, i en cas que es considerés necessari, l’Ajuntament també podria establir algun tipus de </a:t>
            </a:r>
            <a:r>
              <a:rPr lang="ca-ES" sz="1000" b="1" dirty="0" smtClean="0">
                <a:solidFill>
                  <a:schemeClr val="tx1"/>
                </a:solidFill>
              </a:rPr>
              <a:t>mesura sancionadora</a:t>
            </a:r>
            <a:r>
              <a:rPr lang="ca-ES" sz="1000" dirty="0" smtClean="0">
                <a:solidFill>
                  <a:schemeClr val="tx1"/>
                </a:solidFill>
              </a:rPr>
              <a:t> que persuadís els comerciants a complir l’ordenança i afavorir, així, la imatge comercial dels carrers.</a:t>
            </a:r>
          </a:p>
        </p:txBody>
      </p:sp>
      <p:sp>
        <p:nvSpPr>
          <p:cNvPr id="25" name="TextBox 35"/>
          <p:cNvSpPr>
            <a:spLocks noChangeArrowheads="1"/>
          </p:cNvSpPr>
          <p:nvPr/>
        </p:nvSpPr>
        <p:spPr bwMode="auto">
          <a:xfrm>
            <a:off x="7267594" y="4081453"/>
            <a:ext cx="928694" cy="1184418"/>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sp>
        <p:nvSpPr>
          <p:cNvPr id="26" name="Rectangle 21"/>
          <p:cNvSpPr>
            <a:spLocks noChangeArrowheads="1"/>
          </p:cNvSpPr>
          <p:nvPr/>
        </p:nvSpPr>
        <p:spPr bwMode="auto">
          <a:xfrm>
            <a:off x="7000892" y="5309415"/>
            <a:ext cx="1571636" cy="276999"/>
          </a:xfrm>
          <a:prstGeom prst="rect">
            <a:avLst/>
          </a:prstGeom>
          <a:noFill/>
          <a:ln w="9525">
            <a:noFill/>
            <a:miter lim="800000"/>
            <a:headEnd/>
            <a:tailEnd/>
          </a:ln>
        </p:spPr>
        <p:txBody>
          <a:bodyPr wrap="square">
            <a:spAutoFit/>
          </a:bodyPr>
          <a:lstStyle/>
          <a:p>
            <a:pPr algn="ctr"/>
            <a:r>
              <a:rPr lang="ca-ES" sz="600" dirty="0" smtClean="0"/>
              <a:t>Imatges de cartells que sobresurten de la façana, susceptibles de ser retirats.</a:t>
            </a:r>
            <a:endParaRPr lang="ca-ES" sz="600" dirty="0"/>
          </a:p>
        </p:txBody>
      </p:sp>
      <p:pic>
        <p:nvPicPr>
          <p:cNvPr id="21" name="Picture 2"/>
          <p:cNvPicPr>
            <a:picLocks noChangeAspect="1" noChangeArrowheads="1"/>
          </p:cNvPicPr>
          <p:nvPr/>
        </p:nvPicPr>
        <p:blipFill>
          <a:blip r:embed="rId2" cstate="print"/>
          <a:srcRect/>
          <a:stretch>
            <a:fillRect/>
          </a:stretch>
        </p:blipFill>
        <p:spPr bwMode="auto">
          <a:xfrm>
            <a:off x="7377812" y="4195250"/>
            <a:ext cx="714380" cy="952507"/>
          </a:xfrm>
          <a:prstGeom prst="rect">
            <a:avLst/>
          </a:prstGeom>
          <a:noFill/>
          <a:ln w="9525">
            <a:noFill/>
            <a:miter lim="800000"/>
            <a:headEnd/>
            <a:tailEnd/>
          </a:ln>
          <a:effectLst/>
        </p:spPr>
      </p:pic>
      <p:sp>
        <p:nvSpPr>
          <p:cNvPr id="28" name="TextBox 35"/>
          <p:cNvSpPr>
            <a:spLocks noChangeArrowheads="1"/>
          </p:cNvSpPr>
          <p:nvPr/>
        </p:nvSpPr>
        <p:spPr bwMode="auto">
          <a:xfrm>
            <a:off x="7038992" y="2921436"/>
            <a:ext cx="1411752" cy="1093342"/>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pic>
        <p:nvPicPr>
          <p:cNvPr id="22" name="Picture 3"/>
          <p:cNvPicPr>
            <a:picLocks noChangeAspect="1" noChangeArrowheads="1"/>
          </p:cNvPicPr>
          <p:nvPr/>
        </p:nvPicPr>
        <p:blipFill>
          <a:blip r:embed="rId3" cstate="print"/>
          <a:srcRect/>
          <a:stretch>
            <a:fillRect/>
          </a:stretch>
        </p:blipFill>
        <p:spPr bwMode="auto">
          <a:xfrm>
            <a:off x="7134024" y="3011923"/>
            <a:ext cx="1241890" cy="93141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285858"/>
            <a:ext cx="8208963" cy="4857786"/>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68611" name="Contenidor de número de diapositiva 3"/>
          <p:cNvSpPr>
            <a:spLocks noGrp="1"/>
          </p:cNvSpPr>
          <p:nvPr>
            <p:ph type="sldNum" sz="quarter" idx="10"/>
          </p:nvPr>
        </p:nvSpPr>
        <p:spPr bwMode="auto">
          <a:noFill/>
          <a:ln>
            <a:miter lim="800000"/>
            <a:headEnd/>
            <a:tailEnd/>
          </a:ln>
        </p:spPr>
        <p:txBody>
          <a:bodyPr/>
          <a:lstStyle/>
          <a:p>
            <a:fld id="{BE08A9BA-73EB-469A-839E-02C95EF33C2B}" type="slidenum">
              <a:rPr lang="es-ES" altLang="ca-ES" smtClean="0">
                <a:latin typeface="Arial" charset="0"/>
                <a:cs typeface="Arial" charset="0"/>
              </a:rPr>
              <a:pPr/>
              <a:t>59</a:t>
            </a:fld>
            <a:endParaRPr lang="es-ES" altLang="ca-ES" smtClean="0">
              <a:latin typeface="Arial" charset="0"/>
              <a:cs typeface="Arial" charset="0"/>
            </a:endParaRPr>
          </a:p>
        </p:txBody>
      </p:sp>
      <p:sp>
        <p:nvSpPr>
          <p:cNvPr id="11" name="Rectangle arrodonit 10"/>
          <p:cNvSpPr/>
          <p:nvPr/>
        </p:nvSpPr>
        <p:spPr bwMode="auto">
          <a:xfrm>
            <a:off x="684213" y="1574784"/>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2.5</a:t>
            </a:r>
            <a:endParaRPr lang="ca-ES" altLang="es-ES_tradnl" sz="1200" b="1" dirty="0">
              <a:solidFill>
                <a:schemeClr val="tx1"/>
              </a:solidFill>
            </a:endParaRPr>
          </a:p>
        </p:txBody>
      </p:sp>
      <p:sp>
        <p:nvSpPr>
          <p:cNvPr id="12" name="Rectangle arrodonit 11"/>
          <p:cNvSpPr/>
          <p:nvPr/>
        </p:nvSpPr>
        <p:spPr bwMode="auto">
          <a:xfrm>
            <a:off x="1908175" y="1574784"/>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smtClean="0">
                <a:solidFill>
                  <a:schemeClr val="tx1"/>
                </a:solidFill>
              </a:rPr>
              <a:t>Programa d’ordenació i regulació de l’espai comercial urbà</a:t>
            </a:r>
            <a:endParaRPr lang="es-ES" altLang="ca-ES" sz="1200" b="1" dirty="0" smtClean="0">
              <a:solidFill>
                <a:schemeClr val="tx1"/>
              </a:solidFill>
            </a:endParaRPr>
          </a:p>
        </p:txBody>
      </p:sp>
      <p:sp>
        <p:nvSpPr>
          <p:cNvPr id="18" name="Rectangle arrodonit 17"/>
          <p:cNvSpPr/>
          <p:nvPr/>
        </p:nvSpPr>
        <p:spPr bwMode="auto">
          <a:xfrm>
            <a:off x="684213" y="2014513"/>
            <a:ext cx="1150937" cy="3914817"/>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014514"/>
            <a:ext cx="6696075" cy="3914816"/>
          </a:xfrm>
          <a:prstGeom prst="roundRect">
            <a:avLst>
              <a:gd name="adj" fmla="val 1362"/>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180975" algn="just">
              <a:spcAft>
                <a:spcPts val="500"/>
              </a:spcAft>
              <a:defRPr/>
            </a:pPr>
            <a:endParaRPr lang="ca-ES" sz="1000" dirty="0" smtClean="0">
              <a:solidFill>
                <a:schemeClr val="tx1"/>
              </a:solidFill>
            </a:endParaRPr>
          </a:p>
        </p:txBody>
      </p:sp>
      <p:sp>
        <p:nvSpPr>
          <p:cNvPr id="14" name="Rectangle arrodonit 13"/>
          <p:cNvSpPr/>
          <p:nvPr/>
        </p:nvSpPr>
        <p:spPr bwMode="auto">
          <a:xfrm>
            <a:off x="1187450" y="1142984"/>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Amabilització de la zona comercial</a:t>
            </a:r>
            <a:endParaRPr lang="ca-ES" altLang="es-ES_tradnl" sz="1600" b="1" noProof="1">
              <a:solidFill>
                <a:schemeClr val="bg1"/>
              </a:solidFill>
            </a:endParaRPr>
          </a:p>
        </p:txBody>
      </p:sp>
      <p:sp>
        <p:nvSpPr>
          <p:cNvPr id="17" name="Rectangle arrodonit 16"/>
          <p:cNvSpPr/>
          <p:nvPr/>
        </p:nvSpPr>
        <p:spPr>
          <a:xfrm>
            <a:off x="684213" y="1142984"/>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a:solidFill>
                  <a:schemeClr val="bg1"/>
                </a:solidFill>
              </a:rPr>
              <a:t>2</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0" name="Rectangle arrodonit 18"/>
          <p:cNvSpPr/>
          <p:nvPr/>
        </p:nvSpPr>
        <p:spPr bwMode="auto">
          <a:xfrm>
            <a:off x="1908175" y="2109684"/>
            <a:ext cx="4306899" cy="3748208"/>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69875" indent="-182563" algn="just">
              <a:spcAft>
                <a:spcPts val="500"/>
              </a:spcAft>
              <a:buFont typeface="+mj-lt"/>
              <a:buAutoNum type="arabicPeriod" startAt="2"/>
              <a:defRPr/>
            </a:pPr>
            <a:r>
              <a:rPr lang="ca-ES" sz="1000" b="1" dirty="0" smtClean="0">
                <a:solidFill>
                  <a:schemeClr val="tx1"/>
                </a:solidFill>
              </a:rPr>
              <a:t>Regulació de les terrasses ubicades a l’espai públic.</a:t>
            </a:r>
          </a:p>
          <a:p>
            <a:pPr marL="269875" indent="1588" algn="just">
              <a:spcAft>
                <a:spcPts val="500"/>
              </a:spcAft>
              <a:defRPr/>
            </a:pPr>
            <a:r>
              <a:rPr lang="ca-ES" sz="1000" dirty="0" smtClean="0">
                <a:solidFill>
                  <a:schemeClr val="tx1"/>
                </a:solidFill>
              </a:rPr>
              <a:t>Tal i com es desprèn de les converses mantingudes amb representants de l’Ajuntament, el consistori té previst encarregar a una empresa externa l’elaboració d’una </a:t>
            </a:r>
            <a:r>
              <a:rPr lang="ca-ES" sz="1000" b="1" dirty="0" smtClean="0">
                <a:solidFill>
                  <a:schemeClr val="tx1"/>
                </a:solidFill>
              </a:rPr>
              <a:t>nova ordenança </a:t>
            </a:r>
            <a:r>
              <a:rPr lang="ca-ES" sz="1000" dirty="0" smtClean="0">
                <a:solidFill>
                  <a:schemeClr val="tx1"/>
                </a:solidFill>
              </a:rPr>
              <a:t>que reguli l’ocupació de la via pública.</a:t>
            </a:r>
          </a:p>
          <a:p>
            <a:pPr marL="269875" indent="1588" algn="just">
              <a:spcAft>
                <a:spcPts val="500"/>
              </a:spcAft>
              <a:defRPr/>
            </a:pPr>
            <a:r>
              <a:rPr lang="ca-ES" sz="1000" dirty="0" smtClean="0">
                <a:solidFill>
                  <a:schemeClr val="tx1"/>
                </a:solidFill>
              </a:rPr>
              <a:t>Una de les principals qüestions que haurà de regular aquesta ordenança és la presència de </a:t>
            </a:r>
            <a:r>
              <a:rPr lang="ca-ES" sz="1000" b="1" dirty="0" smtClean="0">
                <a:solidFill>
                  <a:schemeClr val="tx1"/>
                </a:solidFill>
              </a:rPr>
              <a:t>terrasses de bars i restaurants </a:t>
            </a:r>
            <a:r>
              <a:rPr lang="ca-ES" sz="1000" dirty="0" smtClean="0">
                <a:solidFill>
                  <a:schemeClr val="tx1"/>
                </a:solidFill>
              </a:rPr>
              <a:t>a la via pública. El reconeixement visual del municipi ha posat de manifest que, efectivament, aquest és un aspecte que necessita ser regulat, ja que hi ha determinats carrers (com ara el </a:t>
            </a:r>
            <a:r>
              <a:rPr lang="ca-ES" sz="1000" b="1" dirty="0" smtClean="0">
                <a:solidFill>
                  <a:schemeClr val="tx1"/>
                </a:solidFill>
              </a:rPr>
              <a:t>Carrer de la Rutlla</a:t>
            </a:r>
            <a:r>
              <a:rPr lang="ca-ES" sz="1000" dirty="0" smtClean="0">
                <a:solidFill>
                  <a:schemeClr val="tx1"/>
                </a:solidFill>
              </a:rPr>
              <a:t>), on la presència de terrasses a la </a:t>
            </a:r>
            <a:r>
              <a:rPr lang="ca-ES" sz="1000" b="1" dirty="0" smtClean="0">
                <a:solidFill>
                  <a:schemeClr val="tx1"/>
                </a:solidFill>
              </a:rPr>
              <a:t>part central de la calçada </a:t>
            </a:r>
            <a:r>
              <a:rPr lang="ca-ES" sz="1000" dirty="0" smtClean="0">
                <a:solidFill>
                  <a:schemeClr val="tx1"/>
                </a:solidFill>
              </a:rPr>
              <a:t>dificulta el passeig dels vianants i resta atractiu al carrer.</a:t>
            </a:r>
          </a:p>
          <a:p>
            <a:pPr marL="269875" indent="1588" algn="just">
              <a:spcAft>
                <a:spcPts val="500"/>
              </a:spcAft>
              <a:defRPr/>
            </a:pPr>
            <a:r>
              <a:rPr lang="ca-ES" sz="1000" dirty="0" smtClean="0">
                <a:solidFill>
                  <a:schemeClr val="tx1"/>
                </a:solidFill>
              </a:rPr>
              <a:t>Per aquest motiu, es proposa a l’Ajuntament que, malgrat derivar la redacció de l’ordenança a una empresa externa, </a:t>
            </a:r>
            <a:r>
              <a:rPr lang="ca-ES" sz="1000" b="1" dirty="0" smtClean="0">
                <a:solidFill>
                  <a:schemeClr val="tx1"/>
                </a:solidFill>
              </a:rPr>
              <a:t>vetlli perquè aquesta qüestió sigui específicament regulada en la nova ordenança</a:t>
            </a:r>
            <a:r>
              <a:rPr lang="ca-ES" sz="1000" dirty="0" smtClean="0">
                <a:solidFill>
                  <a:schemeClr val="tx1"/>
                </a:solidFill>
              </a:rPr>
              <a:t>. Així mateix, també se suggereix que, un cop aprovada, i de forma similar a l’acció 1 d’aquest programa, l’Ajuntament fomenti el seu compliment per mitjà d’una </a:t>
            </a:r>
            <a:r>
              <a:rPr lang="ca-ES" sz="1000" b="1" dirty="0" smtClean="0">
                <a:solidFill>
                  <a:schemeClr val="tx1"/>
                </a:solidFill>
              </a:rPr>
              <a:t>campanya informativa i la imposició de mesures sancionadores</a:t>
            </a:r>
            <a:r>
              <a:rPr lang="ca-ES" sz="1000" dirty="0" smtClean="0">
                <a:solidFill>
                  <a:schemeClr val="tx1"/>
                </a:solidFill>
              </a:rPr>
              <a:t> en cas d’incompliment.</a:t>
            </a:r>
          </a:p>
          <a:p>
            <a:pPr marL="269875" indent="1588" algn="just">
              <a:spcAft>
                <a:spcPts val="500"/>
              </a:spcAft>
              <a:defRPr/>
            </a:pPr>
            <a:r>
              <a:rPr lang="ca-ES" sz="1000" dirty="0" smtClean="0">
                <a:solidFill>
                  <a:schemeClr val="tx1"/>
                </a:solidFill>
              </a:rPr>
              <a:t>Addicionalment, també se suggereix que l’ordenança reguli la col·locació de pissarres i cartells publicitaris de bars i restaurants al centre de la calçada.</a:t>
            </a:r>
          </a:p>
          <a:p>
            <a:pPr marL="269875" indent="1588" algn="just">
              <a:spcAft>
                <a:spcPts val="500"/>
              </a:spcAft>
              <a:defRPr/>
            </a:pPr>
            <a:endParaRPr lang="ca-ES" sz="1000" dirty="0" smtClean="0">
              <a:solidFill>
                <a:schemeClr val="tx1"/>
              </a:solidFill>
            </a:endParaRPr>
          </a:p>
        </p:txBody>
      </p:sp>
      <p:sp>
        <p:nvSpPr>
          <p:cNvPr id="22" name="TextBox 35"/>
          <p:cNvSpPr>
            <a:spLocks noChangeArrowheads="1"/>
          </p:cNvSpPr>
          <p:nvPr/>
        </p:nvSpPr>
        <p:spPr bwMode="auto">
          <a:xfrm>
            <a:off x="6610190" y="3905161"/>
            <a:ext cx="1620000" cy="1476000"/>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sp>
        <p:nvSpPr>
          <p:cNvPr id="23" name="Rectangle 21"/>
          <p:cNvSpPr>
            <a:spLocks noChangeArrowheads="1"/>
          </p:cNvSpPr>
          <p:nvPr/>
        </p:nvSpPr>
        <p:spPr bwMode="auto">
          <a:xfrm>
            <a:off x="6385844" y="5438017"/>
            <a:ext cx="2071702" cy="276999"/>
          </a:xfrm>
          <a:prstGeom prst="rect">
            <a:avLst/>
          </a:prstGeom>
          <a:noFill/>
          <a:ln w="9525">
            <a:noFill/>
            <a:miter lim="800000"/>
            <a:headEnd/>
            <a:tailEnd/>
          </a:ln>
        </p:spPr>
        <p:txBody>
          <a:bodyPr wrap="square">
            <a:spAutoFit/>
          </a:bodyPr>
          <a:lstStyle/>
          <a:p>
            <a:pPr algn="ctr"/>
            <a:r>
              <a:rPr lang="ca-ES" sz="600" dirty="0" smtClean="0"/>
              <a:t>Dos exemples d’ocupació de la via pública que caldria evitar per mitjà de la nova ordenança.</a:t>
            </a:r>
            <a:endParaRPr lang="ca-ES" sz="600" dirty="0"/>
          </a:p>
        </p:txBody>
      </p:sp>
      <p:sp>
        <p:nvSpPr>
          <p:cNvPr id="24" name="TextBox 35"/>
          <p:cNvSpPr>
            <a:spLocks noChangeArrowheads="1"/>
          </p:cNvSpPr>
          <p:nvPr/>
        </p:nvSpPr>
        <p:spPr bwMode="auto">
          <a:xfrm>
            <a:off x="6395876" y="2244478"/>
            <a:ext cx="2000264" cy="1428760"/>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pic>
        <p:nvPicPr>
          <p:cNvPr id="1026" name="Picture 2"/>
          <p:cNvPicPr>
            <a:picLocks noChangeAspect="1" noChangeArrowheads="1"/>
          </p:cNvPicPr>
          <p:nvPr/>
        </p:nvPicPr>
        <p:blipFill>
          <a:blip r:embed="rId2" cstate="print"/>
          <a:srcRect b="13264"/>
          <a:stretch>
            <a:fillRect/>
          </a:stretch>
        </p:blipFill>
        <p:spPr bwMode="auto">
          <a:xfrm>
            <a:off x="6516980" y="2387355"/>
            <a:ext cx="1757058" cy="1143007"/>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l="7726" r="26789"/>
          <a:stretch>
            <a:fillRect/>
          </a:stretch>
        </p:blipFill>
        <p:spPr bwMode="auto">
          <a:xfrm rot="16200000">
            <a:off x="6813404" y="3953683"/>
            <a:ext cx="1214446" cy="139090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idor de número de diapositiva 3"/>
          <p:cNvSpPr>
            <a:spLocks noGrp="1"/>
          </p:cNvSpPr>
          <p:nvPr>
            <p:ph type="sldNum" sz="quarter" idx="10"/>
          </p:nvPr>
        </p:nvSpPr>
        <p:spPr bwMode="auto">
          <a:noFill/>
          <a:ln>
            <a:miter lim="800000"/>
            <a:headEnd/>
            <a:tailEnd/>
          </a:ln>
        </p:spPr>
        <p:txBody>
          <a:bodyPr/>
          <a:lstStyle/>
          <a:p>
            <a:fld id="{6B324D8D-E168-4CDF-B2F9-C2D77F8751C5}" type="slidenum">
              <a:rPr lang="es-ES" smtClean="0">
                <a:latin typeface="Arial" charset="0"/>
                <a:cs typeface="Arial" charset="0"/>
              </a:rPr>
              <a:pPr/>
              <a:t>6</a:t>
            </a:fld>
            <a:endParaRPr lang="es-ES" smtClean="0">
              <a:latin typeface="Arial" charset="0"/>
              <a:cs typeface="Arial" charset="0"/>
            </a:endParaRPr>
          </a:p>
        </p:txBody>
      </p:sp>
      <p:sp>
        <p:nvSpPr>
          <p:cNvPr id="18435" name="QuadreDeText 8"/>
          <p:cNvSpPr txBox="1">
            <a:spLocks noChangeArrowheads="1"/>
          </p:cNvSpPr>
          <p:nvPr/>
        </p:nvSpPr>
        <p:spPr bwMode="auto">
          <a:xfrm rot="-5400000">
            <a:off x="-222250" y="3203576"/>
            <a:ext cx="2930525" cy="400050"/>
          </a:xfrm>
          <a:prstGeom prst="rect">
            <a:avLst/>
          </a:prstGeom>
          <a:solidFill>
            <a:srgbClr val="CCE9AD"/>
          </a:solidFill>
          <a:ln w="9525">
            <a:noFill/>
            <a:miter lim="800000"/>
            <a:headEnd/>
            <a:tailEnd/>
          </a:ln>
        </p:spPr>
        <p:txBody>
          <a:bodyPr>
            <a:spAutoFit/>
          </a:bodyPr>
          <a:lstStyle/>
          <a:p>
            <a:pPr algn="ctr"/>
            <a:r>
              <a:rPr lang="ca-ES" sz="2000" b="1">
                <a:solidFill>
                  <a:schemeClr val="bg1"/>
                </a:solidFill>
              </a:rPr>
              <a:t>Índex</a:t>
            </a:r>
            <a:endParaRPr lang="es-ES" sz="1200" b="1">
              <a:solidFill>
                <a:schemeClr val="bg1"/>
              </a:solidFill>
            </a:endParaRPr>
          </a:p>
        </p:txBody>
      </p:sp>
      <p:graphicFrame>
        <p:nvGraphicFramePr>
          <p:cNvPr id="7" name="Taula 6"/>
          <p:cNvGraphicFramePr>
            <a:graphicFrameLocks noGrp="1"/>
          </p:cNvGraphicFramePr>
          <p:nvPr/>
        </p:nvGraphicFramePr>
        <p:xfrm>
          <a:off x="1547813" y="1944688"/>
          <a:ext cx="6624736" cy="2924178"/>
        </p:xfrm>
        <a:graphic>
          <a:graphicData uri="http://schemas.openxmlformats.org/drawingml/2006/table">
            <a:tbl>
              <a:tblPr/>
              <a:tblGrid>
                <a:gridCol w="6624736"/>
              </a:tblGrid>
              <a:tr h="3326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1. Introducció i objectius del treball</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noFill/>
                  </a:tcPr>
                </a:tc>
              </a:tr>
              <a:tr h="3874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2. Metodologia de treball</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noFill/>
                  </a:tcPr>
                </a:tc>
              </a:tr>
              <a:tr h="3781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1" kern="1200" dirty="0" smtClean="0">
                          <a:solidFill>
                            <a:schemeClr val="tx1">
                              <a:lumMod val="75000"/>
                              <a:lumOff val="25000"/>
                            </a:schemeClr>
                          </a:solidFill>
                          <a:latin typeface="Arial" charset="0"/>
                          <a:ea typeface="ＭＳ Ｐゴシック" pitchFamily="34" charset="-128"/>
                          <a:cs typeface="+mn-cs"/>
                        </a:rPr>
                        <a:t>&gt;&gt;</a:t>
                      </a:r>
                      <a:r>
                        <a:rPr lang="ca-ES" sz="1200" b="0" kern="1200" dirty="0" smtClean="0">
                          <a:solidFill>
                            <a:schemeClr val="tx1">
                              <a:lumMod val="75000"/>
                              <a:lumOff val="25000"/>
                            </a:schemeClr>
                          </a:solidFill>
                          <a:latin typeface="Arial" charset="0"/>
                          <a:ea typeface="ＭＳ Ｐゴシック" pitchFamily="34" charset="-128"/>
                          <a:cs typeface="+mn-cs"/>
                        </a:rPr>
                        <a:t> </a:t>
                      </a:r>
                      <a:r>
                        <a:rPr lang="ca-ES" sz="1200" b="1" kern="1200" dirty="0" smtClean="0">
                          <a:solidFill>
                            <a:schemeClr val="tx1">
                              <a:lumMod val="75000"/>
                              <a:lumOff val="25000"/>
                            </a:schemeClr>
                          </a:solidFill>
                          <a:latin typeface="Arial" charset="0"/>
                          <a:ea typeface="ＭＳ Ｐゴシック" pitchFamily="34" charset="-128"/>
                          <a:cs typeface="+mn-cs"/>
                        </a:rPr>
                        <a:t>3. El</a:t>
                      </a:r>
                      <a:r>
                        <a:rPr lang="ca-ES" sz="1200" b="1" kern="1200" baseline="0" dirty="0" smtClean="0">
                          <a:solidFill>
                            <a:schemeClr val="tx1">
                              <a:lumMod val="75000"/>
                              <a:lumOff val="25000"/>
                            </a:schemeClr>
                          </a:solidFill>
                          <a:latin typeface="Arial" charset="0"/>
                          <a:ea typeface="ＭＳ Ｐゴシック" pitchFamily="34" charset="-128"/>
                          <a:cs typeface="+mn-cs"/>
                        </a:rPr>
                        <a:t> teixit comercial de Sant Feliu de Guíxols </a:t>
                      </a:r>
                      <a:r>
                        <a:rPr lang="ca-ES" sz="1200" b="1" kern="1200" dirty="0" smtClean="0">
                          <a:solidFill>
                            <a:schemeClr val="tx1">
                              <a:lumMod val="75000"/>
                              <a:lumOff val="25000"/>
                            </a:schemeClr>
                          </a:solidFill>
                          <a:latin typeface="Arial" charset="0"/>
                          <a:ea typeface="ＭＳ Ｐゴシック" pitchFamily="34" charset="-128"/>
                          <a:cs typeface="+mn-cs"/>
                        </a:rPr>
                        <a:t> </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E5F4D4">
                        <a:alpha val="60000"/>
                      </a:srgbClr>
                    </a:solidFill>
                  </a:tcPr>
                </a:tc>
              </a:tr>
              <a:tr h="378198">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ca-ES" sz="1200" b="0" kern="1200" dirty="0" smtClean="0">
                          <a:solidFill>
                            <a:schemeClr val="tx1">
                              <a:lumMod val="75000"/>
                              <a:lumOff val="25000"/>
                            </a:schemeClr>
                          </a:solidFill>
                          <a:latin typeface="Arial" charset="0"/>
                          <a:ea typeface="ＭＳ Ｐゴシック" pitchFamily="34" charset="-128"/>
                          <a:cs typeface="+mn-cs"/>
                        </a:rPr>
                        <a:t>4. Pla de treball per a la dinamització del comerç de Sant Feliu de Guíxols</a:t>
                      </a:r>
                      <a:endParaRPr lang="es-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677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4.1. Proposta</a:t>
                      </a:r>
                      <a:r>
                        <a:rPr lang="ca-ES" sz="1200" b="0" kern="1200" baseline="0" dirty="0" smtClean="0">
                          <a:solidFill>
                            <a:schemeClr val="tx1">
                              <a:lumMod val="75000"/>
                              <a:lumOff val="25000"/>
                            </a:schemeClr>
                          </a:solidFill>
                          <a:latin typeface="Arial" charset="0"/>
                          <a:ea typeface="ＭＳ Ｐゴシック" pitchFamily="34" charset="-128"/>
                          <a:cs typeface="+mn-cs"/>
                        </a:rPr>
                        <a:t> de valor: </a:t>
                      </a:r>
                      <a:r>
                        <a:rPr lang="ca-ES" sz="1200" b="0" dirty="0" smtClean="0">
                          <a:solidFill>
                            <a:schemeClr val="tx1">
                              <a:lumMod val="75000"/>
                              <a:lumOff val="25000"/>
                            </a:schemeClr>
                          </a:solidFill>
                        </a:rPr>
                        <a:t>Visió estratègica i model comercial</a:t>
                      </a:r>
                      <a:endParaRPr lang="ca-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677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4.2.</a:t>
                      </a:r>
                      <a:r>
                        <a:rPr lang="ca-ES" sz="1200" b="0" kern="1200" baseline="0" dirty="0" smtClean="0">
                          <a:solidFill>
                            <a:schemeClr val="tx1">
                              <a:lumMod val="75000"/>
                              <a:lumOff val="25000"/>
                            </a:schemeClr>
                          </a:solidFill>
                          <a:latin typeface="Arial" charset="0"/>
                          <a:ea typeface="ＭＳ Ｐゴシック" pitchFamily="34" charset="-128"/>
                          <a:cs typeface="+mn-cs"/>
                        </a:rPr>
                        <a:t> </a:t>
                      </a:r>
                      <a:r>
                        <a:rPr lang="ca-ES" sz="1200" b="0" kern="1200" dirty="0" smtClean="0">
                          <a:solidFill>
                            <a:schemeClr val="tx1">
                              <a:lumMod val="75000"/>
                              <a:lumOff val="25000"/>
                            </a:schemeClr>
                          </a:solidFill>
                          <a:latin typeface="Arial" charset="0"/>
                          <a:ea typeface="ＭＳ Ｐゴシック" pitchFamily="34" charset="-128"/>
                          <a:cs typeface="+mn-cs"/>
                        </a:rPr>
                        <a:t>Línies estratègiques per a la dinamització del comerç urbà</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5609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4.3. Programes</a:t>
                      </a:r>
                      <a:r>
                        <a:rPr lang="ca-ES" sz="1200" b="0" kern="1200" baseline="0" dirty="0" smtClean="0">
                          <a:solidFill>
                            <a:schemeClr val="tx1">
                              <a:lumMod val="75000"/>
                              <a:lumOff val="25000"/>
                            </a:schemeClr>
                          </a:solidFill>
                          <a:latin typeface="Arial" charset="0"/>
                          <a:ea typeface="ＭＳ Ｐゴシック" pitchFamily="34" charset="-128"/>
                          <a:cs typeface="+mn-cs"/>
                        </a:rPr>
                        <a:t> de treball </a:t>
                      </a:r>
                      <a:r>
                        <a:rPr lang="ca-ES" sz="1200" b="0" kern="1200" dirty="0" smtClean="0">
                          <a:solidFill>
                            <a:schemeClr val="tx1">
                              <a:lumMod val="75000"/>
                              <a:lumOff val="25000"/>
                            </a:schemeClr>
                          </a:solidFill>
                          <a:latin typeface="Arial" charset="0"/>
                          <a:ea typeface="ＭＳ Ｐゴシック" pitchFamily="34" charset="-128"/>
                          <a:cs typeface="+mn-cs"/>
                        </a:rPr>
                        <a:t>per a la dinamització del comerç urbà de</a:t>
                      </a:r>
                      <a:r>
                        <a:rPr lang="ca-ES" sz="1200" b="0" kern="1200" baseline="0" dirty="0" smtClean="0">
                          <a:solidFill>
                            <a:schemeClr val="tx1">
                              <a:lumMod val="75000"/>
                              <a:lumOff val="25000"/>
                            </a:schemeClr>
                          </a:solidFill>
                          <a:latin typeface="Arial" charset="0"/>
                          <a:ea typeface="ＭＳ Ｐゴシック" pitchFamily="34" charset="-128"/>
                          <a:cs typeface="+mn-cs"/>
                        </a:rPr>
                        <a:t> Sant Feliu de Guíxols</a:t>
                      </a:r>
                      <a:endParaRPr lang="ca-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5609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4.4. Cronograma</a:t>
                      </a:r>
                      <a:r>
                        <a:rPr lang="ca-ES" sz="1200" b="0" kern="1200" baseline="0" dirty="0" smtClean="0">
                          <a:solidFill>
                            <a:schemeClr val="tx1">
                              <a:lumMod val="75000"/>
                              <a:lumOff val="25000"/>
                            </a:schemeClr>
                          </a:solidFill>
                          <a:latin typeface="Arial" charset="0"/>
                          <a:ea typeface="ＭＳ Ｐゴシック" pitchFamily="34" charset="-128"/>
                          <a:cs typeface="+mn-cs"/>
                        </a:rPr>
                        <a:t> d’implementació dels p</a:t>
                      </a:r>
                      <a:r>
                        <a:rPr lang="ca-ES" sz="1200" b="0" kern="1200" dirty="0" smtClean="0">
                          <a:solidFill>
                            <a:schemeClr val="tx1">
                              <a:lumMod val="75000"/>
                              <a:lumOff val="25000"/>
                            </a:schemeClr>
                          </a:solidFill>
                          <a:latin typeface="Arial" charset="0"/>
                          <a:ea typeface="ＭＳ Ｐゴシック" pitchFamily="34" charset="-128"/>
                          <a:cs typeface="+mn-cs"/>
                        </a:rPr>
                        <a:t>rogrames</a:t>
                      </a:r>
                      <a:r>
                        <a:rPr lang="ca-ES" sz="1200" b="0" kern="1200" baseline="0" dirty="0" smtClean="0">
                          <a:solidFill>
                            <a:schemeClr val="tx1">
                              <a:lumMod val="75000"/>
                              <a:lumOff val="25000"/>
                            </a:schemeClr>
                          </a:solidFill>
                          <a:latin typeface="Arial" charset="0"/>
                          <a:ea typeface="ＭＳ Ｐゴシック" pitchFamily="34" charset="-128"/>
                          <a:cs typeface="+mn-cs"/>
                        </a:rPr>
                        <a:t> de treball </a:t>
                      </a:r>
                      <a:endParaRPr lang="ca-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bl>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357296"/>
            <a:ext cx="8208963" cy="4643472"/>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11" name="Rectangle arrodonit 10"/>
          <p:cNvSpPr/>
          <p:nvPr/>
        </p:nvSpPr>
        <p:spPr bwMode="auto">
          <a:xfrm>
            <a:off x="684213" y="1646222"/>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2.5</a:t>
            </a:r>
            <a:endParaRPr lang="ca-ES" altLang="es-ES_tradnl" sz="1200" b="1" dirty="0">
              <a:solidFill>
                <a:schemeClr val="tx1"/>
              </a:solidFill>
            </a:endParaRPr>
          </a:p>
        </p:txBody>
      </p:sp>
      <p:sp>
        <p:nvSpPr>
          <p:cNvPr id="12" name="Rectangle arrodonit 11"/>
          <p:cNvSpPr/>
          <p:nvPr/>
        </p:nvSpPr>
        <p:spPr bwMode="auto">
          <a:xfrm>
            <a:off x="1908175" y="1646222"/>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smtClean="0">
                <a:solidFill>
                  <a:schemeClr val="tx1"/>
                </a:solidFill>
              </a:rPr>
              <a:t>Programa d’ordenació i regulació de l’espai comercial urbà</a:t>
            </a:r>
            <a:endParaRPr lang="es-ES" altLang="ca-ES" sz="1200" b="1" dirty="0">
              <a:solidFill>
                <a:schemeClr val="tx1"/>
              </a:solidFill>
            </a:endParaRPr>
          </a:p>
        </p:txBody>
      </p:sp>
      <p:sp>
        <p:nvSpPr>
          <p:cNvPr id="18" name="Rectangle arrodonit 17"/>
          <p:cNvSpPr/>
          <p:nvPr/>
        </p:nvSpPr>
        <p:spPr bwMode="auto">
          <a:xfrm>
            <a:off x="684213" y="2054226"/>
            <a:ext cx="1150937" cy="3732228"/>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054226"/>
            <a:ext cx="6696075" cy="3732228"/>
          </a:xfrm>
          <a:prstGeom prst="roundRect">
            <a:avLst>
              <a:gd name="adj" fmla="val 1362"/>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180975" algn="just">
              <a:spcAft>
                <a:spcPts val="500"/>
              </a:spcAft>
              <a:defRPr/>
            </a:pPr>
            <a:endParaRPr lang="ca-ES" sz="1000" dirty="0" smtClean="0">
              <a:solidFill>
                <a:schemeClr val="tx1"/>
              </a:solidFill>
            </a:endParaRPr>
          </a:p>
        </p:txBody>
      </p:sp>
      <p:sp>
        <p:nvSpPr>
          <p:cNvPr id="14" name="Rectangle arrodonit 13"/>
          <p:cNvSpPr/>
          <p:nvPr/>
        </p:nvSpPr>
        <p:spPr bwMode="auto">
          <a:xfrm>
            <a:off x="1187450" y="1214422"/>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Amabilització de la zona comercial</a:t>
            </a:r>
            <a:endParaRPr lang="ca-ES" altLang="es-ES_tradnl" sz="1600" b="1" noProof="1">
              <a:solidFill>
                <a:schemeClr val="bg1"/>
              </a:solidFill>
            </a:endParaRPr>
          </a:p>
        </p:txBody>
      </p:sp>
      <p:sp>
        <p:nvSpPr>
          <p:cNvPr id="17" name="Rectangle arrodonit 16"/>
          <p:cNvSpPr/>
          <p:nvPr/>
        </p:nvSpPr>
        <p:spPr>
          <a:xfrm>
            <a:off x="684213" y="1214422"/>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a:solidFill>
                  <a:schemeClr val="bg1"/>
                </a:solidFill>
              </a:rPr>
              <a:t>2</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0" name="Rectangle arrodonit 18"/>
          <p:cNvSpPr/>
          <p:nvPr/>
        </p:nvSpPr>
        <p:spPr bwMode="auto">
          <a:xfrm>
            <a:off x="1929947" y="2144264"/>
            <a:ext cx="6592915" cy="1663698"/>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69875" indent="-182563" algn="just">
              <a:spcAft>
                <a:spcPts val="500"/>
              </a:spcAft>
              <a:buFont typeface="+mj-lt"/>
              <a:buAutoNum type="arabicPeriod" startAt="3"/>
              <a:defRPr/>
            </a:pPr>
            <a:r>
              <a:rPr lang="ca-ES" sz="1000" b="1" dirty="0" smtClean="0">
                <a:solidFill>
                  <a:schemeClr val="tx1"/>
                </a:solidFill>
              </a:rPr>
              <a:t>Regulació de l’exposició de producte a la via pública per part dels comerços.</a:t>
            </a:r>
          </a:p>
          <a:p>
            <a:pPr marL="269875" indent="1588" algn="just">
              <a:spcAft>
                <a:spcPts val="500"/>
              </a:spcAft>
              <a:defRPr/>
            </a:pPr>
            <a:r>
              <a:rPr lang="ca-ES" sz="1000" dirty="0" smtClean="0">
                <a:solidFill>
                  <a:schemeClr val="tx1"/>
                </a:solidFill>
              </a:rPr>
              <a:t>L’ocupació de la via pública per part de comerços que hi exposen el seu producte és un problema que afecta negativament la imatge de la </a:t>
            </a:r>
            <a:r>
              <a:rPr lang="ca-ES" sz="1000" b="1" dirty="0" smtClean="0">
                <a:solidFill>
                  <a:schemeClr val="tx1"/>
                </a:solidFill>
              </a:rPr>
              <a:t>rambla d’Antoni Vidal</a:t>
            </a:r>
            <a:r>
              <a:rPr lang="ca-ES" sz="1000" dirty="0" smtClean="0">
                <a:solidFill>
                  <a:schemeClr val="tx1"/>
                </a:solidFill>
              </a:rPr>
              <a:t>, on hi ha un nombre elevat d’establiments comercials que ocupen una part de la calçada amb </a:t>
            </a:r>
            <a:r>
              <a:rPr lang="ca-ES" sz="1000" b="1" dirty="0" smtClean="0">
                <a:solidFill>
                  <a:schemeClr val="tx1"/>
                </a:solidFill>
              </a:rPr>
              <a:t>productes poc singulars </a:t>
            </a:r>
            <a:r>
              <a:rPr lang="ca-ES" sz="1000" dirty="0" smtClean="0">
                <a:solidFill>
                  <a:schemeClr val="tx1"/>
                </a:solidFill>
              </a:rPr>
              <a:t>i, en algunes ocasions, de </a:t>
            </a:r>
            <a:r>
              <a:rPr lang="ca-ES" sz="1000" b="1" dirty="0" smtClean="0">
                <a:solidFill>
                  <a:schemeClr val="tx1"/>
                </a:solidFill>
              </a:rPr>
              <a:t>grans dimensions</a:t>
            </a:r>
            <a:r>
              <a:rPr lang="ca-ES" sz="1000" dirty="0" smtClean="0">
                <a:solidFill>
                  <a:schemeClr val="tx1"/>
                </a:solidFill>
              </a:rPr>
              <a:t>.</a:t>
            </a:r>
          </a:p>
          <a:p>
            <a:pPr marL="269875" indent="1588" algn="just">
              <a:spcAft>
                <a:spcPts val="500"/>
              </a:spcAft>
              <a:defRPr/>
            </a:pPr>
            <a:r>
              <a:rPr lang="ca-ES" sz="1000" dirty="0" smtClean="0">
                <a:solidFill>
                  <a:schemeClr val="tx1"/>
                </a:solidFill>
              </a:rPr>
              <a:t>Per aquest motiu, i complementàriament a l’acció anterior, se suggereix que aquest aspecte també sigui regulat, ja sigui a través de la </a:t>
            </a:r>
            <a:r>
              <a:rPr lang="ca-ES" sz="1000" b="1" dirty="0" smtClean="0">
                <a:solidFill>
                  <a:schemeClr val="tx1"/>
                </a:solidFill>
              </a:rPr>
              <a:t>nova ordenança pendent de redactar </a:t>
            </a:r>
            <a:r>
              <a:rPr lang="ca-ES" sz="1000" dirty="0" smtClean="0">
                <a:solidFill>
                  <a:schemeClr val="tx1"/>
                </a:solidFill>
              </a:rPr>
              <a:t>(que podria abordar simultàniament la qüestió de les terrasses i de l’exposició de producte), o bé a través d’una </a:t>
            </a:r>
            <a:r>
              <a:rPr lang="ca-ES" sz="1000" b="1" dirty="0" smtClean="0">
                <a:solidFill>
                  <a:schemeClr val="tx1"/>
                </a:solidFill>
              </a:rPr>
              <a:t>nova ordenança diferent </a:t>
            </a:r>
            <a:r>
              <a:rPr lang="ca-ES" sz="1000" dirty="0" smtClean="0">
                <a:solidFill>
                  <a:schemeClr val="tx1"/>
                </a:solidFill>
              </a:rPr>
              <a:t>que abordi exclusivament aquesta qüestió.</a:t>
            </a:r>
          </a:p>
        </p:txBody>
      </p:sp>
      <p:sp>
        <p:nvSpPr>
          <p:cNvPr id="22" name="21 Marcador de número de diapositiva"/>
          <p:cNvSpPr>
            <a:spLocks noGrp="1"/>
          </p:cNvSpPr>
          <p:nvPr>
            <p:ph type="sldNum" sz="quarter" idx="10"/>
          </p:nvPr>
        </p:nvSpPr>
        <p:spPr/>
        <p:txBody>
          <a:bodyPr/>
          <a:lstStyle/>
          <a:p>
            <a:pPr>
              <a:defRPr/>
            </a:pPr>
            <a:fld id="{8058331A-6B9C-4321-ABD4-0B1C14C43AA2}" type="slidenum">
              <a:rPr lang="es-ES" smtClean="0"/>
              <a:pPr>
                <a:defRPr/>
              </a:pPr>
              <a:t>60</a:t>
            </a:fld>
            <a:endParaRPr lang="es-ES"/>
          </a:p>
        </p:txBody>
      </p:sp>
      <p:sp>
        <p:nvSpPr>
          <p:cNvPr id="23" name="TextBox 35"/>
          <p:cNvSpPr>
            <a:spLocks noChangeArrowheads="1"/>
          </p:cNvSpPr>
          <p:nvPr/>
        </p:nvSpPr>
        <p:spPr bwMode="auto">
          <a:xfrm>
            <a:off x="4450512" y="3958714"/>
            <a:ext cx="1836000" cy="1440000"/>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sp>
        <p:nvSpPr>
          <p:cNvPr id="24" name="Rectangle 21"/>
          <p:cNvSpPr>
            <a:spLocks noChangeArrowheads="1"/>
          </p:cNvSpPr>
          <p:nvPr/>
        </p:nvSpPr>
        <p:spPr bwMode="auto">
          <a:xfrm>
            <a:off x="2285984" y="5458912"/>
            <a:ext cx="6072230" cy="184666"/>
          </a:xfrm>
          <a:prstGeom prst="rect">
            <a:avLst/>
          </a:prstGeom>
          <a:noFill/>
          <a:ln w="9525">
            <a:noFill/>
            <a:miter lim="800000"/>
            <a:headEnd/>
            <a:tailEnd/>
          </a:ln>
        </p:spPr>
        <p:txBody>
          <a:bodyPr wrap="square">
            <a:spAutoFit/>
          </a:bodyPr>
          <a:lstStyle/>
          <a:p>
            <a:pPr algn="ctr"/>
            <a:r>
              <a:rPr lang="ca-ES" sz="600" dirty="0" smtClean="0"/>
              <a:t>Imatges de la rambla d’Antoni Vidal, on s’aprecia l’important impacte visual que té l’exposició de productes a la via pública per part d’alguns comerços.</a:t>
            </a:r>
            <a:endParaRPr lang="ca-ES" sz="600" dirty="0"/>
          </a:p>
        </p:txBody>
      </p:sp>
      <p:sp>
        <p:nvSpPr>
          <p:cNvPr id="25" name="TextBox 35"/>
          <p:cNvSpPr>
            <a:spLocks noChangeArrowheads="1"/>
          </p:cNvSpPr>
          <p:nvPr/>
        </p:nvSpPr>
        <p:spPr bwMode="auto">
          <a:xfrm>
            <a:off x="2307372" y="3958714"/>
            <a:ext cx="1836000" cy="1440000"/>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sp>
        <p:nvSpPr>
          <p:cNvPr id="28" name="TextBox 35"/>
          <p:cNvSpPr>
            <a:spLocks noChangeArrowheads="1"/>
          </p:cNvSpPr>
          <p:nvPr/>
        </p:nvSpPr>
        <p:spPr bwMode="auto">
          <a:xfrm>
            <a:off x="6558214" y="3958714"/>
            <a:ext cx="1800000" cy="1440000"/>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pic>
        <p:nvPicPr>
          <p:cNvPr id="5122" name="Picture 2"/>
          <p:cNvPicPr>
            <a:picLocks noChangeAspect="1" noChangeArrowheads="1"/>
          </p:cNvPicPr>
          <p:nvPr/>
        </p:nvPicPr>
        <p:blipFill>
          <a:blip r:embed="rId2" cstate="print"/>
          <a:srcRect/>
          <a:stretch>
            <a:fillRect/>
          </a:stretch>
        </p:blipFill>
        <p:spPr bwMode="auto">
          <a:xfrm>
            <a:off x="2416405" y="4072330"/>
            <a:ext cx="1619261" cy="1214446"/>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cstate="print"/>
          <a:srcRect/>
          <a:stretch>
            <a:fillRect/>
          </a:stretch>
        </p:blipFill>
        <p:spPr bwMode="auto">
          <a:xfrm>
            <a:off x="4556814" y="4074040"/>
            <a:ext cx="1632000" cy="1224000"/>
          </a:xfrm>
          <a:prstGeom prst="rect">
            <a:avLst/>
          </a:prstGeom>
          <a:noFill/>
          <a:ln w="9525">
            <a:noFill/>
            <a:miter lim="800000"/>
            <a:headEnd/>
            <a:tailEnd/>
          </a:ln>
          <a:effectLst/>
        </p:spPr>
      </p:pic>
      <p:pic>
        <p:nvPicPr>
          <p:cNvPr id="5125" name="Picture 5"/>
          <p:cNvPicPr>
            <a:picLocks noChangeAspect="1" noChangeArrowheads="1"/>
          </p:cNvPicPr>
          <p:nvPr/>
        </p:nvPicPr>
        <p:blipFill>
          <a:blip r:embed="rId4" cstate="print"/>
          <a:srcRect/>
          <a:stretch>
            <a:fillRect/>
          </a:stretch>
        </p:blipFill>
        <p:spPr bwMode="auto">
          <a:xfrm>
            <a:off x="6672850" y="4086958"/>
            <a:ext cx="1584000" cy="118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247078"/>
            <a:ext cx="8208963" cy="4929224"/>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11" name="Rectangle arrodonit 10"/>
          <p:cNvSpPr/>
          <p:nvPr/>
        </p:nvSpPr>
        <p:spPr bwMode="auto">
          <a:xfrm>
            <a:off x="684213" y="1503346"/>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2.5</a:t>
            </a:r>
            <a:endParaRPr lang="ca-ES" altLang="es-ES_tradnl" sz="1200" b="1" dirty="0">
              <a:solidFill>
                <a:schemeClr val="tx1"/>
              </a:solidFill>
            </a:endParaRPr>
          </a:p>
        </p:txBody>
      </p:sp>
      <p:sp>
        <p:nvSpPr>
          <p:cNvPr id="12" name="Rectangle arrodonit 11"/>
          <p:cNvSpPr/>
          <p:nvPr/>
        </p:nvSpPr>
        <p:spPr bwMode="auto">
          <a:xfrm>
            <a:off x="1908175" y="1503346"/>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smtClean="0">
                <a:solidFill>
                  <a:schemeClr val="tx1"/>
                </a:solidFill>
              </a:rPr>
              <a:t>Programa d’ordenació i regulació de l’espai comercial urbà</a:t>
            </a:r>
            <a:endParaRPr lang="es-ES" altLang="ca-ES" sz="1200" b="1" dirty="0">
              <a:solidFill>
                <a:schemeClr val="tx1"/>
              </a:solidFill>
            </a:endParaRPr>
          </a:p>
        </p:txBody>
      </p:sp>
      <p:sp>
        <p:nvSpPr>
          <p:cNvPr id="18" name="Rectangle arrodonit 17"/>
          <p:cNvSpPr/>
          <p:nvPr/>
        </p:nvSpPr>
        <p:spPr bwMode="auto">
          <a:xfrm>
            <a:off x="684213" y="1943077"/>
            <a:ext cx="1150937" cy="2700369"/>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1943077"/>
            <a:ext cx="6696075" cy="2700369"/>
          </a:xfrm>
          <a:prstGeom prst="roundRect">
            <a:avLst>
              <a:gd name="adj" fmla="val 1362"/>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180975" algn="just">
              <a:spcAft>
                <a:spcPts val="500"/>
              </a:spcAft>
              <a:defRPr/>
            </a:pPr>
            <a:endParaRPr lang="ca-ES" sz="1000" dirty="0" smtClean="0">
              <a:solidFill>
                <a:schemeClr val="tx1"/>
              </a:solidFill>
            </a:endParaRPr>
          </a:p>
        </p:txBody>
      </p:sp>
      <p:sp>
        <p:nvSpPr>
          <p:cNvPr id="14" name="Rectangle arrodonit 13"/>
          <p:cNvSpPr/>
          <p:nvPr/>
        </p:nvSpPr>
        <p:spPr bwMode="auto">
          <a:xfrm>
            <a:off x="1187450" y="1071546"/>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Amabilització de la zona comercial</a:t>
            </a:r>
            <a:endParaRPr lang="ca-ES" altLang="es-ES_tradnl" sz="1600" b="1" noProof="1">
              <a:solidFill>
                <a:schemeClr val="bg1"/>
              </a:solidFill>
            </a:endParaRPr>
          </a:p>
        </p:txBody>
      </p:sp>
      <p:sp>
        <p:nvSpPr>
          <p:cNvPr id="17" name="Rectangle arrodonit 16"/>
          <p:cNvSpPr/>
          <p:nvPr/>
        </p:nvSpPr>
        <p:spPr>
          <a:xfrm>
            <a:off x="684213" y="1071546"/>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a:solidFill>
                  <a:schemeClr val="bg1"/>
                </a:solidFill>
              </a:rPr>
              <a:t>2</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0" name="Rectangle arrodonit 18"/>
          <p:cNvSpPr/>
          <p:nvPr/>
        </p:nvSpPr>
        <p:spPr bwMode="auto">
          <a:xfrm>
            <a:off x="1929946" y="1998864"/>
            <a:ext cx="6642582" cy="2571768"/>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69875" indent="-182563" algn="just">
              <a:spcAft>
                <a:spcPts val="500"/>
              </a:spcAft>
              <a:buFont typeface="+mj-lt"/>
              <a:buAutoNum type="arabicPeriod" startAt="4"/>
              <a:defRPr/>
            </a:pPr>
            <a:r>
              <a:rPr lang="ca-ES" sz="1000" b="1" dirty="0" smtClean="0">
                <a:solidFill>
                  <a:schemeClr val="tx1"/>
                </a:solidFill>
              </a:rPr>
              <a:t>Unificació dels horaris comercials i foment del seu compliment. </a:t>
            </a:r>
          </a:p>
          <a:p>
            <a:pPr marL="269875" indent="1588" algn="just">
              <a:spcAft>
                <a:spcPts val="500"/>
              </a:spcAft>
              <a:defRPr/>
            </a:pPr>
            <a:r>
              <a:rPr lang="ca-ES" sz="1000" dirty="0" smtClean="0">
                <a:solidFill>
                  <a:schemeClr val="tx1"/>
                </a:solidFill>
              </a:rPr>
              <a:t>Actualment, els horaris d’obertura de bona part dels comerços de Sant Feliu de Guíxols són de 10:00h o 10:30h, fins a 13:00h o 13:30h (al matí), i de 17:00h o 17:30h, fins a 20:00h o 20:30h (a la tarda). Aquest fet provoca que, en determinades franges horàries, alguns comerços estiguin oberts, mentre que d’altres romanen tancats. Alhora, també cal ressaltar que hi ha alguns comerços que no respecten el seu propi horari, la qual cosa pot afectar negativament en la imatge general de l’espai comercial urbà.</a:t>
            </a:r>
          </a:p>
          <a:p>
            <a:pPr marL="269875" indent="1588" algn="just">
              <a:spcAft>
                <a:spcPts val="500"/>
              </a:spcAft>
              <a:defRPr/>
            </a:pPr>
            <a:r>
              <a:rPr lang="ca-ES" sz="1000" dirty="0" smtClean="0">
                <a:solidFill>
                  <a:schemeClr val="tx1"/>
                </a:solidFill>
              </a:rPr>
              <a:t>Per tal de facilitar la </a:t>
            </a:r>
            <a:r>
              <a:rPr lang="ca-ES" sz="1000" b="1" dirty="0" smtClean="0">
                <a:solidFill>
                  <a:schemeClr val="tx1"/>
                </a:solidFill>
              </a:rPr>
              <a:t>planificació de les compres </a:t>
            </a:r>
            <a:r>
              <a:rPr lang="ca-ES" sz="1000" dirty="0" smtClean="0">
                <a:solidFill>
                  <a:schemeClr val="tx1"/>
                </a:solidFill>
              </a:rPr>
              <a:t>a Sant Feliu de Guíxols, i afavorir la imatge de l’espai comercial urbà, es proposa </a:t>
            </a:r>
            <a:r>
              <a:rPr lang="ca-ES" sz="1000" b="1" dirty="0" smtClean="0">
                <a:solidFill>
                  <a:schemeClr val="tx1"/>
                </a:solidFill>
              </a:rPr>
              <a:t>establir un únic horari </a:t>
            </a:r>
            <a:r>
              <a:rPr lang="ca-ES" sz="1000" dirty="0" smtClean="0">
                <a:solidFill>
                  <a:schemeClr val="tx1"/>
                </a:solidFill>
              </a:rPr>
              <a:t>per tots els establiments comercials (excepte aquells que, per les seves característiques, requereixen uns horaris totalment diferents). L’horari escollit hauria de ser </a:t>
            </a:r>
            <a:r>
              <a:rPr lang="ca-ES" sz="1000" b="1" dirty="0" smtClean="0">
                <a:solidFill>
                  <a:schemeClr val="tx1"/>
                </a:solidFill>
              </a:rPr>
              <a:t>consensuat entre tots els comerciants, a partir d’un debat transversal entre l’Ajuntament, l’associació Guíxols Comerç i Turisme i els comerciants a títol individual</a:t>
            </a:r>
            <a:r>
              <a:rPr lang="ca-ES" sz="1000" dirty="0" smtClean="0">
                <a:solidFill>
                  <a:schemeClr val="tx1"/>
                </a:solidFill>
              </a:rPr>
              <a:t>.</a:t>
            </a:r>
            <a:r>
              <a:rPr lang="ca-ES" sz="1000" b="1" dirty="0" smtClean="0">
                <a:solidFill>
                  <a:schemeClr val="tx1"/>
                </a:solidFill>
              </a:rPr>
              <a:t> </a:t>
            </a:r>
            <a:endParaRPr lang="ca-ES" sz="1000" dirty="0" smtClean="0">
              <a:solidFill>
                <a:schemeClr val="tx1"/>
              </a:solidFill>
            </a:endParaRPr>
          </a:p>
          <a:p>
            <a:pPr marL="269875" indent="1588" algn="just">
              <a:spcAft>
                <a:spcPts val="500"/>
              </a:spcAft>
              <a:defRPr/>
            </a:pPr>
            <a:r>
              <a:rPr lang="ca-ES" sz="1000" dirty="0" smtClean="0">
                <a:solidFill>
                  <a:schemeClr val="tx1"/>
                </a:solidFill>
              </a:rPr>
              <a:t>L’aplicació d’un horari comercial unificat hauria d’anar acompanyada d’un cert seguiment i control des de l’Ajuntament, per tal d’assegurar que els comerços complissin l’horari fixat, establint, si es considerés oportú, algun tipus de mesures sancionadores en cas d’incompliment. L’horari escollir podria variar, si es cregués convenient, entre la temporada alta i la temporada baixa.</a:t>
            </a:r>
            <a:endParaRPr lang="ca-ES" sz="1000" dirty="0" smtClean="0">
              <a:solidFill>
                <a:srgbClr val="FF0000"/>
              </a:solidFill>
            </a:endParaRPr>
          </a:p>
        </p:txBody>
      </p:sp>
      <p:sp>
        <p:nvSpPr>
          <p:cNvPr id="21" name="Rectangle arrodonit 24"/>
          <p:cNvSpPr/>
          <p:nvPr/>
        </p:nvSpPr>
        <p:spPr bwMode="auto">
          <a:xfrm>
            <a:off x="684213" y="4714884"/>
            <a:ext cx="1150937" cy="571505"/>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Resultats esperats</a:t>
            </a:r>
          </a:p>
        </p:txBody>
      </p:sp>
      <p:sp>
        <p:nvSpPr>
          <p:cNvPr id="22" name="Rectangle arrodonit 25"/>
          <p:cNvSpPr/>
          <p:nvPr/>
        </p:nvSpPr>
        <p:spPr bwMode="auto">
          <a:xfrm>
            <a:off x="1908175" y="4714884"/>
            <a:ext cx="6696075" cy="571505"/>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Disposar d’una normativa de regulació de l’activitat comercial que promogui un espai ordenat i afavoreixi un paisatge urbà atractiu per a la ciutadania i visitants.</a:t>
            </a:r>
            <a:endParaRPr lang="ca-ES" sz="1000" dirty="0">
              <a:solidFill>
                <a:schemeClr val="tx1"/>
              </a:solidFill>
            </a:endParaRPr>
          </a:p>
        </p:txBody>
      </p:sp>
      <p:sp>
        <p:nvSpPr>
          <p:cNvPr id="23" name="Rectangle arrodonit 31"/>
          <p:cNvSpPr/>
          <p:nvPr/>
        </p:nvSpPr>
        <p:spPr bwMode="auto">
          <a:xfrm>
            <a:off x="684213" y="5346350"/>
            <a:ext cx="1150937" cy="725856"/>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Agents implicats</a:t>
            </a:r>
          </a:p>
        </p:txBody>
      </p:sp>
      <p:sp>
        <p:nvSpPr>
          <p:cNvPr id="24" name="Rectangle arrodonit 32"/>
          <p:cNvSpPr/>
          <p:nvPr/>
        </p:nvSpPr>
        <p:spPr bwMode="auto">
          <a:xfrm>
            <a:off x="1908175" y="5346350"/>
            <a:ext cx="1368425" cy="725856"/>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Ajuntament, associació Guíxols Comerç i Turisme i comerciants.</a:t>
            </a:r>
            <a:endParaRPr lang="ca-ES" sz="1000" dirty="0">
              <a:solidFill>
                <a:schemeClr val="tx1"/>
              </a:solidFill>
            </a:endParaRPr>
          </a:p>
        </p:txBody>
      </p:sp>
      <p:sp>
        <p:nvSpPr>
          <p:cNvPr id="25" name="Rectangle arrodonit 33"/>
          <p:cNvSpPr/>
          <p:nvPr/>
        </p:nvSpPr>
        <p:spPr bwMode="auto">
          <a:xfrm>
            <a:off x="3348038" y="5346350"/>
            <a:ext cx="1152525" cy="725856"/>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smtClean="0">
                <a:solidFill>
                  <a:schemeClr val="tx1"/>
                </a:solidFill>
                <a:cs typeface="Arial" charset="0"/>
              </a:rPr>
              <a:t>Públic destinatari</a:t>
            </a:r>
            <a:endParaRPr lang="ca-ES" altLang="es-ES_tradnl" sz="1200" b="1" dirty="0">
              <a:solidFill>
                <a:schemeClr val="tx1"/>
              </a:solidFill>
              <a:cs typeface="Arial" charset="0"/>
            </a:endParaRPr>
          </a:p>
        </p:txBody>
      </p:sp>
      <p:sp>
        <p:nvSpPr>
          <p:cNvPr id="26" name="Rectangle arrodonit 37"/>
          <p:cNvSpPr/>
          <p:nvPr/>
        </p:nvSpPr>
        <p:spPr bwMode="auto">
          <a:xfrm>
            <a:off x="6011863" y="5346350"/>
            <a:ext cx="1152525" cy="725856"/>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Prioritat</a:t>
            </a:r>
          </a:p>
        </p:txBody>
      </p:sp>
      <p:sp>
        <p:nvSpPr>
          <p:cNvPr id="27" name="Rectangle arrodonit 39"/>
          <p:cNvSpPr/>
          <p:nvPr/>
        </p:nvSpPr>
        <p:spPr bwMode="auto">
          <a:xfrm>
            <a:off x="4572000" y="5346350"/>
            <a:ext cx="1368425" cy="725856"/>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Ciutadania.</a:t>
            </a:r>
            <a:endParaRPr lang="ca-ES" sz="1000" dirty="0">
              <a:solidFill>
                <a:schemeClr val="tx1"/>
              </a:solidFill>
            </a:endParaRPr>
          </a:p>
        </p:txBody>
      </p:sp>
      <p:sp>
        <p:nvSpPr>
          <p:cNvPr id="28" name="Rectangle arrodonit 40"/>
          <p:cNvSpPr/>
          <p:nvPr/>
        </p:nvSpPr>
        <p:spPr bwMode="auto">
          <a:xfrm>
            <a:off x="7235825" y="5346350"/>
            <a:ext cx="1368425" cy="725856"/>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Mitjana.</a:t>
            </a:r>
            <a:endParaRPr lang="ca-ES" sz="1000" dirty="0">
              <a:solidFill>
                <a:schemeClr val="tx1"/>
              </a:solidFill>
            </a:endParaRPr>
          </a:p>
        </p:txBody>
      </p:sp>
      <p:sp>
        <p:nvSpPr>
          <p:cNvPr id="29" name="28 Marcador de número de diapositiva"/>
          <p:cNvSpPr>
            <a:spLocks noGrp="1"/>
          </p:cNvSpPr>
          <p:nvPr>
            <p:ph type="sldNum" sz="quarter" idx="10"/>
          </p:nvPr>
        </p:nvSpPr>
        <p:spPr/>
        <p:txBody>
          <a:bodyPr/>
          <a:lstStyle/>
          <a:p>
            <a:pPr>
              <a:defRPr/>
            </a:pPr>
            <a:fld id="{8058331A-6B9C-4321-ABD4-0B1C14C43AA2}" type="slidenum">
              <a:rPr lang="es-ES" smtClean="0"/>
              <a:pPr>
                <a:defRPr/>
              </a:pPr>
              <a:t>61</a:t>
            </a:fld>
            <a:endParaRPr lang="es-E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698627"/>
            <a:ext cx="8208963" cy="4445017"/>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70659" name="Contenidor de número de diapositiva 3"/>
          <p:cNvSpPr>
            <a:spLocks noGrp="1"/>
          </p:cNvSpPr>
          <p:nvPr>
            <p:ph type="sldNum" sz="quarter" idx="10"/>
          </p:nvPr>
        </p:nvSpPr>
        <p:spPr bwMode="auto">
          <a:noFill/>
          <a:ln>
            <a:miter lim="800000"/>
            <a:headEnd/>
            <a:tailEnd/>
          </a:ln>
        </p:spPr>
        <p:txBody>
          <a:bodyPr/>
          <a:lstStyle/>
          <a:p>
            <a:fld id="{CF9FA5FE-891F-48E0-974D-14EF448E4294}" type="slidenum">
              <a:rPr lang="es-ES" altLang="ca-ES" smtClean="0">
                <a:latin typeface="Arial" charset="0"/>
                <a:cs typeface="Arial" charset="0"/>
              </a:rPr>
              <a:pPr/>
              <a:t>62</a:t>
            </a:fld>
            <a:endParaRPr lang="es-ES" altLang="ca-ES" smtClean="0">
              <a:latin typeface="Arial" charset="0"/>
              <a:cs typeface="Arial" charset="0"/>
            </a:endParaRPr>
          </a:p>
        </p:txBody>
      </p:sp>
      <p:sp>
        <p:nvSpPr>
          <p:cNvPr id="11" name="Rectangle arrodonit 10"/>
          <p:cNvSpPr/>
          <p:nvPr/>
        </p:nvSpPr>
        <p:spPr bwMode="auto">
          <a:xfrm>
            <a:off x="684213" y="1843090"/>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3.1</a:t>
            </a:r>
            <a:endParaRPr lang="ca-ES" altLang="es-ES_tradnl" sz="1200" b="1" dirty="0">
              <a:solidFill>
                <a:schemeClr val="tx1"/>
              </a:solidFill>
            </a:endParaRPr>
          </a:p>
        </p:txBody>
      </p:sp>
      <p:sp>
        <p:nvSpPr>
          <p:cNvPr id="12" name="Rectangle arrodonit 11"/>
          <p:cNvSpPr/>
          <p:nvPr/>
        </p:nvSpPr>
        <p:spPr bwMode="auto">
          <a:xfrm>
            <a:off x="1908175" y="1843090"/>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smtClean="0">
                <a:solidFill>
                  <a:schemeClr val="tx1"/>
                </a:solidFill>
              </a:rPr>
              <a:t>Programa de dinamització del Mercat Municipal</a:t>
            </a:r>
            <a:endParaRPr lang="es-ES" altLang="ca-ES" sz="1200" b="1" dirty="0">
              <a:solidFill>
                <a:schemeClr val="tx1"/>
              </a:solidFill>
            </a:endParaRPr>
          </a:p>
        </p:txBody>
      </p:sp>
      <p:sp>
        <p:nvSpPr>
          <p:cNvPr id="18" name="Rectangle arrodonit 17"/>
          <p:cNvSpPr/>
          <p:nvPr/>
        </p:nvSpPr>
        <p:spPr bwMode="auto">
          <a:xfrm>
            <a:off x="684213" y="2857495"/>
            <a:ext cx="1150937" cy="3147715"/>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857496"/>
            <a:ext cx="6696075" cy="3143272"/>
          </a:xfrm>
          <a:prstGeom prst="roundRect">
            <a:avLst>
              <a:gd name="adj" fmla="val 1362"/>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28600" indent="-228600" algn="just">
              <a:spcAft>
                <a:spcPts val="500"/>
              </a:spcAft>
              <a:defRPr/>
            </a:pPr>
            <a:endParaRPr lang="ca-ES" sz="1000" b="1" dirty="0" smtClean="0">
              <a:solidFill>
                <a:srgbClr val="FF0000"/>
              </a:solidFill>
              <a:ea typeface="ＭＳ Ｐゴシック" pitchFamily="34" charset="-128"/>
              <a:cs typeface="Arial" charset="0"/>
            </a:endParaRPr>
          </a:p>
        </p:txBody>
      </p:sp>
      <p:sp>
        <p:nvSpPr>
          <p:cNvPr id="36" name="Rectangle arrodonit 35"/>
          <p:cNvSpPr/>
          <p:nvPr/>
        </p:nvSpPr>
        <p:spPr bwMode="auto">
          <a:xfrm>
            <a:off x="684213" y="2274891"/>
            <a:ext cx="1150937" cy="511168"/>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Objectius </a:t>
            </a:r>
          </a:p>
        </p:txBody>
      </p:sp>
      <p:sp>
        <p:nvSpPr>
          <p:cNvPr id="37" name="Rectangle arrodonit 36"/>
          <p:cNvSpPr/>
          <p:nvPr/>
        </p:nvSpPr>
        <p:spPr bwMode="auto">
          <a:xfrm>
            <a:off x="1908175" y="2274891"/>
            <a:ext cx="6696075" cy="511168"/>
          </a:xfrm>
          <a:prstGeom prst="roundRect">
            <a:avLst>
              <a:gd name="adj" fmla="val 1023"/>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r>
              <a:rPr lang="ca-ES" sz="1000" dirty="0" smtClean="0">
                <a:solidFill>
                  <a:schemeClr val="tx1"/>
                </a:solidFill>
              </a:rPr>
              <a:t>Dinamitzar el Mercat Municipal de Sant Feliu de Guíxols, per tal de convertir-lo en un motor comercial del municipi i afavorir el posicionament de la ciutat com a nucli comercial.</a:t>
            </a:r>
            <a:endParaRPr lang="ca-ES" sz="1000" dirty="0">
              <a:solidFill>
                <a:schemeClr val="tx1"/>
              </a:solidFill>
            </a:endParaRPr>
          </a:p>
        </p:txBody>
      </p:sp>
      <p:sp>
        <p:nvSpPr>
          <p:cNvPr id="14" name="Rectangle arrodonit 13"/>
          <p:cNvSpPr/>
          <p:nvPr/>
        </p:nvSpPr>
        <p:spPr bwMode="auto">
          <a:xfrm>
            <a:off x="1187450" y="1411290"/>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El mercat com a motor dinamitzador</a:t>
            </a:r>
            <a:endParaRPr lang="ca-ES" altLang="es-ES_tradnl" sz="1600" b="1" noProof="1">
              <a:solidFill>
                <a:schemeClr val="bg1"/>
              </a:solidFill>
            </a:endParaRPr>
          </a:p>
        </p:txBody>
      </p:sp>
      <p:sp>
        <p:nvSpPr>
          <p:cNvPr id="17" name="Rectangle arrodonit 16"/>
          <p:cNvSpPr/>
          <p:nvPr/>
        </p:nvSpPr>
        <p:spPr>
          <a:xfrm>
            <a:off x="684213" y="1411290"/>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3</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0" name="Rectangle arrodonit 18"/>
          <p:cNvSpPr/>
          <p:nvPr/>
        </p:nvSpPr>
        <p:spPr bwMode="auto">
          <a:xfrm>
            <a:off x="1928794" y="2947984"/>
            <a:ext cx="6572296" cy="2909908"/>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lvl="0" algn="just">
              <a:spcAft>
                <a:spcPts val="1200"/>
              </a:spcAft>
              <a:defRPr/>
            </a:pPr>
            <a:r>
              <a:rPr lang="ca-ES" sz="1000" dirty="0" smtClean="0">
                <a:solidFill>
                  <a:prstClr val="black"/>
                </a:solidFill>
                <a:ea typeface="ＭＳ Ｐゴシック" pitchFamily="34" charset="-128"/>
                <a:cs typeface="Arial" charset="0"/>
              </a:rPr>
              <a:t>Per tal de dinamitzar el Mercat Municipal de Sant Feliu de Guíxols, es proposen una sèrie d’accions relatives a aspectes tan diversos com la gestió del mercat, el mix comercial, l’animació comercial, la promoció comercial, la competitivitat de les parades i l’associacionisme dels </a:t>
            </a:r>
            <a:r>
              <a:rPr lang="ca-ES" sz="1000" dirty="0" err="1" smtClean="0">
                <a:solidFill>
                  <a:prstClr val="black"/>
                </a:solidFill>
                <a:ea typeface="ＭＳ Ｐゴシック" pitchFamily="34" charset="-128"/>
                <a:cs typeface="Arial" charset="0"/>
              </a:rPr>
              <a:t>paradistes</a:t>
            </a:r>
            <a:r>
              <a:rPr lang="ca-ES" sz="1000" dirty="0" smtClean="0">
                <a:solidFill>
                  <a:prstClr val="black"/>
                </a:solidFill>
                <a:ea typeface="ＭＳ Ｐゴシック" pitchFamily="34" charset="-128"/>
                <a:cs typeface="Arial" charset="0"/>
              </a:rPr>
              <a:t>:</a:t>
            </a:r>
          </a:p>
          <a:p>
            <a:pPr marL="271463" indent="-184150" algn="just">
              <a:spcAft>
                <a:spcPts val="500"/>
              </a:spcAft>
              <a:buFontTx/>
              <a:buAutoNum type="arabicPeriod"/>
              <a:defRPr/>
            </a:pPr>
            <a:r>
              <a:rPr lang="ca-ES" sz="1000" b="1" dirty="0" smtClean="0">
                <a:solidFill>
                  <a:schemeClr val="tx1"/>
                </a:solidFill>
                <a:ea typeface="ＭＳ Ｐゴシック" pitchFamily="34" charset="-128"/>
                <a:cs typeface="Arial" charset="0"/>
              </a:rPr>
              <a:t>Reforç del model de gestió directa.</a:t>
            </a:r>
          </a:p>
          <a:p>
            <a:pPr marL="271463" algn="just">
              <a:spcAft>
                <a:spcPts val="500"/>
              </a:spcAft>
              <a:defRPr/>
            </a:pPr>
            <a:r>
              <a:rPr lang="ca-ES" sz="1000" dirty="0" smtClean="0">
                <a:solidFill>
                  <a:schemeClr val="tx1"/>
                </a:solidFill>
                <a:ea typeface="ＭＳ Ｐゴシック" pitchFamily="34" charset="-128"/>
                <a:cs typeface="Arial" charset="0"/>
              </a:rPr>
              <a:t>En un mercat municipal com el de Sant Feliu de Guíxols, que ha estat recentment reformat, i que es caracteritza per un baix nombre de parades actives, una presència important de parades buides i la inexistència d’una associació de </a:t>
            </a:r>
            <a:r>
              <a:rPr lang="ca-ES" sz="1000" dirty="0" err="1" smtClean="0">
                <a:solidFill>
                  <a:schemeClr val="tx1"/>
                </a:solidFill>
                <a:ea typeface="ＭＳ Ｐゴシック" pitchFamily="34" charset="-128"/>
                <a:cs typeface="Arial" charset="0"/>
              </a:rPr>
              <a:t>paradistes</a:t>
            </a:r>
            <a:r>
              <a:rPr lang="ca-ES" sz="1000" dirty="0" smtClean="0">
                <a:solidFill>
                  <a:schemeClr val="tx1"/>
                </a:solidFill>
                <a:ea typeface="ＭＳ Ｐゴシック" pitchFamily="34" charset="-128"/>
                <a:cs typeface="Arial" charset="0"/>
              </a:rPr>
              <a:t> pròpia, la</a:t>
            </a:r>
            <a:r>
              <a:rPr lang="ca-ES" sz="1000" b="1" dirty="0" smtClean="0">
                <a:solidFill>
                  <a:schemeClr val="tx1"/>
                </a:solidFill>
                <a:ea typeface="ＭＳ Ｐゴシック" pitchFamily="34" charset="-128"/>
                <a:cs typeface="Arial" charset="0"/>
              </a:rPr>
              <a:t> gestió directa </a:t>
            </a:r>
            <a:r>
              <a:rPr lang="ca-ES" sz="1000" dirty="0" smtClean="0">
                <a:solidFill>
                  <a:schemeClr val="tx1"/>
                </a:solidFill>
                <a:ea typeface="ＭＳ Ｐゴシック" pitchFamily="34" charset="-128"/>
                <a:cs typeface="Arial" charset="0"/>
              </a:rPr>
              <a:t>(és a dir, per part de l’Ajuntament) és, sense cap mena de dubte, el </a:t>
            </a:r>
            <a:r>
              <a:rPr lang="ca-ES" sz="1000" b="1" dirty="0" smtClean="0">
                <a:solidFill>
                  <a:schemeClr val="tx1"/>
                </a:solidFill>
                <a:ea typeface="ＭＳ Ｐゴシック" pitchFamily="34" charset="-128"/>
                <a:cs typeface="Arial" charset="0"/>
              </a:rPr>
              <a:t>model de gestió més adequat</a:t>
            </a:r>
            <a:r>
              <a:rPr lang="ca-ES" sz="1000" dirty="0" smtClean="0">
                <a:solidFill>
                  <a:schemeClr val="tx1"/>
                </a:solidFill>
                <a:ea typeface="ＭＳ Ｐゴシック" pitchFamily="34" charset="-128"/>
                <a:cs typeface="Arial" charset="0"/>
              </a:rPr>
              <a:t>.</a:t>
            </a:r>
          </a:p>
          <a:p>
            <a:pPr marL="271463" algn="just">
              <a:spcAft>
                <a:spcPts val="500"/>
              </a:spcAft>
              <a:defRPr/>
            </a:pPr>
            <a:r>
              <a:rPr lang="ca-ES" sz="1000" dirty="0" smtClean="0">
                <a:solidFill>
                  <a:schemeClr val="tx1"/>
                </a:solidFill>
                <a:ea typeface="ＭＳ Ｐゴシック" pitchFamily="34" charset="-128"/>
                <a:cs typeface="Arial" charset="0"/>
              </a:rPr>
              <a:t>En aquest sentit se suggereix que, mantenint l’actual model de gestió directa, l’Ajuntament afavoreixi el dinamisme del mercat a partir de totes i cadascuna de les accions que li corresponen com a gestor de l’equipament: </a:t>
            </a:r>
            <a:r>
              <a:rPr lang="ca-ES" sz="1000" b="1" dirty="0" smtClean="0">
                <a:solidFill>
                  <a:schemeClr val="tx1"/>
                </a:solidFill>
                <a:ea typeface="ＭＳ Ｐゴシック" pitchFamily="34" charset="-128"/>
                <a:cs typeface="Arial" charset="0"/>
              </a:rPr>
              <a:t>gestionar el pressupost del mercat </a:t>
            </a:r>
            <a:r>
              <a:rPr lang="ca-ES" sz="1000" dirty="0" smtClean="0">
                <a:solidFill>
                  <a:schemeClr val="tx1"/>
                </a:solidFill>
                <a:ea typeface="ＭＳ Ｐゴシック" pitchFamily="34" charset="-128"/>
                <a:cs typeface="Arial" charset="0"/>
              </a:rPr>
              <a:t>de forma eficient i transparent; </a:t>
            </a:r>
            <a:r>
              <a:rPr lang="ca-ES" sz="1000" b="1" dirty="0" smtClean="0">
                <a:solidFill>
                  <a:schemeClr val="tx1"/>
                </a:solidFill>
                <a:ea typeface="ＭＳ Ｐゴシック" pitchFamily="34" charset="-128"/>
                <a:cs typeface="Arial" charset="0"/>
              </a:rPr>
              <a:t>assegurar un bon servei de neteja, manteniment i seguretat </a:t>
            </a:r>
            <a:r>
              <a:rPr lang="ca-ES" sz="1000" dirty="0" smtClean="0">
                <a:solidFill>
                  <a:schemeClr val="tx1"/>
                </a:solidFill>
                <a:ea typeface="ＭＳ Ｐゴシック" pitchFamily="34" charset="-128"/>
                <a:cs typeface="Arial" charset="0"/>
              </a:rPr>
              <a:t>del mercat; </a:t>
            </a:r>
            <a:r>
              <a:rPr lang="ca-ES" sz="1000" b="1" dirty="0" smtClean="0">
                <a:solidFill>
                  <a:schemeClr val="tx1"/>
                </a:solidFill>
                <a:ea typeface="ＭＳ Ｐゴシック" pitchFamily="34" charset="-128"/>
                <a:cs typeface="Arial" charset="0"/>
              </a:rPr>
              <a:t>impulsar</a:t>
            </a:r>
            <a:r>
              <a:rPr lang="ca-ES" sz="1000" dirty="0" smtClean="0">
                <a:solidFill>
                  <a:schemeClr val="tx1"/>
                </a:solidFill>
                <a:ea typeface="ＭＳ Ｐゴシック" pitchFamily="34" charset="-128"/>
                <a:cs typeface="Arial" charset="0"/>
              </a:rPr>
              <a:t> </a:t>
            </a:r>
            <a:r>
              <a:rPr lang="ca-ES" sz="1000" b="1" dirty="0" smtClean="0">
                <a:solidFill>
                  <a:schemeClr val="tx1"/>
                </a:solidFill>
                <a:ea typeface="ＭＳ Ｐゴシック" pitchFamily="34" charset="-128"/>
                <a:cs typeface="Arial" charset="0"/>
              </a:rPr>
              <a:t>campanyes de dinamització comercial</a:t>
            </a:r>
            <a:r>
              <a:rPr lang="ca-ES" sz="1000" dirty="0" smtClean="0">
                <a:solidFill>
                  <a:schemeClr val="tx1"/>
                </a:solidFill>
                <a:ea typeface="ＭＳ Ｐゴシック" pitchFamily="34" charset="-128"/>
                <a:cs typeface="Arial" charset="0"/>
              </a:rPr>
              <a:t>;  </a:t>
            </a:r>
            <a:r>
              <a:rPr lang="ca-ES" sz="1000" b="1" dirty="0" smtClean="0">
                <a:solidFill>
                  <a:schemeClr val="tx1"/>
                </a:solidFill>
                <a:ea typeface="ＭＳ Ｐゴシック" pitchFamily="34" charset="-128"/>
                <a:cs typeface="Arial" charset="0"/>
              </a:rPr>
              <a:t>promoure la vessant social </a:t>
            </a:r>
            <a:r>
              <a:rPr lang="ca-ES" sz="1000" dirty="0" smtClean="0">
                <a:solidFill>
                  <a:schemeClr val="tx1"/>
                </a:solidFill>
                <a:ea typeface="ＭＳ Ｐゴシック" pitchFamily="34" charset="-128"/>
                <a:cs typeface="Arial" charset="0"/>
              </a:rPr>
              <a:t>del mercat; </a:t>
            </a:r>
            <a:r>
              <a:rPr lang="ca-ES" sz="1000" b="1" dirty="0" smtClean="0">
                <a:solidFill>
                  <a:schemeClr val="tx1"/>
                </a:solidFill>
                <a:ea typeface="ＭＳ Ｐゴシック" pitchFamily="34" charset="-128"/>
                <a:cs typeface="Arial" charset="0"/>
              </a:rPr>
              <a:t>donar resposta a les necessitats </a:t>
            </a:r>
            <a:r>
              <a:rPr lang="ca-ES" sz="1000" dirty="0" smtClean="0">
                <a:solidFill>
                  <a:schemeClr val="tx1"/>
                </a:solidFill>
                <a:ea typeface="ＭＳ Ｐゴシック" pitchFamily="34" charset="-128"/>
                <a:cs typeface="Arial" charset="0"/>
              </a:rPr>
              <a:t>dels </a:t>
            </a:r>
            <a:r>
              <a:rPr lang="ca-ES" sz="1000" dirty="0" err="1" smtClean="0">
                <a:solidFill>
                  <a:schemeClr val="tx1"/>
                </a:solidFill>
                <a:ea typeface="ＭＳ Ｐゴシック" pitchFamily="34" charset="-128"/>
                <a:cs typeface="Arial" charset="0"/>
              </a:rPr>
              <a:t>paradistes</a:t>
            </a:r>
            <a:r>
              <a:rPr lang="ca-ES" sz="1000" dirty="0" smtClean="0">
                <a:solidFill>
                  <a:schemeClr val="tx1"/>
                </a:solidFill>
                <a:ea typeface="ＭＳ Ｐゴシック" pitchFamily="34" charset="-128"/>
                <a:cs typeface="Arial" charset="0"/>
              </a:rPr>
              <a:t>; etc.</a:t>
            </a:r>
          </a:p>
          <a:p>
            <a:pPr marL="271463" algn="just">
              <a:spcAft>
                <a:spcPts val="500"/>
              </a:spcAft>
              <a:defRPr/>
            </a:pPr>
            <a:r>
              <a:rPr lang="ca-ES" sz="1000" dirty="0" smtClean="0">
                <a:solidFill>
                  <a:schemeClr val="tx1"/>
                </a:solidFill>
                <a:ea typeface="ＭＳ Ｐゴシック" pitchFamily="34" charset="-128"/>
                <a:cs typeface="Arial" charset="0"/>
              </a:rPr>
              <a:t>En definitiva, se suggereix que l’Ajuntament gestioni el Mercat Municipal a través d’una </a:t>
            </a:r>
            <a:r>
              <a:rPr lang="ca-ES" sz="1000" b="1" dirty="0" smtClean="0">
                <a:solidFill>
                  <a:schemeClr val="tx1"/>
                </a:solidFill>
                <a:ea typeface="ＭＳ Ｐゴシック" pitchFamily="34" charset="-128"/>
                <a:cs typeface="Arial" charset="0"/>
              </a:rPr>
              <a:t>actitud </a:t>
            </a:r>
            <a:r>
              <a:rPr lang="ca-ES" sz="1000" b="1" dirty="0" err="1" smtClean="0">
                <a:solidFill>
                  <a:schemeClr val="tx1"/>
                </a:solidFill>
                <a:ea typeface="ＭＳ Ｐゴシック" pitchFamily="34" charset="-128"/>
                <a:cs typeface="Arial" charset="0"/>
              </a:rPr>
              <a:t>proactiva</a:t>
            </a:r>
            <a:r>
              <a:rPr lang="ca-ES" sz="1000" dirty="0" smtClean="0">
                <a:solidFill>
                  <a:schemeClr val="tx1"/>
                </a:solidFill>
                <a:ea typeface="ＭＳ Ｐゴシック" pitchFamily="34" charset="-128"/>
                <a:cs typeface="Arial" charset="0"/>
              </a:rPr>
              <a:t>,</a:t>
            </a:r>
            <a:r>
              <a:rPr lang="ca-ES" sz="1000" b="1" dirty="0" smtClean="0">
                <a:solidFill>
                  <a:schemeClr val="tx1"/>
                </a:solidFill>
                <a:ea typeface="ＭＳ Ｐゴシック" pitchFamily="34" charset="-128"/>
                <a:cs typeface="Arial" charset="0"/>
              </a:rPr>
              <a:t> </a:t>
            </a:r>
            <a:r>
              <a:rPr lang="ca-ES" sz="1000" dirty="0" smtClean="0">
                <a:solidFill>
                  <a:schemeClr val="tx1"/>
                </a:solidFill>
                <a:ea typeface="ＭＳ Ｐゴシック" pitchFamily="34" charset="-128"/>
                <a:cs typeface="Arial" charset="0"/>
              </a:rPr>
              <a:t>amb voluntat de convertir el mercat en quelcom més que un espai de compra i venda; amb voluntat que esdevingui un veritable motor social, comercial i turístic del municipi.</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698627"/>
            <a:ext cx="8208963" cy="4445017"/>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70659" name="Contenidor de número de diapositiva 3"/>
          <p:cNvSpPr>
            <a:spLocks noGrp="1"/>
          </p:cNvSpPr>
          <p:nvPr>
            <p:ph type="sldNum" sz="quarter" idx="10"/>
          </p:nvPr>
        </p:nvSpPr>
        <p:spPr bwMode="auto">
          <a:noFill/>
          <a:ln>
            <a:miter lim="800000"/>
            <a:headEnd/>
            <a:tailEnd/>
          </a:ln>
        </p:spPr>
        <p:txBody>
          <a:bodyPr/>
          <a:lstStyle/>
          <a:p>
            <a:fld id="{CF9FA5FE-891F-48E0-974D-14EF448E4294}" type="slidenum">
              <a:rPr lang="es-ES" altLang="ca-ES" smtClean="0">
                <a:latin typeface="Arial" charset="0"/>
                <a:cs typeface="Arial" charset="0"/>
              </a:rPr>
              <a:pPr/>
              <a:t>63</a:t>
            </a:fld>
            <a:endParaRPr lang="es-ES" altLang="ca-ES" smtClean="0">
              <a:latin typeface="Arial" charset="0"/>
              <a:cs typeface="Arial" charset="0"/>
            </a:endParaRPr>
          </a:p>
        </p:txBody>
      </p:sp>
      <p:sp>
        <p:nvSpPr>
          <p:cNvPr id="11" name="Rectangle arrodonit 10"/>
          <p:cNvSpPr/>
          <p:nvPr/>
        </p:nvSpPr>
        <p:spPr bwMode="auto">
          <a:xfrm>
            <a:off x="684213" y="1843090"/>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3.1</a:t>
            </a:r>
            <a:endParaRPr lang="ca-ES" altLang="es-ES_tradnl" sz="1200" b="1" dirty="0">
              <a:solidFill>
                <a:schemeClr val="tx1"/>
              </a:solidFill>
            </a:endParaRPr>
          </a:p>
        </p:txBody>
      </p:sp>
      <p:sp>
        <p:nvSpPr>
          <p:cNvPr id="12" name="Rectangle arrodonit 11"/>
          <p:cNvSpPr/>
          <p:nvPr/>
        </p:nvSpPr>
        <p:spPr bwMode="auto">
          <a:xfrm>
            <a:off x="1908175" y="1843090"/>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smtClean="0">
                <a:solidFill>
                  <a:schemeClr val="tx1"/>
                </a:solidFill>
              </a:rPr>
              <a:t>Programa de dinamització del Mercat Municipal</a:t>
            </a:r>
            <a:endParaRPr lang="es-ES" altLang="ca-ES" sz="1200" b="1" dirty="0">
              <a:solidFill>
                <a:schemeClr val="tx1"/>
              </a:solidFill>
            </a:endParaRPr>
          </a:p>
        </p:txBody>
      </p:sp>
      <p:sp>
        <p:nvSpPr>
          <p:cNvPr id="18" name="Rectangle arrodonit 17"/>
          <p:cNvSpPr/>
          <p:nvPr/>
        </p:nvSpPr>
        <p:spPr bwMode="auto">
          <a:xfrm>
            <a:off x="684213" y="2281549"/>
            <a:ext cx="1150937" cy="3724475"/>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281550"/>
            <a:ext cx="6696075" cy="3719218"/>
          </a:xfrm>
          <a:prstGeom prst="roundRect">
            <a:avLst>
              <a:gd name="adj" fmla="val 1362"/>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28600" indent="-228600" algn="just">
              <a:spcAft>
                <a:spcPts val="500"/>
              </a:spcAft>
              <a:defRPr/>
            </a:pPr>
            <a:endParaRPr lang="ca-ES" sz="1000" b="1" dirty="0" smtClean="0">
              <a:solidFill>
                <a:srgbClr val="FF0000"/>
              </a:solidFill>
              <a:ea typeface="ＭＳ Ｐゴシック" pitchFamily="34" charset="-128"/>
              <a:cs typeface="Arial" charset="0"/>
            </a:endParaRPr>
          </a:p>
        </p:txBody>
      </p:sp>
      <p:sp>
        <p:nvSpPr>
          <p:cNvPr id="14" name="Rectangle arrodonit 13"/>
          <p:cNvSpPr/>
          <p:nvPr/>
        </p:nvSpPr>
        <p:spPr bwMode="auto">
          <a:xfrm>
            <a:off x="1187450" y="1411290"/>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El mercat com a motor dinamitzador</a:t>
            </a:r>
            <a:endParaRPr lang="ca-ES" altLang="es-ES_tradnl" sz="1600" b="1" noProof="1">
              <a:solidFill>
                <a:schemeClr val="bg1"/>
              </a:solidFill>
            </a:endParaRPr>
          </a:p>
        </p:txBody>
      </p:sp>
      <p:sp>
        <p:nvSpPr>
          <p:cNvPr id="17" name="Rectangle arrodonit 16"/>
          <p:cNvSpPr/>
          <p:nvPr/>
        </p:nvSpPr>
        <p:spPr>
          <a:xfrm>
            <a:off x="684213" y="1411290"/>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3</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0" name="Rectangle arrodonit 18"/>
          <p:cNvSpPr/>
          <p:nvPr/>
        </p:nvSpPr>
        <p:spPr bwMode="auto">
          <a:xfrm>
            <a:off x="1928794" y="2372038"/>
            <a:ext cx="4714908" cy="2909908"/>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71463" indent="-184150" algn="just">
              <a:spcAft>
                <a:spcPts val="500"/>
              </a:spcAft>
              <a:buFont typeface="+mj-lt"/>
              <a:buAutoNum type="arabicPeriod" startAt="2"/>
              <a:defRPr/>
            </a:pPr>
            <a:r>
              <a:rPr lang="ca-ES" sz="1000" b="1" dirty="0" smtClean="0">
                <a:solidFill>
                  <a:schemeClr val="tx1"/>
                </a:solidFill>
                <a:ea typeface="ＭＳ Ｐゴシック" pitchFamily="34" charset="-128"/>
                <a:cs typeface="Arial" charset="0"/>
              </a:rPr>
              <a:t>Planificació i ampliació del mix comercial.</a:t>
            </a:r>
          </a:p>
          <a:p>
            <a:pPr marL="271463" algn="just">
              <a:spcAft>
                <a:spcPts val="500"/>
              </a:spcAft>
              <a:defRPr/>
            </a:pPr>
            <a:r>
              <a:rPr lang="ca-ES" sz="1000" dirty="0" smtClean="0">
                <a:solidFill>
                  <a:schemeClr val="tx1"/>
                </a:solidFill>
                <a:ea typeface="ＭＳ Ｐゴシック" pitchFamily="34" charset="-128"/>
                <a:cs typeface="Arial" charset="0"/>
              </a:rPr>
              <a:t>De les 15 parades existents al Mercat Municipal de Sant Feliu de Guíxols, actualment n’hi ha 9 d’actives i 6 de buides, la qual cosa </a:t>
            </a:r>
            <a:r>
              <a:rPr lang="es-ES" sz="1000" dirty="0" smtClean="0">
                <a:solidFill>
                  <a:schemeClr val="tx1"/>
                </a:solidFill>
                <a:ea typeface="ＭＳ Ｐゴシック" pitchFamily="34" charset="-128"/>
                <a:cs typeface="Arial" charset="0"/>
              </a:rPr>
              <a:t>afecta </a:t>
            </a:r>
            <a:r>
              <a:rPr lang="ca-ES" sz="1000" dirty="0" smtClean="0">
                <a:solidFill>
                  <a:schemeClr val="tx1"/>
                </a:solidFill>
                <a:ea typeface="ＭＳ Ｐゴシック" pitchFamily="34" charset="-128"/>
                <a:cs typeface="Arial" charset="0"/>
              </a:rPr>
              <a:t>negativament la imatge interior del mercat, </a:t>
            </a:r>
            <a:r>
              <a:rPr lang="ca-ES" sz="1000" b="1" dirty="0" smtClean="0">
                <a:solidFill>
                  <a:schemeClr val="tx1"/>
                </a:solidFill>
                <a:ea typeface="ＭＳ Ｐゴシック" pitchFamily="34" charset="-128"/>
                <a:cs typeface="Arial" charset="0"/>
              </a:rPr>
              <a:t>perjudicant l’experiència de compra </a:t>
            </a:r>
            <a:r>
              <a:rPr lang="ca-ES" sz="1000" dirty="0" smtClean="0">
                <a:solidFill>
                  <a:schemeClr val="tx1"/>
                </a:solidFill>
                <a:ea typeface="ＭＳ Ｐゴシック" pitchFamily="34" charset="-128"/>
                <a:cs typeface="Arial" charset="0"/>
              </a:rPr>
              <a:t>dels clients actuals i limitant la possible captació de nova clientela.</a:t>
            </a:r>
          </a:p>
          <a:p>
            <a:pPr marL="271463" algn="just">
              <a:spcAft>
                <a:spcPts val="500"/>
              </a:spcAft>
              <a:defRPr/>
            </a:pPr>
            <a:r>
              <a:rPr lang="ca-ES" sz="1000" dirty="0" smtClean="0">
                <a:solidFill>
                  <a:schemeClr val="tx1"/>
                </a:solidFill>
                <a:ea typeface="ＭＳ Ｐゴシック" pitchFamily="34" charset="-128"/>
                <a:cs typeface="Arial" charset="0"/>
              </a:rPr>
              <a:t>Per tal de promoure la plena ocupació del mercat, es proposa que l’Ajuntament dugui a terme una </a:t>
            </a:r>
            <a:r>
              <a:rPr lang="ca-ES" sz="1000" b="1" dirty="0" smtClean="0">
                <a:solidFill>
                  <a:schemeClr val="tx1"/>
                </a:solidFill>
                <a:ea typeface="ＭＳ Ｐゴシック" pitchFamily="34" charset="-128"/>
                <a:cs typeface="Arial" charset="0"/>
              </a:rPr>
              <a:t>gestió </a:t>
            </a:r>
            <a:r>
              <a:rPr lang="ca-ES" sz="1000" b="1" dirty="0" err="1" smtClean="0">
                <a:solidFill>
                  <a:schemeClr val="tx1"/>
                </a:solidFill>
                <a:ea typeface="ＭＳ Ｐゴシック" pitchFamily="34" charset="-128"/>
                <a:cs typeface="Arial" charset="0"/>
              </a:rPr>
              <a:t>proactiva</a:t>
            </a:r>
            <a:r>
              <a:rPr lang="ca-ES" sz="1000" b="1" dirty="0" smtClean="0">
                <a:solidFill>
                  <a:schemeClr val="tx1"/>
                </a:solidFill>
                <a:ea typeface="ＭＳ Ｐゴシック" pitchFamily="34" charset="-128"/>
                <a:cs typeface="Arial" charset="0"/>
              </a:rPr>
              <a:t> de les parades buides</a:t>
            </a:r>
            <a:r>
              <a:rPr lang="ca-ES" sz="1000" dirty="0" smtClean="0">
                <a:solidFill>
                  <a:schemeClr val="tx1"/>
                </a:solidFill>
                <a:ea typeface="ＭＳ Ｐゴシック" pitchFamily="34" charset="-128"/>
                <a:cs typeface="Arial" charset="0"/>
              </a:rPr>
              <a:t>, és a dir, que posi a subhasta els locals disponibles i, alhora, que cerqui possibles interessats a ocupar aquestes parades disponibles.</a:t>
            </a:r>
          </a:p>
          <a:p>
            <a:pPr marL="271463" algn="just">
              <a:spcAft>
                <a:spcPts val="500"/>
              </a:spcAft>
              <a:defRPr/>
            </a:pPr>
            <a:r>
              <a:rPr lang="ca-ES" sz="1000" dirty="0" smtClean="0">
                <a:solidFill>
                  <a:schemeClr val="tx1"/>
                </a:solidFill>
                <a:ea typeface="ＭＳ Ｐゴシック" pitchFamily="34" charset="-128"/>
                <a:cs typeface="Arial" charset="0"/>
              </a:rPr>
              <a:t>Prèviament, tanmateix, caldria planificar quin és el tipus de comerç més adient per a cadascuna de les parades buides, en funció de la seva ubicació dins l’edifici i de l’oferta comercial existent. D’aquesta manera, es podrà garantir que les noves parades </a:t>
            </a:r>
            <a:r>
              <a:rPr lang="ca-ES" sz="1000" b="1" dirty="0" smtClean="0">
                <a:solidFill>
                  <a:schemeClr val="tx1"/>
                </a:solidFill>
                <a:ea typeface="ＭＳ Ｐゴシック" pitchFamily="34" charset="-128"/>
                <a:cs typeface="Arial" charset="0"/>
              </a:rPr>
              <a:t>complementin i millorin el mix comercial </a:t>
            </a:r>
            <a:r>
              <a:rPr lang="ca-ES" sz="1000" dirty="0" smtClean="0">
                <a:solidFill>
                  <a:schemeClr val="tx1"/>
                </a:solidFill>
                <a:ea typeface="ＭＳ Ｐゴシック" pitchFamily="34" charset="-128"/>
                <a:cs typeface="Arial" charset="0"/>
              </a:rPr>
              <a:t>actual del mercat.</a:t>
            </a:r>
          </a:p>
          <a:p>
            <a:pPr marL="271463" algn="just">
              <a:spcAft>
                <a:spcPts val="500"/>
              </a:spcAft>
              <a:defRPr/>
            </a:pPr>
            <a:r>
              <a:rPr lang="ca-ES" sz="1000" dirty="0" smtClean="0">
                <a:solidFill>
                  <a:schemeClr val="tx1"/>
                </a:solidFill>
                <a:ea typeface="ＭＳ Ｐゴシック" pitchFamily="34" charset="-128"/>
                <a:cs typeface="Arial" charset="0"/>
              </a:rPr>
              <a:t>Així doncs, se suggereix que, per començar, l’Ajuntament impulsi un estudi per valorar </a:t>
            </a:r>
            <a:r>
              <a:rPr lang="ca-ES" sz="1000" b="1" dirty="0" smtClean="0">
                <a:solidFill>
                  <a:schemeClr val="tx1"/>
                </a:solidFill>
                <a:ea typeface="ＭＳ Ｐゴシック" pitchFamily="34" charset="-128"/>
                <a:cs typeface="Arial" charset="0"/>
              </a:rPr>
              <a:t>quin tipus de comerços (o fins i tot, de serveis) són els que millor podrien encaixar al mercat</a:t>
            </a:r>
            <a:r>
              <a:rPr lang="ca-ES" sz="1000" dirty="0" smtClean="0">
                <a:solidFill>
                  <a:schemeClr val="tx1"/>
                </a:solidFill>
                <a:ea typeface="ＭＳ Ｐゴシック" pitchFamily="34" charset="-128"/>
                <a:cs typeface="Arial" charset="0"/>
              </a:rPr>
              <a:t>. En aquest sentit, i tan sols a tall informatiu, cal mencionar que, del treball d’investigació qualitatiu realitzat per la nostra empresa, se’n desprèn la idea que hi ha una percepció força generalitzada que al Mercat Municipal de Sant Feliu de Guíxols li manca una oferta superior de peix i marisc.</a:t>
            </a:r>
          </a:p>
        </p:txBody>
      </p:sp>
      <p:sp>
        <p:nvSpPr>
          <p:cNvPr id="21" name="Rectangle 21"/>
          <p:cNvSpPr>
            <a:spLocks noChangeArrowheads="1"/>
          </p:cNvSpPr>
          <p:nvPr/>
        </p:nvSpPr>
        <p:spPr bwMode="auto">
          <a:xfrm>
            <a:off x="6699493" y="3890286"/>
            <a:ext cx="1785950" cy="184666"/>
          </a:xfrm>
          <a:prstGeom prst="rect">
            <a:avLst/>
          </a:prstGeom>
          <a:noFill/>
          <a:ln w="9525">
            <a:noFill/>
            <a:miter lim="800000"/>
            <a:headEnd/>
            <a:tailEnd/>
          </a:ln>
        </p:spPr>
        <p:txBody>
          <a:bodyPr wrap="square">
            <a:spAutoFit/>
          </a:bodyPr>
          <a:lstStyle/>
          <a:p>
            <a:pPr algn="ctr"/>
            <a:r>
              <a:rPr lang="ca-ES" sz="600" dirty="0" smtClean="0"/>
              <a:t>Façana principal del Mercat Municipal.</a:t>
            </a:r>
            <a:endParaRPr lang="ca-ES" sz="600" dirty="0"/>
          </a:p>
        </p:txBody>
      </p:sp>
      <p:sp>
        <p:nvSpPr>
          <p:cNvPr id="22" name="TextBox 35"/>
          <p:cNvSpPr>
            <a:spLocks noChangeArrowheads="1"/>
          </p:cNvSpPr>
          <p:nvPr/>
        </p:nvSpPr>
        <p:spPr bwMode="auto">
          <a:xfrm>
            <a:off x="6709018" y="2675840"/>
            <a:ext cx="1785950" cy="1214446"/>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pic>
        <p:nvPicPr>
          <p:cNvPr id="23" name="Picture 3"/>
          <p:cNvPicPr>
            <a:picLocks noChangeAspect="1" noChangeArrowheads="1"/>
          </p:cNvPicPr>
          <p:nvPr/>
        </p:nvPicPr>
        <p:blipFill>
          <a:blip r:embed="rId2" cstate="print"/>
          <a:srcRect b="13161"/>
          <a:stretch>
            <a:fillRect/>
          </a:stretch>
        </p:blipFill>
        <p:spPr bwMode="auto">
          <a:xfrm>
            <a:off x="6832844" y="2785378"/>
            <a:ext cx="1535107" cy="1000132"/>
          </a:xfrm>
          <a:prstGeom prst="rect">
            <a:avLst/>
          </a:prstGeom>
          <a:noFill/>
          <a:ln w="9525">
            <a:noFill/>
            <a:miter lim="800000"/>
            <a:headEnd/>
            <a:tailEnd/>
          </a:ln>
          <a:effectLst/>
        </p:spPr>
      </p:pic>
      <p:sp>
        <p:nvSpPr>
          <p:cNvPr id="24" name="Rectangle 21"/>
          <p:cNvSpPr>
            <a:spLocks noChangeArrowheads="1"/>
          </p:cNvSpPr>
          <p:nvPr/>
        </p:nvSpPr>
        <p:spPr bwMode="auto">
          <a:xfrm>
            <a:off x="6699493" y="5530350"/>
            <a:ext cx="1785950" cy="184666"/>
          </a:xfrm>
          <a:prstGeom prst="rect">
            <a:avLst/>
          </a:prstGeom>
          <a:noFill/>
          <a:ln w="9525">
            <a:noFill/>
            <a:miter lim="800000"/>
            <a:headEnd/>
            <a:tailEnd/>
          </a:ln>
        </p:spPr>
        <p:txBody>
          <a:bodyPr wrap="square">
            <a:spAutoFit/>
          </a:bodyPr>
          <a:lstStyle/>
          <a:p>
            <a:pPr algn="ctr"/>
            <a:r>
              <a:rPr lang="ca-ES" sz="600" dirty="0" smtClean="0"/>
              <a:t>Interior del Mercat Municipal.</a:t>
            </a:r>
            <a:endParaRPr lang="ca-ES" sz="600" dirty="0"/>
          </a:p>
        </p:txBody>
      </p:sp>
      <p:sp>
        <p:nvSpPr>
          <p:cNvPr id="25" name="TextBox 35"/>
          <p:cNvSpPr>
            <a:spLocks noChangeArrowheads="1"/>
          </p:cNvSpPr>
          <p:nvPr/>
        </p:nvSpPr>
        <p:spPr bwMode="auto">
          <a:xfrm>
            <a:off x="6789981" y="4315904"/>
            <a:ext cx="1581161" cy="1214446"/>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pic>
        <p:nvPicPr>
          <p:cNvPr id="26" name="Picture 5"/>
          <p:cNvPicPr>
            <a:picLocks noChangeAspect="1" noChangeArrowheads="1"/>
          </p:cNvPicPr>
          <p:nvPr/>
        </p:nvPicPr>
        <p:blipFill>
          <a:blip r:embed="rId3" cstate="print"/>
          <a:srcRect/>
          <a:stretch>
            <a:fillRect/>
          </a:stretch>
        </p:blipFill>
        <p:spPr bwMode="auto">
          <a:xfrm>
            <a:off x="6904283" y="4406392"/>
            <a:ext cx="1355724" cy="101697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698627"/>
            <a:ext cx="8208963" cy="4445017"/>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70659" name="Contenidor de número de diapositiva 3"/>
          <p:cNvSpPr>
            <a:spLocks noGrp="1"/>
          </p:cNvSpPr>
          <p:nvPr>
            <p:ph type="sldNum" sz="quarter" idx="10"/>
          </p:nvPr>
        </p:nvSpPr>
        <p:spPr bwMode="auto">
          <a:noFill/>
          <a:ln>
            <a:miter lim="800000"/>
            <a:headEnd/>
            <a:tailEnd/>
          </a:ln>
        </p:spPr>
        <p:txBody>
          <a:bodyPr/>
          <a:lstStyle/>
          <a:p>
            <a:fld id="{CF9FA5FE-891F-48E0-974D-14EF448E4294}" type="slidenum">
              <a:rPr lang="es-ES" altLang="ca-ES" smtClean="0">
                <a:latin typeface="Arial" charset="0"/>
                <a:cs typeface="Arial" charset="0"/>
              </a:rPr>
              <a:pPr/>
              <a:t>64</a:t>
            </a:fld>
            <a:endParaRPr lang="es-ES" altLang="ca-ES" smtClean="0">
              <a:latin typeface="Arial" charset="0"/>
              <a:cs typeface="Arial" charset="0"/>
            </a:endParaRPr>
          </a:p>
        </p:txBody>
      </p:sp>
      <p:sp>
        <p:nvSpPr>
          <p:cNvPr id="11" name="Rectangle arrodonit 10"/>
          <p:cNvSpPr/>
          <p:nvPr/>
        </p:nvSpPr>
        <p:spPr bwMode="auto">
          <a:xfrm>
            <a:off x="684213" y="1843090"/>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3.1</a:t>
            </a:r>
            <a:endParaRPr lang="ca-ES" altLang="es-ES_tradnl" sz="1200" b="1" dirty="0">
              <a:solidFill>
                <a:schemeClr val="tx1"/>
              </a:solidFill>
            </a:endParaRPr>
          </a:p>
        </p:txBody>
      </p:sp>
      <p:sp>
        <p:nvSpPr>
          <p:cNvPr id="12" name="Rectangle arrodonit 11"/>
          <p:cNvSpPr/>
          <p:nvPr/>
        </p:nvSpPr>
        <p:spPr bwMode="auto">
          <a:xfrm>
            <a:off x="1908175" y="1843090"/>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smtClean="0">
                <a:solidFill>
                  <a:schemeClr val="tx1"/>
                </a:solidFill>
              </a:rPr>
              <a:t>Programa de dinamització del Mercat Municipal</a:t>
            </a:r>
            <a:endParaRPr lang="es-ES" altLang="ca-ES" sz="1200" b="1" dirty="0">
              <a:solidFill>
                <a:schemeClr val="tx1"/>
              </a:solidFill>
            </a:endParaRPr>
          </a:p>
        </p:txBody>
      </p:sp>
      <p:sp>
        <p:nvSpPr>
          <p:cNvPr id="18" name="Rectangle arrodonit 17"/>
          <p:cNvSpPr/>
          <p:nvPr/>
        </p:nvSpPr>
        <p:spPr bwMode="auto">
          <a:xfrm>
            <a:off x="684213" y="2281549"/>
            <a:ext cx="1150937" cy="3724475"/>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281550"/>
            <a:ext cx="6696075" cy="3719218"/>
          </a:xfrm>
          <a:prstGeom prst="roundRect">
            <a:avLst>
              <a:gd name="adj" fmla="val 1362"/>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28600" indent="-228600" algn="just">
              <a:spcAft>
                <a:spcPts val="500"/>
              </a:spcAft>
              <a:defRPr/>
            </a:pPr>
            <a:endParaRPr lang="ca-ES" sz="1000" b="1" dirty="0" smtClean="0">
              <a:solidFill>
                <a:srgbClr val="FF0000"/>
              </a:solidFill>
              <a:ea typeface="ＭＳ Ｐゴシック" pitchFamily="34" charset="-128"/>
              <a:cs typeface="Arial" charset="0"/>
            </a:endParaRPr>
          </a:p>
        </p:txBody>
      </p:sp>
      <p:sp>
        <p:nvSpPr>
          <p:cNvPr id="14" name="Rectangle arrodonit 13"/>
          <p:cNvSpPr/>
          <p:nvPr/>
        </p:nvSpPr>
        <p:spPr bwMode="auto">
          <a:xfrm>
            <a:off x="1187450" y="1411290"/>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El mercat com a motor dinamitzador</a:t>
            </a:r>
            <a:endParaRPr lang="ca-ES" altLang="es-ES_tradnl" sz="1600" b="1" noProof="1">
              <a:solidFill>
                <a:schemeClr val="bg1"/>
              </a:solidFill>
            </a:endParaRPr>
          </a:p>
        </p:txBody>
      </p:sp>
      <p:sp>
        <p:nvSpPr>
          <p:cNvPr id="17" name="Rectangle arrodonit 16"/>
          <p:cNvSpPr/>
          <p:nvPr/>
        </p:nvSpPr>
        <p:spPr>
          <a:xfrm>
            <a:off x="684213" y="1411290"/>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3</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0" name="Rectangle arrodonit 18"/>
          <p:cNvSpPr/>
          <p:nvPr/>
        </p:nvSpPr>
        <p:spPr bwMode="auto">
          <a:xfrm>
            <a:off x="1928794" y="2372038"/>
            <a:ext cx="6572296" cy="3485854"/>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71463" indent="-184150" algn="just">
              <a:spcAft>
                <a:spcPts val="500"/>
              </a:spcAft>
              <a:buFont typeface="+mj-lt"/>
              <a:buAutoNum type="arabicPeriod" startAt="3"/>
              <a:defRPr/>
            </a:pPr>
            <a:r>
              <a:rPr lang="ca-ES" sz="1000" b="1" dirty="0" smtClean="0">
                <a:solidFill>
                  <a:schemeClr val="tx1"/>
                </a:solidFill>
                <a:ea typeface="ＭＳ Ｐゴシック" pitchFamily="34" charset="-128"/>
                <a:cs typeface="Arial" charset="0"/>
              </a:rPr>
              <a:t>Promoció del mercat com a pol d’atracció alimentària.</a:t>
            </a:r>
          </a:p>
          <a:p>
            <a:pPr marL="271463" algn="just">
              <a:spcAft>
                <a:spcPts val="500"/>
              </a:spcAft>
              <a:defRPr/>
            </a:pPr>
            <a:r>
              <a:rPr lang="ca-ES" sz="1000" dirty="0" smtClean="0">
                <a:solidFill>
                  <a:schemeClr val="tx1"/>
                </a:solidFill>
                <a:ea typeface="ＭＳ Ｐゴシック" pitchFamily="34" charset="-128"/>
                <a:cs typeface="Arial" charset="0"/>
              </a:rPr>
              <a:t>El Mercat Municipal de Sant Feliu de Guíxols és reconegut com un espai de compra i venda de producte fresc d’alta qualitat, la qual cosa suposa un immens </a:t>
            </a:r>
            <a:r>
              <a:rPr lang="ca-ES" sz="1000" b="1" dirty="0" smtClean="0">
                <a:solidFill>
                  <a:schemeClr val="tx1"/>
                </a:solidFill>
                <a:ea typeface="ＭＳ Ｐゴシック" pitchFamily="34" charset="-128"/>
                <a:cs typeface="Arial" charset="0"/>
              </a:rPr>
              <a:t>potencial per a la seva dinamització</a:t>
            </a:r>
            <a:r>
              <a:rPr lang="ca-ES" sz="1000" dirty="0" smtClean="0">
                <a:solidFill>
                  <a:schemeClr val="tx1"/>
                </a:solidFill>
                <a:ea typeface="ＭＳ Ｐゴシック" pitchFamily="34" charset="-128"/>
                <a:cs typeface="Arial" charset="0"/>
              </a:rPr>
              <a:t>. En aquest sentit, es proposa que, des de l’Ajuntament, es treballi per tal de consolidar el mercat com un referent en termes d’oferta de </a:t>
            </a:r>
            <a:r>
              <a:rPr lang="ca-ES" sz="1000" b="1" dirty="0" smtClean="0">
                <a:solidFill>
                  <a:schemeClr val="tx1"/>
                </a:solidFill>
                <a:ea typeface="ＭＳ Ｐゴシック" pitchFamily="34" charset="-128"/>
                <a:cs typeface="Arial" charset="0"/>
              </a:rPr>
              <a:t>productes locals, de temporada i de qualitat</a:t>
            </a:r>
            <a:r>
              <a:rPr lang="ca-ES" sz="1000" dirty="0" smtClean="0">
                <a:solidFill>
                  <a:schemeClr val="tx1"/>
                </a:solidFill>
                <a:ea typeface="ＭＳ Ｐゴシック" pitchFamily="34" charset="-128"/>
                <a:cs typeface="Arial" charset="0"/>
              </a:rPr>
              <a:t>. </a:t>
            </a:r>
          </a:p>
          <a:p>
            <a:pPr marL="271463" algn="just">
              <a:spcAft>
                <a:spcPts val="500"/>
              </a:spcAft>
              <a:defRPr/>
            </a:pPr>
            <a:r>
              <a:rPr lang="ca-ES" sz="1000" dirty="0" smtClean="0">
                <a:solidFill>
                  <a:schemeClr val="tx1"/>
                </a:solidFill>
                <a:ea typeface="ＭＳ Ｐゴシック" pitchFamily="34" charset="-128"/>
                <a:cs typeface="Arial" charset="0"/>
              </a:rPr>
              <a:t>A continuació, i únicament a tall d’exemple, s’especifiquen algunes de les possibles actuacions que es podrien dur a terme amb aquest propòsit:</a:t>
            </a:r>
          </a:p>
          <a:p>
            <a:pPr marL="533400" indent="-261938" algn="just">
              <a:spcAft>
                <a:spcPts val="500"/>
              </a:spcAft>
              <a:buFont typeface="Wingdings" pitchFamily="2" charset="2"/>
              <a:buChar char="§"/>
              <a:defRPr/>
            </a:pPr>
            <a:r>
              <a:rPr lang="ca-ES" sz="1000" b="1" dirty="0" smtClean="0">
                <a:solidFill>
                  <a:schemeClr val="tx1"/>
                </a:solidFill>
                <a:ea typeface="ＭＳ Ｐゴシック" pitchFamily="34" charset="-128"/>
                <a:cs typeface="Arial" charset="0"/>
              </a:rPr>
              <a:t>Creació de la “Setmana de productes d’hivern / primavera / estiu / tardor”. </a:t>
            </a:r>
            <a:r>
              <a:rPr lang="ca-ES" sz="1000" dirty="0" smtClean="0">
                <a:solidFill>
                  <a:schemeClr val="tx1"/>
                </a:solidFill>
                <a:ea typeface="ＭＳ Ｐゴシック" pitchFamily="34" charset="-128"/>
                <a:cs typeface="Arial" charset="0"/>
              </a:rPr>
              <a:t>Amb una campanya d’aquest tipus, es tractaria que, coincidint amb </a:t>
            </a:r>
            <a:r>
              <a:rPr lang="ca-ES" sz="1000" dirty="0" err="1" smtClean="0">
                <a:solidFill>
                  <a:schemeClr val="tx1"/>
                </a:solidFill>
                <a:ea typeface="ＭＳ Ｐゴシック" pitchFamily="34" charset="-128"/>
                <a:cs typeface="Arial" charset="0"/>
              </a:rPr>
              <a:t>l’inici</a:t>
            </a:r>
            <a:r>
              <a:rPr lang="ca-ES" sz="1000" dirty="0" smtClean="0">
                <a:solidFill>
                  <a:schemeClr val="tx1"/>
                </a:solidFill>
                <a:ea typeface="ＭＳ Ｐゴシック" pitchFamily="34" charset="-128"/>
                <a:cs typeface="Arial" charset="0"/>
              </a:rPr>
              <a:t> de cada estació de l’any, les parades de fruita i verdura del mercat ofereixin una selecció de dos o tres productes de temporada a preus reduïts, per tal de conscienciar la clientela sobre la temporalitat dels productes agroalimentaris i promoure una alimentació coherent amb els cicles naturals.</a:t>
            </a:r>
          </a:p>
          <a:p>
            <a:pPr marL="533400" indent="-261938" algn="just">
              <a:spcAft>
                <a:spcPts val="500"/>
              </a:spcAft>
              <a:buFont typeface="Wingdings" pitchFamily="2" charset="2"/>
              <a:buChar char="§"/>
              <a:defRPr/>
            </a:pPr>
            <a:r>
              <a:rPr lang="ca-ES" sz="1000" b="1" dirty="0" smtClean="0">
                <a:solidFill>
                  <a:schemeClr val="tx1"/>
                </a:solidFill>
                <a:ea typeface="ＭＳ Ｐゴシック" pitchFamily="34" charset="-128"/>
                <a:cs typeface="Arial" charset="0"/>
              </a:rPr>
              <a:t>Organització de cursos i tallers de cuina. </a:t>
            </a:r>
            <a:r>
              <a:rPr lang="ca-ES" sz="1000" dirty="0" smtClean="0">
                <a:solidFill>
                  <a:schemeClr val="tx1"/>
                </a:solidFill>
                <a:ea typeface="ＭＳ Ｐゴシック" pitchFamily="34" charset="-128"/>
                <a:cs typeface="Arial" charset="0"/>
              </a:rPr>
              <a:t>Per tal de promocionar els valors de salut, proximitat i alimentació de qualitat, es proposa organitzar, semestralment, un taller de cuina vinculat a la gastronomia mediterrània i, en especial, de la Costa Brava. Aquests tallers s’haurien de celebrar a l’interior del mercat, i a poder ser, en un horari en què les parades del mercat estiguessin obertes a la clientela.</a:t>
            </a:r>
          </a:p>
          <a:p>
            <a:pPr marL="533400" indent="-261938" algn="just">
              <a:spcAft>
                <a:spcPts val="500"/>
              </a:spcAft>
              <a:buFont typeface="Wingdings" pitchFamily="2" charset="2"/>
              <a:buChar char="§"/>
              <a:defRPr/>
            </a:pPr>
            <a:r>
              <a:rPr lang="ca-ES" sz="1000" b="1" dirty="0" smtClean="0">
                <a:solidFill>
                  <a:schemeClr val="tx1"/>
                </a:solidFill>
                <a:ea typeface="ＭＳ Ｐゴシック" pitchFamily="34" charset="-128"/>
                <a:cs typeface="Arial" charset="0"/>
              </a:rPr>
              <a:t>Organització de visites escolars al mercat. </a:t>
            </a:r>
            <a:r>
              <a:rPr lang="ca-ES" sz="1000" dirty="0" smtClean="0">
                <a:solidFill>
                  <a:schemeClr val="tx1"/>
                </a:solidFill>
                <a:ea typeface="ＭＳ Ｐゴシック" pitchFamily="34" charset="-128"/>
                <a:cs typeface="Arial" charset="0"/>
              </a:rPr>
              <a:t>Per tal d’apropar les generacions més joves al mercat, i consolidar el seu rol com un espai social i educatiu, es proposa la creació d’un programa de visites al mercat per part de tots els centres educatius del municipi.</a:t>
            </a:r>
            <a:endParaRPr lang="ca-ES" sz="1000" b="1" dirty="0" smtClean="0">
              <a:solidFill>
                <a:schemeClr val="tx1"/>
              </a:solidFill>
              <a:ea typeface="ＭＳ Ｐゴシック" pitchFamily="34" charset="-128"/>
              <a:cs typeface="Arial" charset="0"/>
            </a:endParaRPr>
          </a:p>
          <a:p>
            <a:pPr marL="533400" indent="-261938" algn="just">
              <a:spcAft>
                <a:spcPts val="500"/>
              </a:spcAft>
              <a:buFont typeface="Wingdings" pitchFamily="2" charset="2"/>
              <a:buChar char="§"/>
              <a:defRPr/>
            </a:pPr>
            <a:endParaRPr lang="ca-ES" sz="1000" dirty="0" smtClean="0">
              <a:solidFill>
                <a:srgbClr val="FF0000"/>
              </a:solidFill>
              <a:ea typeface="ＭＳ Ｐゴシック" pitchFamily="34" charset="-128"/>
              <a:cs typeface="Arial" charset="0"/>
            </a:endParaRPr>
          </a:p>
          <a:p>
            <a:pPr marL="271463" algn="just">
              <a:spcAft>
                <a:spcPts val="500"/>
              </a:spcAft>
              <a:defRPr/>
            </a:pPr>
            <a:endParaRPr lang="ca-ES" sz="1000" dirty="0" smtClean="0">
              <a:solidFill>
                <a:schemeClr val="tx1"/>
              </a:solidFill>
              <a:ea typeface="ＭＳ Ｐゴシック" pitchFamily="34" charset="-128"/>
              <a:cs typeface="Arial"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698627"/>
            <a:ext cx="8208963" cy="4445017"/>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70659" name="Contenidor de número de diapositiva 3"/>
          <p:cNvSpPr>
            <a:spLocks noGrp="1"/>
          </p:cNvSpPr>
          <p:nvPr>
            <p:ph type="sldNum" sz="quarter" idx="10"/>
          </p:nvPr>
        </p:nvSpPr>
        <p:spPr bwMode="auto">
          <a:noFill/>
          <a:ln>
            <a:miter lim="800000"/>
            <a:headEnd/>
            <a:tailEnd/>
          </a:ln>
        </p:spPr>
        <p:txBody>
          <a:bodyPr/>
          <a:lstStyle/>
          <a:p>
            <a:fld id="{CF9FA5FE-891F-48E0-974D-14EF448E4294}" type="slidenum">
              <a:rPr lang="es-ES" altLang="ca-ES" smtClean="0">
                <a:latin typeface="Arial" charset="0"/>
                <a:cs typeface="Arial" charset="0"/>
              </a:rPr>
              <a:pPr/>
              <a:t>65</a:t>
            </a:fld>
            <a:endParaRPr lang="es-ES" altLang="ca-ES" smtClean="0">
              <a:latin typeface="Arial" charset="0"/>
              <a:cs typeface="Arial" charset="0"/>
            </a:endParaRPr>
          </a:p>
        </p:txBody>
      </p:sp>
      <p:sp>
        <p:nvSpPr>
          <p:cNvPr id="11" name="Rectangle arrodonit 10"/>
          <p:cNvSpPr/>
          <p:nvPr/>
        </p:nvSpPr>
        <p:spPr bwMode="auto">
          <a:xfrm>
            <a:off x="684213" y="1843090"/>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3.1</a:t>
            </a:r>
            <a:endParaRPr lang="ca-ES" altLang="es-ES_tradnl" sz="1200" b="1" dirty="0">
              <a:solidFill>
                <a:schemeClr val="tx1"/>
              </a:solidFill>
            </a:endParaRPr>
          </a:p>
        </p:txBody>
      </p:sp>
      <p:sp>
        <p:nvSpPr>
          <p:cNvPr id="12" name="Rectangle arrodonit 11"/>
          <p:cNvSpPr/>
          <p:nvPr/>
        </p:nvSpPr>
        <p:spPr bwMode="auto">
          <a:xfrm>
            <a:off x="1908175" y="1843090"/>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smtClean="0">
                <a:solidFill>
                  <a:schemeClr val="tx1"/>
                </a:solidFill>
              </a:rPr>
              <a:t>Programa de dinamització del Mercat Municipal</a:t>
            </a:r>
            <a:endParaRPr lang="es-ES" altLang="ca-ES" sz="1200" b="1" dirty="0">
              <a:solidFill>
                <a:schemeClr val="tx1"/>
              </a:solidFill>
            </a:endParaRPr>
          </a:p>
        </p:txBody>
      </p:sp>
      <p:sp>
        <p:nvSpPr>
          <p:cNvPr id="18" name="Rectangle arrodonit 17"/>
          <p:cNvSpPr/>
          <p:nvPr/>
        </p:nvSpPr>
        <p:spPr bwMode="auto">
          <a:xfrm>
            <a:off x="684213" y="2281549"/>
            <a:ext cx="1150937" cy="3724475"/>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281550"/>
            <a:ext cx="6696075" cy="3719218"/>
          </a:xfrm>
          <a:prstGeom prst="roundRect">
            <a:avLst>
              <a:gd name="adj" fmla="val 1362"/>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28600" indent="-228600" algn="just">
              <a:spcAft>
                <a:spcPts val="500"/>
              </a:spcAft>
              <a:defRPr/>
            </a:pPr>
            <a:endParaRPr lang="ca-ES" sz="1000" b="1" dirty="0" smtClean="0">
              <a:solidFill>
                <a:srgbClr val="FF0000"/>
              </a:solidFill>
              <a:ea typeface="ＭＳ Ｐゴシック" pitchFamily="34" charset="-128"/>
              <a:cs typeface="Arial" charset="0"/>
            </a:endParaRPr>
          </a:p>
        </p:txBody>
      </p:sp>
      <p:sp>
        <p:nvSpPr>
          <p:cNvPr id="14" name="Rectangle arrodonit 13"/>
          <p:cNvSpPr/>
          <p:nvPr/>
        </p:nvSpPr>
        <p:spPr bwMode="auto">
          <a:xfrm>
            <a:off x="1187450" y="1411290"/>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El mercat com a motor dinamitzador</a:t>
            </a:r>
            <a:endParaRPr lang="ca-ES" altLang="es-ES_tradnl" sz="1600" b="1" noProof="1">
              <a:solidFill>
                <a:schemeClr val="bg1"/>
              </a:solidFill>
            </a:endParaRPr>
          </a:p>
        </p:txBody>
      </p:sp>
      <p:sp>
        <p:nvSpPr>
          <p:cNvPr id="17" name="Rectangle arrodonit 16"/>
          <p:cNvSpPr/>
          <p:nvPr/>
        </p:nvSpPr>
        <p:spPr>
          <a:xfrm>
            <a:off x="684213" y="1411290"/>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3</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0" name="Rectangle arrodonit 18"/>
          <p:cNvSpPr/>
          <p:nvPr/>
        </p:nvSpPr>
        <p:spPr bwMode="auto">
          <a:xfrm>
            <a:off x="1928794" y="2372038"/>
            <a:ext cx="6572296" cy="3485854"/>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71463" indent="-184150" algn="just">
              <a:spcAft>
                <a:spcPts val="500"/>
              </a:spcAft>
              <a:buFont typeface="+mj-lt"/>
              <a:buAutoNum type="arabicPeriod" startAt="4"/>
              <a:defRPr/>
            </a:pPr>
            <a:r>
              <a:rPr lang="ca-ES" sz="1000" b="1" dirty="0" smtClean="0">
                <a:solidFill>
                  <a:schemeClr val="tx1"/>
                </a:solidFill>
                <a:ea typeface="ＭＳ Ｐゴシック" pitchFamily="34" charset="-128"/>
                <a:cs typeface="Arial" charset="0"/>
              </a:rPr>
              <a:t>Impuls de campanyes d’animació comercial vinculades a la cultura.</a:t>
            </a:r>
          </a:p>
          <a:p>
            <a:pPr marL="271463" algn="just">
              <a:spcAft>
                <a:spcPts val="500"/>
              </a:spcAft>
              <a:defRPr/>
            </a:pPr>
            <a:r>
              <a:rPr lang="ca-ES" sz="1000" dirty="0" smtClean="0">
                <a:solidFill>
                  <a:schemeClr val="tx1"/>
                </a:solidFill>
                <a:ea typeface="ＭＳ Ｐゴシック" pitchFamily="34" charset="-128"/>
                <a:cs typeface="Arial" charset="0"/>
              </a:rPr>
              <a:t>Sant Feliu de Guíxols és un municipi que es caracteritza per una </a:t>
            </a:r>
            <a:r>
              <a:rPr lang="ca-ES" sz="1000" b="1" dirty="0" smtClean="0">
                <a:solidFill>
                  <a:schemeClr val="tx1"/>
                </a:solidFill>
                <a:ea typeface="ＭＳ Ｐゴシック" pitchFamily="34" charset="-128"/>
                <a:cs typeface="Arial" charset="0"/>
              </a:rPr>
              <a:t>elevada vitalitat social i cultural</a:t>
            </a:r>
            <a:r>
              <a:rPr lang="ca-ES" sz="1000" dirty="0" smtClean="0">
                <a:solidFill>
                  <a:schemeClr val="tx1"/>
                </a:solidFill>
                <a:ea typeface="ＭＳ Ｐゴシック" pitchFamily="34" charset="-128"/>
                <a:cs typeface="Arial" charset="0"/>
              </a:rPr>
              <a:t>, i que durant els últims anys ha fet una aposta clara per la cultura com a motor turístic, econòmic i social de la ciutat.</a:t>
            </a:r>
          </a:p>
          <a:p>
            <a:pPr marL="271463" algn="just">
              <a:spcAft>
                <a:spcPts val="500"/>
              </a:spcAft>
              <a:defRPr/>
            </a:pPr>
            <a:r>
              <a:rPr lang="ca-ES" sz="1000" dirty="0" smtClean="0">
                <a:solidFill>
                  <a:schemeClr val="tx1"/>
                </a:solidFill>
                <a:ea typeface="ＭＳ Ｐゴシック" pitchFamily="34" charset="-128"/>
                <a:cs typeface="Arial" charset="0"/>
              </a:rPr>
              <a:t>Tenint present aquest fet, i concebent la cultura com un potencial per dinamitzar altres sectors, es proposa que, des de l’Ajuntament, s’organitzin actes d’animació comercial del Mercat Municipal vinculats al patrimoni i la cultura locals.</a:t>
            </a:r>
          </a:p>
          <a:p>
            <a:pPr marL="271463" algn="just">
              <a:spcAft>
                <a:spcPts val="500"/>
              </a:spcAft>
              <a:defRPr/>
            </a:pPr>
            <a:r>
              <a:rPr lang="ca-ES" sz="1000" dirty="0" smtClean="0">
                <a:solidFill>
                  <a:schemeClr val="tx1"/>
                </a:solidFill>
                <a:ea typeface="ＭＳ Ｐゴシック" pitchFamily="34" charset="-128"/>
                <a:cs typeface="Arial" charset="0"/>
              </a:rPr>
              <a:t>A continuació, s’especifiquen alguns exemples de possibles campanyes d’animació comercial que es podrien dur a terme al mercat:</a:t>
            </a:r>
          </a:p>
          <a:p>
            <a:pPr marL="533400" indent="-261938" algn="just">
              <a:spcAft>
                <a:spcPts val="500"/>
              </a:spcAft>
              <a:buFont typeface="Wingdings" pitchFamily="2" charset="2"/>
              <a:buChar char="§"/>
              <a:defRPr/>
            </a:pPr>
            <a:r>
              <a:rPr lang="ca-ES" sz="1000" b="1" dirty="0" smtClean="0">
                <a:solidFill>
                  <a:schemeClr val="tx1"/>
                </a:solidFill>
                <a:ea typeface="ＭＳ Ｐゴシック" pitchFamily="34" charset="-128"/>
                <a:cs typeface="Arial" charset="0"/>
              </a:rPr>
              <a:t>Creació de la “Nit de Carnaval al Mercat Municipal”. </a:t>
            </a:r>
            <a:r>
              <a:rPr lang="ca-ES" sz="1000" dirty="0" smtClean="0">
                <a:solidFill>
                  <a:schemeClr val="tx1"/>
                </a:solidFill>
                <a:ea typeface="ＭＳ Ｐゴシック" pitchFamily="34" charset="-128"/>
                <a:cs typeface="Arial" charset="0"/>
              </a:rPr>
              <a:t>Aprofitant la importància i la popularitat del Carnaval a Sant Feliu de Guíxols, es podria crear, en el marc de les celebracions oficials, algun tipus de sopar popular a l’interior del mercat, a base de tapes elaborades pels </a:t>
            </a:r>
            <a:r>
              <a:rPr lang="ca-ES" sz="1000" dirty="0" err="1" smtClean="0">
                <a:solidFill>
                  <a:schemeClr val="tx1"/>
                </a:solidFill>
                <a:ea typeface="ＭＳ Ｐゴシック" pitchFamily="34" charset="-128"/>
                <a:cs typeface="Arial" charset="0"/>
              </a:rPr>
              <a:t>paradistes</a:t>
            </a:r>
            <a:r>
              <a:rPr lang="ca-ES" sz="1000" dirty="0" smtClean="0">
                <a:solidFill>
                  <a:schemeClr val="tx1"/>
                </a:solidFill>
                <a:ea typeface="ＭＳ Ｐゴシック" pitchFamily="34" charset="-128"/>
                <a:cs typeface="Arial" charset="0"/>
              </a:rPr>
              <a:t>.</a:t>
            </a:r>
          </a:p>
          <a:p>
            <a:pPr marL="533400" indent="-261938" algn="just">
              <a:spcAft>
                <a:spcPts val="500"/>
              </a:spcAft>
              <a:buFont typeface="Wingdings" pitchFamily="2" charset="2"/>
              <a:buChar char="§"/>
              <a:defRPr/>
            </a:pPr>
            <a:r>
              <a:rPr lang="ca-ES" sz="1000" b="1" dirty="0" smtClean="0">
                <a:solidFill>
                  <a:schemeClr val="tx1"/>
                </a:solidFill>
                <a:ea typeface="ＭＳ Ｐゴシック" pitchFamily="34" charset="-128"/>
                <a:cs typeface="Arial" charset="0"/>
              </a:rPr>
              <a:t>Col·locació d’exposicions temporals d’art.</a:t>
            </a:r>
            <a:r>
              <a:rPr lang="ca-ES" sz="1000" dirty="0" smtClean="0">
                <a:solidFill>
                  <a:schemeClr val="tx1"/>
                </a:solidFill>
                <a:ea typeface="ＭＳ Ｐゴシック" pitchFamily="34" charset="-128"/>
                <a:cs typeface="Arial" charset="0"/>
              </a:rPr>
              <a:t> Aprofitant els vincles de Sant Feliu de Guíxols amb el món de l’art, es podria crear algun tipus de </a:t>
            </a:r>
            <a:r>
              <a:rPr lang="ca-ES" sz="1000" dirty="0" err="1" smtClean="0">
                <a:solidFill>
                  <a:schemeClr val="tx1"/>
                </a:solidFill>
                <a:ea typeface="ＭＳ Ｐゴシック" pitchFamily="34" charset="-128"/>
                <a:cs typeface="Arial" charset="0"/>
              </a:rPr>
              <a:t>miniexposició</a:t>
            </a:r>
            <a:r>
              <a:rPr lang="ca-ES" sz="1000" dirty="0" smtClean="0">
                <a:solidFill>
                  <a:schemeClr val="tx1"/>
                </a:solidFill>
                <a:ea typeface="ＭＳ Ｐゴシック" pitchFamily="34" charset="-128"/>
                <a:cs typeface="Arial" charset="0"/>
              </a:rPr>
              <a:t> temporal de pintures i/o escultures a l’interior del mercat.</a:t>
            </a:r>
          </a:p>
          <a:p>
            <a:pPr marL="533400" indent="-261938" algn="just">
              <a:spcAft>
                <a:spcPts val="500"/>
              </a:spcAft>
              <a:buFont typeface="Wingdings" pitchFamily="2" charset="2"/>
              <a:buChar char="§"/>
              <a:defRPr/>
            </a:pPr>
            <a:r>
              <a:rPr lang="ca-ES" sz="1000" b="1" dirty="0" smtClean="0">
                <a:solidFill>
                  <a:schemeClr val="tx1"/>
                </a:solidFill>
                <a:ea typeface="ＭＳ Ｐゴシック" pitchFamily="34" charset="-128"/>
                <a:cs typeface="Arial" charset="0"/>
              </a:rPr>
              <a:t>Organització de concursos artístics dirigits als infants. </a:t>
            </a:r>
            <a:r>
              <a:rPr lang="ca-ES" sz="1000" dirty="0" smtClean="0">
                <a:solidFill>
                  <a:schemeClr val="tx1"/>
                </a:solidFill>
                <a:ea typeface="ＭＳ Ｐゴシック" pitchFamily="34" charset="-128"/>
                <a:cs typeface="Arial" charset="0"/>
              </a:rPr>
              <a:t>Per tal de reforçar el mercat com un espai familiar, i aprofitant l’existència d’un espai dedicat als infants, es podria crear un esdeveniment anual pels voltants de Sant Jordi, que inclogués un concurs de dibuix (dirigit a infants de 3 a 7 anys) i un concurs de poesia (dirigit a infants de 8 a 12 anys). Els dibuixos concursants podrien ser exposats temporalment a dins del mercat, alhora que es podria realitzar una lectura dels poemes guardonats.</a:t>
            </a:r>
          </a:p>
          <a:p>
            <a:pPr marL="533400" indent="-261938" algn="just">
              <a:spcAft>
                <a:spcPts val="500"/>
              </a:spcAft>
              <a:buFont typeface="Wingdings" pitchFamily="2" charset="2"/>
              <a:buChar char="§"/>
              <a:defRPr/>
            </a:pPr>
            <a:endParaRPr lang="ca-ES" sz="1000" dirty="0" smtClean="0">
              <a:solidFill>
                <a:schemeClr val="tx1"/>
              </a:solidFill>
              <a:ea typeface="ＭＳ Ｐゴシック" pitchFamily="34" charset="-128"/>
              <a:cs typeface="Arial" charset="0"/>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573197"/>
            <a:ext cx="8208963" cy="4445017"/>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70659" name="Contenidor de número de diapositiva 3"/>
          <p:cNvSpPr>
            <a:spLocks noGrp="1"/>
          </p:cNvSpPr>
          <p:nvPr>
            <p:ph type="sldNum" sz="quarter" idx="10"/>
          </p:nvPr>
        </p:nvSpPr>
        <p:spPr bwMode="auto">
          <a:noFill/>
          <a:ln>
            <a:miter lim="800000"/>
            <a:headEnd/>
            <a:tailEnd/>
          </a:ln>
        </p:spPr>
        <p:txBody>
          <a:bodyPr/>
          <a:lstStyle/>
          <a:p>
            <a:fld id="{CF9FA5FE-891F-48E0-974D-14EF448E4294}" type="slidenum">
              <a:rPr lang="es-ES" altLang="ca-ES" smtClean="0">
                <a:latin typeface="Arial" charset="0"/>
                <a:cs typeface="Arial" charset="0"/>
              </a:rPr>
              <a:pPr/>
              <a:t>66</a:t>
            </a:fld>
            <a:endParaRPr lang="es-ES" altLang="ca-ES" smtClean="0">
              <a:latin typeface="Arial" charset="0"/>
              <a:cs typeface="Arial" charset="0"/>
            </a:endParaRPr>
          </a:p>
        </p:txBody>
      </p:sp>
      <p:sp>
        <p:nvSpPr>
          <p:cNvPr id="11" name="Rectangle arrodonit 10"/>
          <p:cNvSpPr/>
          <p:nvPr/>
        </p:nvSpPr>
        <p:spPr bwMode="auto">
          <a:xfrm>
            <a:off x="684213" y="1717660"/>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3.1</a:t>
            </a:r>
            <a:endParaRPr lang="ca-ES" altLang="es-ES_tradnl" sz="1200" b="1" dirty="0">
              <a:solidFill>
                <a:schemeClr val="tx1"/>
              </a:solidFill>
            </a:endParaRPr>
          </a:p>
        </p:txBody>
      </p:sp>
      <p:sp>
        <p:nvSpPr>
          <p:cNvPr id="12" name="Rectangle arrodonit 11"/>
          <p:cNvSpPr/>
          <p:nvPr/>
        </p:nvSpPr>
        <p:spPr bwMode="auto">
          <a:xfrm>
            <a:off x="1908175" y="1717660"/>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smtClean="0">
                <a:solidFill>
                  <a:schemeClr val="tx1"/>
                </a:solidFill>
              </a:rPr>
              <a:t>Programa de dinamització del Mercat Municipal</a:t>
            </a:r>
            <a:endParaRPr lang="es-ES" altLang="ca-ES" sz="1200" b="1" dirty="0">
              <a:solidFill>
                <a:schemeClr val="tx1"/>
              </a:solidFill>
            </a:endParaRPr>
          </a:p>
        </p:txBody>
      </p:sp>
      <p:sp>
        <p:nvSpPr>
          <p:cNvPr id="18" name="Rectangle arrodonit 17"/>
          <p:cNvSpPr/>
          <p:nvPr/>
        </p:nvSpPr>
        <p:spPr bwMode="auto">
          <a:xfrm>
            <a:off x="684213" y="2160562"/>
            <a:ext cx="1150937" cy="3786214"/>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160562"/>
            <a:ext cx="6696075" cy="3786214"/>
          </a:xfrm>
          <a:prstGeom prst="roundRect">
            <a:avLst>
              <a:gd name="adj" fmla="val 1362"/>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28600" indent="-228600" algn="just">
              <a:spcAft>
                <a:spcPts val="500"/>
              </a:spcAft>
              <a:defRPr/>
            </a:pPr>
            <a:endParaRPr lang="ca-ES" sz="1000" b="1" dirty="0" smtClean="0">
              <a:solidFill>
                <a:srgbClr val="FF0000"/>
              </a:solidFill>
              <a:ea typeface="ＭＳ Ｐゴシック" pitchFamily="34" charset="-128"/>
              <a:cs typeface="Arial" charset="0"/>
            </a:endParaRPr>
          </a:p>
        </p:txBody>
      </p:sp>
      <p:sp>
        <p:nvSpPr>
          <p:cNvPr id="14" name="Rectangle arrodonit 13"/>
          <p:cNvSpPr/>
          <p:nvPr/>
        </p:nvSpPr>
        <p:spPr bwMode="auto">
          <a:xfrm>
            <a:off x="1187450" y="1285860"/>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El mercat com a motor dinamitzador</a:t>
            </a:r>
            <a:endParaRPr lang="ca-ES" altLang="es-ES_tradnl" sz="1600" b="1" noProof="1">
              <a:solidFill>
                <a:schemeClr val="bg1"/>
              </a:solidFill>
            </a:endParaRPr>
          </a:p>
        </p:txBody>
      </p:sp>
      <p:sp>
        <p:nvSpPr>
          <p:cNvPr id="17" name="Rectangle arrodonit 16"/>
          <p:cNvSpPr/>
          <p:nvPr/>
        </p:nvSpPr>
        <p:spPr>
          <a:xfrm>
            <a:off x="684213" y="1285860"/>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3</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0" name="Rectangle arrodonit 18"/>
          <p:cNvSpPr/>
          <p:nvPr/>
        </p:nvSpPr>
        <p:spPr bwMode="auto">
          <a:xfrm>
            <a:off x="1928794" y="2251050"/>
            <a:ext cx="6572296" cy="3535404"/>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71463" indent="-184150" algn="just">
              <a:spcAft>
                <a:spcPts val="500"/>
              </a:spcAft>
              <a:buFont typeface="+mj-lt"/>
              <a:buAutoNum type="arabicPeriod" startAt="5"/>
              <a:defRPr/>
            </a:pPr>
            <a:r>
              <a:rPr lang="ca-ES" sz="1000" b="1" dirty="0" smtClean="0">
                <a:solidFill>
                  <a:schemeClr val="tx1"/>
                </a:solidFill>
                <a:ea typeface="ＭＳ Ｐゴシック" pitchFamily="34" charset="-128"/>
                <a:cs typeface="Arial" charset="0"/>
              </a:rPr>
              <a:t>Foment de la formació dels </a:t>
            </a:r>
            <a:r>
              <a:rPr lang="ca-ES" sz="1000" b="1" dirty="0" err="1" smtClean="0">
                <a:solidFill>
                  <a:schemeClr val="tx1"/>
                </a:solidFill>
                <a:ea typeface="ＭＳ Ｐゴシック" pitchFamily="34" charset="-128"/>
                <a:cs typeface="Arial" charset="0"/>
              </a:rPr>
              <a:t>paradistes</a:t>
            </a:r>
            <a:r>
              <a:rPr lang="ca-ES" sz="1000" b="1" dirty="0" smtClean="0">
                <a:solidFill>
                  <a:schemeClr val="tx1"/>
                </a:solidFill>
                <a:ea typeface="ＭＳ Ｐゴシック" pitchFamily="34" charset="-128"/>
                <a:cs typeface="Arial" charset="0"/>
              </a:rPr>
              <a:t> del mercat.</a:t>
            </a:r>
          </a:p>
          <a:p>
            <a:pPr marL="269875" indent="1588" algn="just">
              <a:spcBef>
                <a:spcPts val="0"/>
              </a:spcBef>
              <a:spcAft>
                <a:spcPts val="500"/>
              </a:spcAft>
              <a:defRPr/>
            </a:pPr>
            <a:r>
              <a:rPr lang="ca-ES" sz="1000" dirty="0" smtClean="0">
                <a:solidFill>
                  <a:schemeClr val="tx1"/>
                </a:solidFill>
                <a:ea typeface="ＭＳ Ｐゴシック" pitchFamily="34" charset="-128"/>
                <a:cs typeface="Arial" charset="0"/>
              </a:rPr>
              <a:t>La formació constitueix un recurs clau per a la competitivitat dels </a:t>
            </a:r>
            <a:r>
              <a:rPr lang="ca-ES" sz="1000" dirty="0" err="1" smtClean="0">
                <a:solidFill>
                  <a:schemeClr val="tx1"/>
                </a:solidFill>
                <a:ea typeface="ＭＳ Ｐゴシック" pitchFamily="34" charset="-128"/>
                <a:cs typeface="Arial" charset="0"/>
              </a:rPr>
              <a:t>paradistes</a:t>
            </a:r>
            <a:r>
              <a:rPr lang="ca-ES" sz="1000" dirty="0" smtClean="0">
                <a:solidFill>
                  <a:schemeClr val="tx1"/>
                </a:solidFill>
                <a:ea typeface="ＭＳ Ｐゴシック" pitchFamily="34" charset="-128"/>
                <a:cs typeface="Arial" charset="0"/>
              </a:rPr>
              <a:t> de qualsevol mercat municipal, ja que els pot ensenyar com dur a terme, amb els seus propis mitjans o amb nous mitjans apresos, les actuacions que considerin necessàries per al seu negoci.</a:t>
            </a:r>
          </a:p>
          <a:p>
            <a:pPr marL="269875" indent="1588" algn="just">
              <a:spcBef>
                <a:spcPts val="0"/>
              </a:spcBef>
              <a:spcAft>
                <a:spcPts val="500"/>
              </a:spcAft>
              <a:defRPr/>
            </a:pPr>
            <a:r>
              <a:rPr lang="ca-ES" sz="1000" dirty="0" smtClean="0">
                <a:solidFill>
                  <a:schemeClr val="tx1"/>
                </a:solidFill>
                <a:ea typeface="ＭＳ Ｐゴシック" pitchFamily="34" charset="-128"/>
                <a:cs typeface="Arial" charset="0"/>
              </a:rPr>
              <a:t>Així doncs, es proposa que, des de l’Ajuntament i l’Associació Guíxols Comerç i Turisme, s’encoratgi als </a:t>
            </a:r>
            <a:r>
              <a:rPr lang="ca-ES" sz="1000" dirty="0" err="1" smtClean="0">
                <a:solidFill>
                  <a:schemeClr val="tx1"/>
                </a:solidFill>
                <a:ea typeface="ＭＳ Ｐゴシック" pitchFamily="34" charset="-128"/>
                <a:cs typeface="Arial" charset="0"/>
              </a:rPr>
              <a:t>paradistes</a:t>
            </a:r>
            <a:r>
              <a:rPr lang="ca-ES" sz="1000" dirty="0" smtClean="0">
                <a:solidFill>
                  <a:schemeClr val="tx1"/>
                </a:solidFill>
                <a:ea typeface="ＭＳ Ｐゴシック" pitchFamily="34" charset="-128"/>
                <a:cs typeface="Arial" charset="0"/>
              </a:rPr>
              <a:t> del Mercat Municipal a assistir a les diverses sessions de formació orientades a comerciants que s’organitzin al municipi (vegeu Programa 7.1).</a:t>
            </a:r>
            <a:endParaRPr lang="ca-ES" sz="1000" b="1" dirty="0" smtClean="0">
              <a:solidFill>
                <a:srgbClr val="FF0000"/>
              </a:solidFill>
              <a:ea typeface="ＭＳ Ｐゴシック" pitchFamily="34" charset="-128"/>
              <a:cs typeface="Arial" charset="0"/>
            </a:endParaRPr>
          </a:p>
          <a:p>
            <a:pPr marL="271463" indent="-184150" algn="just">
              <a:spcBef>
                <a:spcPts val="1200"/>
              </a:spcBef>
              <a:spcAft>
                <a:spcPts val="500"/>
              </a:spcAft>
              <a:buFont typeface="+mj-lt"/>
              <a:buAutoNum type="arabicPeriod" startAt="6"/>
              <a:defRPr/>
            </a:pPr>
            <a:r>
              <a:rPr lang="ca-ES" sz="1000" b="1" dirty="0" smtClean="0">
                <a:solidFill>
                  <a:schemeClr val="tx1"/>
                </a:solidFill>
                <a:ea typeface="ＭＳ Ｐゴシック" pitchFamily="34" charset="-128"/>
                <a:cs typeface="Arial" charset="0"/>
              </a:rPr>
              <a:t>Fomentar l’associacionisme dels </a:t>
            </a:r>
            <a:r>
              <a:rPr lang="ca-ES" sz="1000" b="1" dirty="0" err="1" smtClean="0">
                <a:solidFill>
                  <a:schemeClr val="tx1"/>
                </a:solidFill>
                <a:ea typeface="ＭＳ Ｐゴシック" pitchFamily="34" charset="-128"/>
                <a:cs typeface="Arial" charset="0"/>
              </a:rPr>
              <a:t>paradistes</a:t>
            </a:r>
            <a:r>
              <a:rPr lang="ca-ES" sz="1000" b="1" dirty="0" smtClean="0">
                <a:solidFill>
                  <a:schemeClr val="tx1"/>
                </a:solidFill>
                <a:ea typeface="ＭＳ Ｐゴシック" pitchFamily="34" charset="-128"/>
                <a:cs typeface="Arial" charset="0"/>
              </a:rPr>
              <a:t> del Mercat Municipal dins de Guíxols Comerç i Turisme.</a:t>
            </a:r>
          </a:p>
          <a:p>
            <a:pPr marL="266700" algn="just">
              <a:spcAft>
                <a:spcPts val="500"/>
              </a:spcAft>
              <a:defRPr/>
            </a:pPr>
            <a:r>
              <a:rPr lang="ca-ES" sz="1000" dirty="0" smtClean="0">
                <a:solidFill>
                  <a:schemeClr val="tx1"/>
                </a:solidFill>
                <a:ea typeface="ＭＳ Ｐゴシック" pitchFamily="34" charset="-128"/>
                <a:cs typeface="Arial" charset="0"/>
              </a:rPr>
              <a:t>En tot mercat municipal, els </a:t>
            </a:r>
            <a:r>
              <a:rPr lang="ca-ES" sz="1000" dirty="0" err="1" smtClean="0">
                <a:solidFill>
                  <a:schemeClr val="tx1"/>
                </a:solidFill>
                <a:ea typeface="ＭＳ Ｐゴシック" pitchFamily="34" charset="-128"/>
                <a:cs typeface="Arial" charset="0"/>
              </a:rPr>
              <a:t>paradistes</a:t>
            </a:r>
            <a:r>
              <a:rPr lang="ca-ES" sz="1000" dirty="0" smtClean="0">
                <a:solidFill>
                  <a:schemeClr val="tx1"/>
                </a:solidFill>
                <a:ea typeface="ＭＳ Ｐゴシック" pitchFamily="34" charset="-128"/>
                <a:cs typeface="Arial" charset="0"/>
              </a:rPr>
              <a:t> tenen l’obligació d’estar associats. A Sant Feliu de Guíxols, tanmateix, els </a:t>
            </a:r>
            <a:r>
              <a:rPr lang="ca-ES" sz="1000" dirty="0" err="1" smtClean="0">
                <a:solidFill>
                  <a:schemeClr val="tx1"/>
                </a:solidFill>
                <a:ea typeface="ＭＳ Ｐゴシック" pitchFamily="34" charset="-128"/>
                <a:cs typeface="Arial" charset="0"/>
              </a:rPr>
              <a:t>paradistes</a:t>
            </a:r>
            <a:r>
              <a:rPr lang="ca-ES" sz="1000" dirty="0" smtClean="0">
                <a:solidFill>
                  <a:schemeClr val="tx1"/>
                </a:solidFill>
                <a:ea typeface="ＭＳ Ｐゴシック" pitchFamily="34" charset="-128"/>
                <a:cs typeface="Arial" charset="0"/>
              </a:rPr>
              <a:t> del Mercat Municipal no disposen de cap associació pròpia, i </a:t>
            </a:r>
            <a:r>
              <a:rPr lang="ca-ES" sz="1000" b="1" dirty="0" smtClean="0">
                <a:solidFill>
                  <a:schemeClr val="tx1"/>
                </a:solidFill>
                <a:ea typeface="ＭＳ Ｐゴシック" pitchFamily="34" charset="-128"/>
                <a:cs typeface="Arial" charset="0"/>
              </a:rPr>
              <a:t>només tres d’ells formen part de l’associació Guíxols Comerç i Turisme</a:t>
            </a:r>
            <a:r>
              <a:rPr lang="ca-ES" sz="1000" dirty="0" smtClean="0">
                <a:solidFill>
                  <a:schemeClr val="tx1"/>
                </a:solidFill>
                <a:ea typeface="ＭＳ Ｐゴシック" pitchFamily="34" charset="-128"/>
                <a:cs typeface="Arial" charset="0"/>
              </a:rPr>
              <a:t>.</a:t>
            </a:r>
          </a:p>
          <a:p>
            <a:pPr marL="266700" algn="just">
              <a:spcAft>
                <a:spcPts val="500"/>
              </a:spcAft>
              <a:defRPr/>
            </a:pPr>
            <a:r>
              <a:rPr lang="ca-ES" sz="1000" dirty="0" smtClean="0">
                <a:solidFill>
                  <a:schemeClr val="tx1"/>
                </a:solidFill>
                <a:ea typeface="ＭＳ Ｐゴシック" pitchFamily="34" charset="-128"/>
                <a:cs typeface="Arial" charset="0"/>
              </a:rPr>
              <a:t>Aquest fet limita considerablement la capacitat d’acció per tal de dinamitzar el mercat, alhora que dificulta la generació de sinergies entre el propi mercat i la resta del comerç urbà.</a:t>
            </a:r>
          </a:p>
          <a:p>
            <a:pPr marL="266700" algn="just">
              <a:spcAft>
                <a:spcPts val="500"/>
              </a:spcAft>
              <a:defRPr/>
            </a:pPr>
            <a:r>
              <a:rPr lang="ca-ES" sz="1000" dirty="0" smtClean="0">
                <a:solidFill>
                  <a:schemeClr val="tx1"/>
                </a:solidFill>
                <a:ea typeface="ＭＳ Ｐゴシック" pitchFamily="34" charset="-128"/>
                <a:cs typeface="Arial" charset="0"/>
              </a:rPr>
              <a:t>Per aquest motiu, es proposa impulsar una </a:t>
            </a:r>
            <a:r>
              <a:rPr lang="ca-ES" sz="1000" b="1" dirty="0" smtClean="0">
                <a:solidFill>
                  <a:schemeClr val="tx1"/>
                </a:solidFill>
                <a:ea typeface="ＭＳ Ｐゴシック" pitchFamily="34" charset="-128"/>
                <a:cs typeface="Arial" charset="0"/>
              </a:rPr>
              <a:t>campanya de captació de socis </a:t>
            </a:r>
            <a:r>
              <a:rPr lang="ca-ES" sz="1000" dirty="0" smtClean="0">
                <a:solidFill>
                  <a:schemeClr val="tx1"/>
                </a:solidFill>
                <a:ea typeface="ＭＳ Ｐゴシック" pitchFamily="34" charset="-128"/>
                <a:cs typeface="Arial" charset="0"/>
              </a:rPr>
              <a:t>dirigida exclusivament als </a:t>
            </a:r>
            <a:r>
              <a:rPr lang="ca-ES" sz="1000" dirty="0" err="1" smtClean="0">
                <a:solidFill>
                  <a:schemeClr val="tx1"/>
                </a:solidFill>
                <a:ea typeface="ＭＳ Ｐゴシック" pitchFamily="34" charset="-128"/>
                <a:cs typeface="Arial" charset="0"/>
              </a:rPr>
              <a:t>paradistes</a:t>
            </a:r>
            <a:r>
              <a:rPr lang="ca-ES" sz="1000" dirty="0" smtClean="0">
                <a:solidFill>
                  <a:schemeClr val="tx1"/>
                </a:solidFill>
                <a:ea typeface="ＭＳ Ｐゴシック" pitchFamily="34" charset="-128"/>
                <a:cs typeface="Arial" charset="0"/>
              </a:rPr>
              <a:t> del mercat, per tal d’aconseguir que tots ells </a:t>
            </a:r>
            <a:r>
              <a:rPr lang="ca-ES" sz="1000" b="1" dirty="0" smtClean="0">
                <a:solidFill>
                  <a:schemeClr val="tx1"/>
                </a:solidFill>
                <a:ea typeface="ＭＳ Ｐゴシック" pitchFamily="34" charset="-128"/>
                <a:cs typeface="Arial" charset="0"/>
              </a:rPr>
              <a:t>s’associïn a la recent creada associació Guíxols Comerç i Turisme</a:t>
            </a:r>
            <a:r>
              <a:rPr lang="ca-ES" sz="1000" dirty="0" smtClean="0">
                <a:solidFill>
                  <a:schemeClr val="tx1"/>
                </a:solidFill>
                <a:ea typeface="ＭＳ Ｐゴシック" pitchFamily="34" charset="-128"/>
                <a:cs typeface="Arial" charset="0"/>
              </a:rPr>
              <a:t>. D’aquesta manera, no només els </a:t>
            </a:r>
            <a:r>
              <a:rPr lang="ca-ES" sz="1000" dirty="0" err="1" smtClean="0">
                <a:solidFill>
                  <a:schemeClr val="tx1"/>
                </a:solidFill>
                <a:ea typeface="ＭＳ Ｐゴシック" pitchFamily="34" charset="-128"/>
                <a:cs typeface="Arial" charset="0"/>
              </a:rPr>
              <a:t>paradistes</a:t>
            </a:r>
            <a:r>
              <a:rPr lang="ca-ES" sz="1000" dirty="0" smtClean="0">
                <a:solidFill>
                  <a:schemeClr val="tx1"/>
                </a:solidFill>
                <a:ea typeface="ＭＳ Ｐゴシック" pitchFamily="34" charset="-128"/>
                <a:cs typeface="Arial" charset="0"/>
              </a:rPr>
              <a:t> estarien complint amb la seva obligació d’estar associats, sinó que a més a més també </a:t>
            </a:r>
            <a:r>
              <a:rPr lang="ca-ES" sz="1000" b="1" dirty="0" smtClean="0">
                <a:solidFill>
                  <a:schemeClr val="tx1"/>
                </a:solidFill>
                <a:ea typeface="ＭＳ Ｐゴシック" pitchFamily="34" charset="-128"/>
                <a:cs typeface="Arial" charset="0"/>
              </a:rPr>
              <a:t>s’afavoriria la integració del Mercat Municipal </a:t>
            </a:r>
            <a:r>
              <a:rPr lang="ca-ES" sz="1000" dirty="0" smtClean="0">
                <a:solidFill>
                  <a:schemeClr val="tx1"/>
                </a:solidFill>
                <a:ea typeface="ＭＳ Ｐゴシック" pitchFamily="34" charset="-128"/>
                <a:cs typeface="Arial" charset="0"/>
              </a:rPr>
              <a:t>en el conjunt del comerç urbà, alhora que seria més fàcil impulsar iniciatives conjuntes de dinamització del mercat.</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315339"/>
            <a:ext cx="8208963" cy="4899743"/>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70659" name="Contenidor de número de diapositiva 3"/>
          <p:cNvSpPr>
            <a:spLocks noGrp="1"/>
          </p:cNvSpPr>
          <p:nvPr>
            <p:ph type="sldNum" sz="quarter" idx="10"/>
          </p:nvPr>
        </p:nvSpPr>
        <p:spPr bwMode="auto">
          <a:noFill/>
          <a:ln>
            <a:miter lim="800000"/>
            <a:headEnd/>
            <a:tailEnd/>
          </a:ln>
        </p:spPr>
        <p:txBody>
          <a:bodyPr/>
          <a:lstStyle/>
          <a:p>
            <a:fld id="{CF9FA5FE-891F-48E0-974D-14EF448E4294}" type="slidenum">
              <a:rPr lang="es-ES" altLang="ca-ES" smtClean="0">
                <a:latin typeface="Arial" charset="0"/>
                <a:cs typeface="Arial" charset="0"/>
              </a:rPr>
              <a:pPr/>
              <a:t>67</a:t>
            </a:fld>
            <a:endParaRPr lang="es-ES" altLang="ca-ES" smtClean="0">
              <a:latin typeface="Arial" charset="0"/>
              <a:cs typeface="Arial" charset="0"/>
            </a:endParaRPr>
          </a:p>
        </p:txBody>
      </p:sp>
      <p:sp>
        <p:nvSpPr>
          <p:cNvPr id="11" name="Rectangle arrodonit 10"/>
          <p:cNvSpPr/>
          <p:nvPr/>
        </p:nvSpPr>
        <p:spPr bwMode="auto">
          <a:xfrm>
            <a:off x="684213" y="1492460"/>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3.1</a:t>
            </a:r>
            <a:endParaRPr lang="ca-ES" altLang="es-ES_tradnl" sz="1200" b="1" dirty="0">
              <a:solidFill>
                <a:schemeClr val="tx1"/>
              </a:solidFill>
            </a:endParaRPr>
          </a:p>
        </p:txBody>
      </p:sp>
      <p:sp>
        <p:nvSpPr>
          <p:cNvPr id="12" name="Rectangle arrodonit 11"/>
          <p:cNvSpPr/>
          <p:nvPr/>
        </p:nvSpPr>
        <p:spPr bwMode="auto">
          <a:xfrm>
            <a:off x="1908175" y="1492460"/>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smtClean="0">
                <a:solidFill>
                  <a:schemeClr val="tx1"/>
                </a:solidFill>
              </a:rPr>
              <a:t>Programa de dinamització del Mercat Municipal</a:t>
            </a:r>
            <a:endParaRPr lang="es-ES" altLang="ca-ES" sz="1200" b="1" dirty="0">
              <a:solidFill>
                <a:schemeClr val="tx1"/>
              </a:solidFill>
            </a:endParaRPr>
          </a:p>
        </p:txBody>
      </p:sp>
      <p:sp>
        <p:nvSpPr>
          <p:cNvPr id="18" name="Rectangle arrodonit 17"/>
          <p:cNvSpPr/>
          <p:nvPr/>
        </p:nvSpPr>
        <p:spPr bwMode="auto">
          <a:xfrm>
            <a:off x="684213" y="1935362"/>
            <a:ext cx="1150937" cy="2697198"/>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1935362"/>
            <a:ext cx="6696075" cy="2697198"/>
          </a:xfrm>
          <a:prstGeom prst="roundRect">
            <a:avLst>
              <a:gd name="adj" fmla="val 1362"/>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algn="just">
              <a:spcAft>
                <a:spcPts val="500"/>
              </a:spcAft>
              <a:defRPr/>
            </a:pPr>
            <a:r>
              <a:rPr lang="ca-ES" sz="1000" dirty="0" smtClean="0">
                <a:solidFill>
                  <a:schemeClr val="tx1"/>
                </a:solidFill>
                <a:ea typeface="ＭＳ Ｐゴシック" pitchFamily="34" charset="-128"/>
                <a:cs typeface="Arial" charset="0"/>
              </a:rPr>
              <a:t>A mode de resum, tot seguit es representen gràficament les 6 potes del programa de dinamització proposat per al Mercat Municipal. Cadascun d’aquests ítems ha de ser concebut com una de les claus per a la futura dinamització del Mercat Municipal de Sant Feliu de Guíxols:</a:t>
            </a:r>
          </a:p>
        </p:txBody>
      </p:sp>
      <p:sp>
        <p:nvSpPr>
          <p:cNvPr id="14" name="Rectangle arrodonit 13"/>
          <p:cNvSpPr/>
          <p:nvPr/>
        </p:nvSpPr>
        <p:spPr bwMode="auto">
          <a:xfrm>
            <a:off x="1187450" y="1060660"/>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El mercat com a motor dinamitzador</a:t>
            </a:r>
            <a:endParaRPr lang="ca-ES" altLang="es-ES_tradnl" sz="1600" b="1" noProof="1">
              <a:solidFill>
                <a:schemeClr val="bg1"/>
              </a:solidFill>
            </a:endParaRPr>
          </a:p>
        </p:txBody>
      </p:sp>
      <p:sp>
        <p:nvSpPr>
          <p:cNvPr id="17" name="Rectangle arrodonit 16"/>
          <p:cNvSpPr/>
          <p:nvPr/>
        </p:nvSpPr>
        <p:spPr>
          <a:xfrm>
            <a:off x="684213" y="1060660"/>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3</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1" name="Rectangle arrodonit 24"/>
          <p:cNvSpPr/>
          <p:nvPr/>
        </p:nvSpPr>
        <p:spPr bwMode="auto">
          <a:xfrm>
            <a:off x="684213" y="4703998"/>
            <a:ext cx="1150937" cy="571505"/>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Resultats esperats</a:t>
            </a:r>
          </a:p>
        </p:txBody>
      </p:sp>
      <p:sp>
        <p:nvSpPr>
          <p:cNvPr id="22" name="Rectangle arrodonit 25"/>
          <p:cNvSpPr/>
          <p:nvPr/>
        </p:nvSpPr>
        <p:spPr bwMode="auto">
          <a:xfrm>
            <a:off x="1908175" y="4703998"/>
            <a:ext cx="6696075" cy="571505"/>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Un Mercat Municipal viu, dinàmic, atractiu i competitiu, que actuï com a motor social, comercial i econòmic del municipi. </a:t>
            </a:r>
            <a:endParaRPr lang="ca-ES" sz="1000" dirty="0">
              <a:solidFill>
                <a:srgbClr val="FF0000"/>
              </a:solidFill>
            </a:endParaRPr>
          </a:p>
        </p:txBody>
      </p:sp>
      <p:sp>
        <p:nvSpPr>
          <p:cNvPr id="23" name="Rectangle arrodonit 31"/>
          <p:cNvSpPr/>
          <p:nvPr/>
        </p:nvSpPr>
        <p:spPr bwMode="auto">
          <a:xfrm>
            <a:off x="684213" y="5335464"/>
            <a:ext cx="1150937" cy="797294"/>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Agents implicats</a:t>
            </a:r>
          </a:p>
        </p:txBody>
      </p:sp>
      <p:sp>
        <p:nvSpPr>
          <p:cNvPr id="24" name="Rectangle arrodonit 32"/>
          <p:cNvSpPr/>
          <p:nvPr/>
        </p:nvSpPr>
        <p:spPr bwMode="auto">
          <a:xfrm>
            <a:off x="1908175" y="5335464"/>
            <a:ext cx="1368425" cy="797294"/>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Ajuntament, </a:t>
            </a:r>
            <a:r>
              <a:rPr lang="ca-ES" sz="1000" dirty="0" err="1" smtClean="0">
                <a:solidFill>
                  <a:schemeClr val="tx1"/>
                </a:solidFill>
              </a:rPr>
              <a:t>paradistes</a:t>
            </a:r>
            <a:r>
              <a:rPr lang="ca-ES" sz="1000" dirty="0" smtClean="0">
                <a:solidFill>
                  <a:schemeClr val="tx1"/>
                </a:solidFill>
              </a:rPr>
              <a:t> del Mercat Municipal i Associació Guíxols Comerç i Turisme</a:t>
            </a:r>
            <a:endParaRPr lang="ca-ES" sz="1000" dirty="0">
              <a:solidFill>
                <a:schemeClr val="tx1"/>
              </a:solidFill>
            </a:endParaRPr>
          </a:p>
        </p:txBody>
      </p:sp>
      <p:sp>
        <p:nvSpPr>
          <p:cNvPr id="25" name="Rectangle arrodonit 33"/>
          <p:cNvSpPr/>
          <p:nvPr/>
        </p:nvSpPr>
        <p:spPr bwMode="auto">
          <a:xfrm>
            <a:off x="3348038" y="5335464"/>
            <a:ext cx="1152525" cy="797294"/>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smtClean="0">
                <a:solidFill>
                  <a:schemeClr val="tx1"/>
                </a:solidFill>
                <a:cs typeface="Arial" charset="0"/>
              </a:rPr>
              <a:t>Públic destinatari</a:t>
            </a:r>
            <a:endParaRPr lang="ca-ES" altLang="es-ES_tradnl" sz="1200" b="1" dirty="0">
              <a:solidFill>
                <a:schemeClr val="tx1"/>
              </a:solidFill>
              <a:cs typeface="Arial" charset="0"/>
            </a:endParaRPr>
          </a:p>
        </p:txBody>
      </p:sp>
      <p:sp>
        <p:nvSpPr>
          <p:cNvPr id="26" name="Rectangle arrodonit 37"/>
          <p:cNvSpPr/>
          <p:nvPr/>
        </p:nvSpPr>
        <p:spPr bwMode="auto">
          <a:xfrm>
            <a:off x="6011863" y="5335464"/>
            <a:ext cx="1152525" cy="797294"/>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Prioritat</a:t>
            </a:r>
          </a:p>
        </p:txBody>
      </p:sp>
      <p:sp>
        <p:nvSpPr>
          <p:cNvPr id="27" name="Rectangle arrodonit 39"/>
          <p:cNvSpPr/>
          <p:nvPr/>
        </p:nvSpPr>
        <p:spPr bwMode="auto">
          <a:xfrm>
            <a:off x="4572000" y="5335464"/>
            <a:ext cx="1368425" cy="797294"/>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err="1" smtClean="0">
                <a:solidFill>
                  <a:schemeClr val="tx1"/>
                </a:solidFill>
              </a:rPr>
              <a:t>Paradistes</a:t>
            </a:r>
            <a:r>
              <a:rPr lang="ca-ES" sz="1000" dirty="0" smtClean="0">
                <a:solidFill>
                  <a:schemeClr val="tx1"/>
                </a:solidFill>
              </a:rPr>
              <a:t> del Mercat Municipal i ciutadania.</a:t>
            </a:r>
            <a:endParaRPr lang="ca-ES" sz="1000" dirty="0">
              <a:solidFill>
                <a:schemeClr val="tx1"/>
              </a:solidFill>
            </a:endParaRPr>
          </a:p>
        </p:txBody>
      </p:sp>
      <p:sp>
        <p:nvSpPr>
          <p:cNvPr id="28" name="Rectangle arrodonit 40"/>
          <p:cNvSpPr/>
          <p:nvPr/>
        </p:nvSpPr>
        <p:spPr bwMode="auto">
          <a:xfrm>
            <a:off x="7235825" y="5335464"/>
            <a:ext cx="1368425" cy="797294"/>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Mitja.</a:t>
            </a:r>
            <a:endParaRPr lang="ca-ES" sz="1000" dirty="0">
              <a:solidFill>
                <a:schemeClr val="tx1"/>
              </a:solidFill>
            </a:endParaRPr>
          </a:p>
        </p:txBody>
      </p:sp>
      <p:sp>
        <p:nvSpPr>
          <p:cNvPr id="29" name="Fletxa doblada 26"/>
          <p:cNvSpPr/>
          <p:nvPr/>
        </p:nvSpPr>
        <p:spPr>
          <a:xfrm>
            <a:off x="5521154" y="2731627"/>
            <a:ext cx="827212" cy="371440"/>
          </a:xfrm>
          <a:prstGeom prst="bentArrow">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solidFill>
                <a:schemeClr val="tx1"/>
              </a:solidFill>
            </a:endParaRPr>
          </a:p>
        </p:txBody>
      </p:sp>
      <p:sp>
        <p:nvSpPr>
          <p:cNvPr id="30" name="Rectangle arrodonit 28"/>
          <p:cNvSpPr/>
          <p:nvPr/>
        </p:nvSpPr>
        <p:spPr>
          <a:xfrm>
            <a:off x="2490714" y="2627531"/>
            <a:ext cx="1620000" cy="360000"/>
          </a:xfrm>
          <a:prstGeom prst="roundRect">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lgn="ctr">
              <a:defRPr/>
            </a:pPr>
            <a:r>
              <a:rPr lang="es-ES" sz="1100" b="1" noProof="1" smtClean="0">
                <a:solidFill>
                  <a:schemeClr val="bg1"/>
                </a:solidFill>
              </a:rPr>
              <a:t>Gestió del mercat</a:t>
            </a:r>
          </a:p>
        </p:txBody>
      </p:sp>
      <p:sp>
        <p:nvSpPr>
          <p:cNvPr id="31" name="Fletxa doblada 34"/>
          <p:cNvSpPr/>
          <p:nvPr/>
        </p:nvSpPr>
        <p:spPr>
          <a:xfrm>
            <a:off x="5607654" y="3496708"/>
            <a:ext cx="718940" cy="305132"/>
          </a:xfrm>
          <a:prstGeom prst="bentArrow">
            <a:avLst>
              <a:gd name="adj1" fmla="val 25000"/>
              <a:gd name="adj2" fmla="val 25000"/>
              <a:gd name="adj3" fmla="val 46405"/>
              <a:gd name="adj4" fmla="val 43750"/>
            </a:avLst>
          </a:prstGeom>
          <a:solidFill>
            <a:srgbClr val="E8881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solidFill>
                <a:schemeClr val="tx1"/>
              </a:solidFill>
            </a:endParaRPr>
          </a:p>
        </p:txBody>
      </p:sp>
      <p:sp>
        <p:nvSpPr>
          <p:cNvPr id="32" name="Rectangle arrodonit 36"/>
          <p:cNvSpPr/>
          <p:nvPr/>
        </p:nvSpPr>
        <p:spPr>
          <a:xfrm>
            <a:off x="6348366" y="2627531"/>
            <a:ext cx="1620000" cy="360000"/>
          </a:xfrm>
          <a:prstGeom prst="roundRect">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1100"/>
              </a:lnSpc>
              <a:defRPr/>
            </a:pPr>
            <a:r>
              <a:rPr lang="es-ES" sz="1100" b="1" noProof="1" smtClean="0">
                <a:solidFill>
                  <a:schemeClr val="bg1"/>
                </a:solidFill>
              </a:rPr>
              <a:t>Mix comercial</a:t>
            </a:r>
          </a:p>
        </p:txBody>
      </p:sp>
      <p:sp>
        <p:nvSpPr>
          <p:cNvPr id="33" name="Fletxa doblada 41"/>
          <p:cNvSpPr/>
          <p:nvPr/>
        </p:nvSpPr>
        <p:spPr>
          <a:xfrm flipV="1">
            <a:off x="5512770" y="3703866"/>
            <a:ext cx="835596" cy="694430"/>
          </a:xfrm>
          <a:prstGeom prst="bentArrow">
            <a:avLst>
              <a:gd name="adj1" fmla="val 8859"/>
              <a:gd name="adj2" fmla="val 16378"/>
              <a:gd name="adj3" fmla="val 28135"/>
              <a:gd name="adj4" fmla="val 43750"/>
            </a:avLst>
          </a:prstGeom>
          <a:solidFill>
            <a:srgbClr val="FF505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solidFill>
                <a:schemeClr val="tx1"/>
              </a:solidFill>
            </a:endParaRPr>
          </a:p>
        </p:txBody>
      </p:sp>
      <p:sp>
        <p:nvSpPr>
          <p:cNvPr id="34" name="Rectangle arrodonit 43"/>
          <p:cNvSpPr/>
          <p:nvPr/>
        </p:nvSpPr>
        <p:spPr>
          <a:xfrm>
            <a:off x="2490714" y="3353832"/>
            <a:ext cx="1620000" cy="360000"/>
          </a:xfrm>
          <a:prstGeom prst="roundRect">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lgn="ctr">
              <a:defRPr/>
            </a:pPr>
            <a:r>
              <a:rPr lang="es-ES" sz="1100" b="1" noProof="1" smtClean="0">
                <a:solidFill>
                  <a:schemeClr val="bg1"/>
                </a:solidFill>
              </a:rPr>
              <a:t>Promoció comercial</a:t>
            </a:r>
          </a:p>
        </p:txBody>
      </p:sp>
      <p:sp>
        <p:nvSpPr>
          <p:cNvPr id="35" name="Fletxa doblada 50"/>
          <p:cNvSpPr/>
          <p:nvPr/>
        </p:nvSpPr>
        <p:spPr>
          <a:xfrm rot="10800000">
            <a:off x="4133788" y="4017970"/>
            <a:ext cx="1000132" cy="334960"/>
          </a:xfrm>
          <a:prstGeom prst="bentArrow">
            <a:avLst>
              <a:gd name="adj1" fmla="val 26483"/>
              <a:gd name="adj2" fmla="val 25000"/>
              <a:gd name="adj3" fmla="val 37999"/>
              <a:gd name="adj4" fmla="val 43750"/>
            </a:avLst>
          </a:prstGeom>
          <a:solidFill>
            <a:schemeClr val="accent6">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solidFill>
                <a:schemeClr val="tx1"/>
              </a:solidFill>
            </a:endParaRPr>
          </a:p>
        </p:txBody>
      </p:sp>
      <p:sp>
        <p:nvSpPr>
          <p:cNvPr id="36" name="Rectangle arrodonit 52"/>
          <p:cNvSpPr/>
          <p:nvPr/>
        </p:nvSpPr>
        <p:spPr>
          <a:xfrm>
            <a:off x="6348366" y="3353832"/>
            <a:ext cx="1620000" cy="360000"/>
          </a:xfrm>
          <a:prstGeom prst="roundRect">
            <a:avLst>
              <a:gd name="adj" fmla="val 7472"/>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lgn="ctr">
              <a:defRPr/>
            </a:pPr>
            <a:r>
              <a:rPr lang="es-ES" sz="1100" b="1" noProof="1" smtClean="0">
                <a:solidFill>
                  <a:schemeClr val="bg1"/>
                </a:solidFill>
              </a:rPr>
              <a:t>Animació comercial</a:t>
            </a:r>
          </a:p>
        </p:txBody>
      </p:sp>
      <p:sp>
        <p:nvSpPr>
          <p:cNvPr id="37" name="Fletxa doblada 60"/>
          <p:cNvSpPr/>
          <p:nvPr/>
        </p:nvSpPr>
        <p:spPr>
          <a:xfrm rot="10800000" flipV="1">
            <a:off x="4133788" y="3496708"/>
            <a:ext cx="785817" cy="288032"/>
          </a:xfrm>
          <a:prstGeom prst="bentArrow">
            <a:avLst>
              <a:gd name="adj1" fmla="val 25000"/>
              <a:gd name="adj2" fmla="val 25000"/>
              <a:gd name="adj3" fmla="val 50000"/>
              <a:gd name="adj4" fmla="val 43750"/>
            </a:avLst>
          </a:prstGeom>
          <a:solidFill>
            <a:srgbClr val="227A8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solidFill>
                <a:schemeClr val="tx1"/>
              </a:solidFill>
            </a:endParaRPr>
          </a:p>
        </p:txBody>
      </p:sp>
      <p:sp>
        <p:nvSpPr>
          <p:cNvPr id="38" name="Rectangle arrodonit 61"/>
          <p:cNvSpPr/>
          <p:nvPr/>
        </p:nvSpPr>
        <p:spPr>
          <a:xfrm>
            <a:off x="2490714" y="4088950"/>
            <a:ext cx="1620000" cy="360000"/>
          </a:xfrm>
          <a:prstGeom prst="roundRect">
            <a:avLst>
              <a:gd name="adj" fmla="val 7848"/>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lIns="36000" anchor="ctr"/>
          <a:lstStyle/>
          <a:p>
            <a:pPr algn="ctr">
              <a:defRPr/>
            </a:pPr>
            <a:r>
              <a:rPr lang="es-ES" sz="1100" b="1" noProof="1" smtClean="0">
                <a:solidFill>
                  <a:schemeClr val="bg1"/>
                </a:solidFill>
              </a:rPr>
              <a:t>Formació</a:t>
            </a:r>
          </a:p>
        </p:txBody>
      </p:sp>
      <p:sp>
        <p:nvSpPr>
          <p:cNvPr id="39" name="Rectangle arrodonit 76"/>
          <p:cNvSpPr/>
          <p:nvPr/>
        </p:nvSpPr>
        <p:spPr>
          <a:xfrm>
            <a:off x="6348366" y="4088950"/>
            <a:ext cx="1620000" cy="360000"/>
          </a:xfrm>
          <a:prstGeom prst="roundRect">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lgn="ctr">
              <a:defRPr/>
            </a:pPr>
            <a:r>
              <a:rPr lang="es-ES" sz="1100" b="1" noProof="1" smtClean="0">
                <a:solidFill>
                  <a:schemeClr val="bg1"/>
                </a:solidFill>
              </a:rPr>
              <a:t>Associacionisme</a:t>
            </a:r>
          </a:p>
        </p:txBody>
      </p:sp>
      <p:sp>
        <p:nvSpPr>
          <p:cNvPr id="41" name="Fletxa doblada 83"/>
          <p:cNvSpPr/>
          <p:nvPr/>
        </p:nvSpPr>
        <p:spPr>
          <a:xfrm rot="10800000" flipV="1">
            <a:off x="4133787" y="2703733"/>
            <a:ext cx="790378" cy="642942"/>
          </a:xfrm>
          <a:prstGeom prst="bentArrow">
            <a:avLst>
              <a:gd name="adj1" fmla="val 11287"/>
              <a:gd name="adj2" fmla="val 16907"/>
              <a:gd name="adj3" fmla="val 25000"/>
              <a:gd name="adj4" fmla="val 43750"/>
            </a:avLst>
          </a:prstGeom>
          <a:solidFill>
            <a:srgbClr val="FFC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solidFill>
                <a:schemeClr val="tx1"/>
              </a:solidFill>
            </a:endParaRPr>
          </a:p>
        </p:txBody>
      </p:sp>
      <p:sp>
        <p:nvSpPr>
          <p:cNvPr id="40" name="Rectangle arrodonit 18"/>
          <p:cNvSpPr/>
          <p:nvPr/>
        </p:nvSpPr>
        <p:spPr>
          <a:xfrm>
            <a:off x="4720682" y="3058166"/>
            <a:ext cx="1080120" cy="1008112"/>
          </a:xfrm>
          <a:prstGeom prst="roundRect">
            <a:avLst>
              <a:gd name="adj" fmla="val 6084"/>
            </a:avLst>
          </a:prstGeom>
          <a:solidFill>
            <a:schemeClr val="tx1">
              <a:lumMod val="75000"/>
              <a:lumOff val="25000"/>
            </a:schemeClr>
          </a:solidFill>
          <a:ln w="190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defRPr/>
            </a:pPr>
            <a:r>
              <a:rPr lang="es-ES" sz="1200" b="1" dirty="0" err="1" smtClean="0">
                <a:solidFill>
                  <a:srgbClr val="FFC000"/>
                </a:solidFill>
              </a:rPr>
              <a:t>Mercat</a:t>
            </a:r>
            <a:r>
              <a:rPr lang="es-ES" sz="1200" b="1" dirty="0" smtClean="0">
                <a:solidFill>
                  <a:srgbClr val="FFC000"/>
                </a:solidFill>
              </a:rPr>
              <a:t> Municipal </a:t>
            </a:r>
            <a:r>
              <a:rPr lang="es-ES" sz="1200" b="1" dirty="0" smtClean="0">
                <a:solidFill>
                  <a:schemeClr val="bg1"/>
                </a:solidFill>
              </a:rPr>
              <a:t>de </a:t>
            </a:r>
            <a:r>
              <a:rPr lang="es-ES" sz="1200" b="1" dirty="0" err="1" smtClean="0">
                <a:solidFill>
                  <a:schemeClr val="bg1"/>
                </a:solidFill>
              </a:rPr>
              <a:t>Sant</a:t>
            </a:r>
            <a:r>
              <a:rPr lang="es-ES" sz="1200" b="1" dirty="0" smtClean="0">
                <a:solidFill>
                  <a:schemeClr val="bg1"/>
                </a:solidFill>
              </a:rPr>
              <a:t> </a:t>
            </a:r>
            <a:r>
              <a:rPr lang="es-ES" sz="1200" b="1" dirty="0" err="1" smtClean="0">
                <a:solidFill>
                  <a:schemeClr val="bg1"/>
                </a:solidFill>
              </a:rPr>
              <a:t>Feliu</a:t>
            </a:r>
            <a:r>
              <a:rPr lang="es-ES" sz="1200" b="1" dirty="0" smtClean="0">
                <a:solidFill>
                  <a:schemeClr val="bg1"/>
                </a:solidFill>
              </a:rPr>
              <a:t> de </a:t>
            </a:r>
            <a:r>
              <a:rPr lang="es-ES" sz="1200" b="1" dirty="0" err="1" smtClean="0">
                <a:solidFill>
                  <a:schemeClr val="bg1"/>
                </a:solidFill>
              </a:rPr>
              <a:t>Guíxols</a:t>
            </a:r>
            <a:endParaRPr lang="es-ES" sz="1200" b="1" dirty="0">
              <a:solidFill>
                <a:schemeClr val="bg1"/>
              </a:solidFill>
            </a:endParaRPr>
          </a:p>
        </p:txBody>
      </p:sp>
      <p:sp>
        <p:nvSpPr>
          <p:cNvPr id="42" name="Rectangle arrodonit 57"/>
          <p:cNvSpPr/>
          <p:nvPr/>
        </p:nvSpPr>
        <p:spPr>
          <a:xfrm>
            <a:off x="2143108" y="2703734"/>
            <a:ext cx="279648" cy="207640"/>
          </a:xfrm>
          <a:prstGeom prst="roundRect">
            <a:avLst/>
          </a:prstGeom>
          <a:no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lgn="ctr">
              <a:defRPr/>
            </a:pPr>
            <a:r>
              <a:rPr lang="es-ES" sz="3200" b="1" noProof="1" smtClean="0">
                <a:solidFill>
                  <a:schemeClr val="tx1">
                    <a:lumMod val="75000"/>
                    <a:lumOff val="25000"/>
                  </a:schemeClr>
                </a:solidFill>
              </a:rPr>
              <a:t>1</a:t>
            </a:r>
          </a:p>
        </p:txBody>
      </p:sp>
      <p:sp>
        <p:nvSpPr>
          <p:cNvPr id="43" name="Rectangle arrodonit 71"/>
          <p:cNvSpPr/>
          <p:nvPr/>
        </p:nvSpPr>
        <p:spPr>
          <a:xfrm>
            <a:off x="8001024" y="2703734"/>
            <a:ext cx="279648" cy="207640"/>
          </a:xfrm>
          <a:prstGeom prst="roundRect">
            <a:avLst/>
          </a:prstGeom>
          <a:no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lgn="ctr">
              <a:defRPr/>
            </a:pPr>
            <a:r>
              <a:rPr lang="es-ES" sz="3200" b="1" noProof="1" smtClean="0">
                <a:solidFill>
                  <a:schemeClr val="tx1">
                    <a:lumMod val="75000"/>
                    <a:lumOff val="25000"/>
                  </a:schemeClr>
                </a:solidFill>
              </a:rPr>
              <a:t>2</a:t>
            </a:r>
          </a:p>
        </p:txBody>
      </p:sp>
      <p:sp>
        <p:nvSpPr>
          <p:cNvPr id="44" name="Rectangle arrodonit 78"/>
          <p:cNvSpPr/>
          <p:nvPr/>
        </p:nvSpPr>
        <p:spPr>
          <a:xfrm>
            <a:off x="2143108" y="3418114"/>
            <a:ext cx="279648" cy="207640"/>
          </a:xfrm>
          <a:prstGeom prst="roundRect">
            <a:avLst/>
          </a:prstGeom>
          <a:no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lgn="ctr">
              <a:defRPr/>
            </a:pPr>
            <a:r>
              <a:rPr lang="es-ES" sz="3200" b="1" noProof="1" smtClean="0">
                <a:solidFill>
                  <a:schemeClr val="tx1">
                    <a:lumMod val="75000"/>
                    <a:lumOff val="25000"/>
                  </a:schemeClr>
                </a:solidFill>
              </a:rPr>
              <a:t>3</a:t>
            </a:r>
          </a:p>
        </p:txBody>
      </p:sp>
      <p:sp>
        <p:nvSpPr>
          <p:cNvPr id="45" name="Rectangle arrodonit 81"/>
          <p:cNvSpPr/>
          <p:nvPr/>
        </p:nvSpPr>
        <p:spPr>
          <a:xfrm>
            <a:off x="8001024" y="3418114"/>
            <a:ext cx="279648" cy="207640"/>
          </a:xfrm>
          <a:prstGeom prst="roundRect">
            <a:avLst/>
          </a:prstGeom>
          <a:no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lgn="ctr">
              <a:defRPr/>
            </a:pPr>
            <a:r>
              <a:rPr lang="es-ES" sz="3200" b="1" noProof="1" smtClean="0">
                <a:solidFill>
                  <a:schemeClr val="tx1">
                    <a:lumMod val="75000"/>
                    <a:lumOff val="25000"/>
                  </a:schemeClr>
                </a:solidFill>
              </a:rPr>
              <a:t>4</a:t>
            </a:r>
          </a:p>
        </p:txBody>
      </p:sp>
      <p:sp>
        <p:nvSpPr>
          <p:cNvPr id="46" name="Rectangle arrodonit 82"/>
          <p:cNvSpPr/>
          <p:nvPr/>
        </p:nvSpPr>
        <p:spPr>
          <a:xfrm>
            <a:off x="2143108" y="4132494"/>
            <a:ext cx="279648" cy="207640"/>
          </a:xfrm>
          <a:prstGeom prst="roundRect">
            <a:avLst/>
          </a:prstGeom>
          <a:no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lgn="ctr">
              <a:defRPr/>
            </a:pPr>
            <a:r>
              <a:rPr lang="es-ES" sz="3200" b="1" noProof="1" smtClean="0">
                <a:solidFill>
                  <a:schemeClr val="tx1">
                    <a:lumMod val="75000"/>
                    <a:lumOff val="25000"/>
                  </a:schemeClr>
                </a:solidFill>
              </a:rPr>
              <a:t>5</a:t>
            </a:r>
          </a:p>
        </p:txBody>
      </p:sp>
      <p:sp>
        <p:nvSpPr>
          <p:cNvPr id="47" name="Rectangle arrodonit 87"/>
          <p:cNvSpPr/>
          <p:nvPr/>
        </p:nvSpPr>
        <p:spPr>
          <a:xfrm>
            <a:off x="8001024" y="4132494"/>
            <a:ext cx="279648" cy="207640"/>
          </a:xfrm>
          <a:prstGeom prst="roundRect">
            <a:avLst/>
          </a:prstGeom>
          <a:no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lgn="ctr">
              <a:defRPr/>
            </a:pPr>
            <a:r>
              <a:rPr lang="es-ES" sz="3200" b="1" noProof="1" smtClean="0">
                <a:solidFill>
                  <a:schemeClr val="tx1">
                    <a:lumMod val="75000"/>
                    <a:lumOff val="25000"/>
                  </a:schemeClr>
                </a:solidFill>
              </a:rPr>
              <a:t>6</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412875"/>
            <a:ext cx="8208963" cy="4802207"/>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70659" name="Contenidor de número de diapositiva 3"/>
          <p:cNvSpPr>
            <a:spLocks noGrp="1"/>
          </p:cNvSpPr>
          <p:nvPr>
            <p:ph type="sldNum" sz="quarter" idx="10"/>
          </p:nvPr>
        </p:nvSpPr>
        <p:spPr bwMode="auto">
          <a:noFill/>
          <a:ln>
            <a:miter lim="800000"/>
            <a:headEnd/>
            <a:tailEnd/>
          </a:ln>
        </p:spPr>
        <p:txBody>
          <a:bodyPr/>
          <a:lstStyle/>
          <a:p>
            <a:fld id="{CF9FA5FE-891F-48E0-974D-14EF448E4294}" type="slidenum">
              <a:rPr lang="es-ES" altLang="ca-ES" smtClean="0">
                <a:latin typeface="Arial" charset="0"/>
                <a:cs typeface="Arial" charset="0"/>
              </a:rPr>
              <a:pPr/>
              <a:t>68</a:t>
            </a:fld>
            <a:endParaRPr lang="es-ES" altLang="ca-ES" smtClean="0">
              <a:latin typeface="Arial" charset="0"/>
              <a:cs typeface="Arial" charset="0"/>
            </a:endParaRPr>
          </a:p>
        </p:txBody>
      </p:sp>
      <p:sp>
        <p:nvSpPr>
          <p:cNvPr id="11" name="Rectangle arrodonit 10"/>
          <p:cNvSpPr/>
          <p:nvPr/>
        </p:nvSpPr>
        <p:spPr bwMode="auto">
          <a:xfrm>
            <a:off x="684213" y="1557338"/>
            <a:ext cx="1150937"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3.2</a:t>
            </a:r>
            <a:endParaRPr lang="ca-ES" altLang="es-ES_tradnl" sz="1200" b="1" dirty="0">
              <a:solidFill>
                <a:schemeClr val="tx1"/>
              </a:solidFill>
            </a:endParaRPr>
          </a:p>
        </p:txBody>
      </p:sp>
      <p:sp>
        <p:nvSpPr>
          <p:cNvPr id="12" name="Rectangle arrodonit 11"/>
          <p:cNvSpPr/>
          <p:nvPr/>
        </p:nvSpPr>
        <p:spPr bwMode="auto">
          <a:xfrm>
            <a:off x="1908175" y="1557338"/>
            <a:ext cx="6696075" cy="358775"/>
          </a:xfrm>
          <a:prstGeom prst="roundRect">
            <a:avLst>
              <a:gd name="adj" fmla="val 5945"/>
            </a:avLst>
          </a:prstGeom>
          <a:solidFill>
            <a:srgbClr val="FFC00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smtClean="0">
                <a:solidFill>
                  <a:schemeClr val="tx1"/>
                </a:solidFill>
              </a:rPr>
              <a:t>Programa de reflexió sobre el model futur del Mercat Setmanal</a:t>
            </a:r>
            <a:endParaRPr lang="es-ES" altLang="ca-ES" sz="1200" b="1" dirty="0">
              <a:solidFill>
                <a:schemeClr val="tx1"/>
              </a:solidFill>
            </a:endParaRPr>
          </a:p>
        </p:txBody>
      </p:sp>
      <p:sp>
        <p:nvSpPr>
          <p:cNvPr id="18" name="Rectangle arrodonit 17"/>
          <p:cNvSpPr/>
          <p:nvPr/>
        </p:nvSpPr>
        <p:spPr bwMode="auto">
          <a:xfrm>
            <a:off x="684213" y="2571744"/>
            <a:ext cx="1150937" cy="2290774"/>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571744"/>
            <a:ext cx="6696075" cy="2290774"/>
          </a:xfrm>
          <a:prstGeom prst="roundRect">
            <a:avLst>
              <a:gd name="adj" fmla="val 1362"/>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71463" indent="-184150" algn="just">
              <a:spcAft>
                <a:spcPts val="500"/>
              </a:spcAft>
              <a:defRPr/>
            </a:pPr>
            <a:endParaRPr lang="ca-ES" sz="1000" dirty="0">
              <a:solidFill>
                <a:schemeClr val="tx1"/>
              </a:solidFill>
              <a:ea typeface="ＭＳ Ｐゴシック" pitchFamily="34" charset="-128"/>
              <a:cs typeface="Arial" charset="0"/>
            </a:endParaRPr>
          </a:p>
        </p:txBody>
      </p:sp>
      <p:sp>
        <p:nvSpPr>
          <p:cNvPr id="36" name="Rectangle arrodonit 35"/>
          <p:cNvSpPr/>
          <p:nvPr/>
        </p:nvSpPr>
        <p:spPr bwMode="auto">
          <a:xfrm>
            <a:off x="684213" y="1989139"/>
            <a:ext cx="1150937" cy="511168"/>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Objectius </a:t>
            </a:r>
          </a:p>
        </p:txBody>
      </p:sp>
      <p:sp>
        <p:nvSpPr>
          <p:cNvPr id="37" name="Rectangle arrodonit 36"/>
          <p:cNvSpPr/>
          <p:nvPr/>
        </p:nvSpPr>
        <p:spPr bwMode="auto">
          <a:xfrm>
            <a:off x="1908175" y="1989139"/>
            <a:ext cx="6696075" cy="511168"/>
          </a:xfrm>
          <a:prstGeom prst="roundRect">
            <a:avLst>
              <a:gd name="adj" fmla="val 1023"/>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Conèixer </a:t>
            </a:r>
            <a:r>
              <a:rPr lang="ca-ES" sz="1000" dirty="0" err="1" smtClean="0">
                <a:solidFill>
                  <a:schemeClr val="tx1"/>
                </a:solidFill>
              </a:rPr>
              <a:t>l’impacte</a:t>
            </a:r>
            <a:r>
              <a:rPr lang="ca-ES" sz="1000" dirty="0" smtClean="0">
                <a:solidFill>
                  <a:schemeClr val="tx1"/>
                </a:solidFill>
              </a:rPr>
              <a:t> econòmic, social i comercial del Mercat Setmanal, per tal de poder prendre decisions amb un major coneixement de causa.</a:t>
            </a:r>
            <a:endParaRPr lang="ca-ES" sz="1000" dirty="0">
              <a:solidFill>
                <a:schemeClr val="tx1"/>
              </a:solidFill>
            </a:endParaRPr>
          </a:p>
        </p:txBody>
      </p:sp>
      <p:sp>
        <p:nvSpPr>
          <p:cNvPr id="14" name="Rectangle arrodonit 13"/>
          <p:cNvSpPr/>
          <p:nvPr/>
        </p:nvSpPr>
        <p:spPr bwMode="auto">
          <a:xfrm>
            <a:off x="1187450" y="1125538"/>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altLang="es-ES_tradnl" sz="1600" b="1" noProof="1" smtClean="0">
                <a:solidFill>
                  <a:schemeClr val="bg1"/>
                </a:solidFill>
              </a:rPr>
              <a:t>El mercat com a motor dinamitzador</a:t>
            </a:r>
            <a:endParaRPr lang="ca-ES" altLang="es-ES_tradnl" sz="1600" b="1" noProof="1">
              <a:solidFill>
                <a:schemeClr val="bg1"/>
              </a:solidFill>
            </a:endParaRPr>
          </a:p>
        </p:txBody>
      </p:sp>
      <p:sp>
        <p:nvSpPr>
          <p:cNvPr id="17" name="Rectangle arrodonit 16"/>
          <p:cNvSpPr/>
          <p:nvPr/>
        </p:nvSpPr>
        <p:spPr>
          <a:xfrm>
            <a:off x="684213" y="1125538"/>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3</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0" name="Rectangle arrodonit 18"/>
          <p:cNvSpPr/>
          <p:nvPr/>
        </p:nvSpPr>
        <p:spPr bwMode="auto">
          <a:xfrm>
            <a:off x="1933556" y="2647940"/>
            <a:ext cx="6643733" cy="2143140"/>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algn="just">
              <a:spcAft>
                <a:spcPts val="500"/>
              </a:spcAft>
              <a:defRPr/>
            </a:pPr>
            <a:r>
              <a:rPr lang="ca-ES" sz="1000" dirty="0" smtClean="0">
                <a:solidFill>
                  <a:schemeClr val="tx1"/>
                </a:solidFill>
                <a:ea typeface="ＭＳ Ｐゴシック" pitchFamily="34" charset="-128"/>
                <a:cs typeface="Arial" charset="0"/>
              </a:rPr>
              <a:t>Pel que fa al Mercat Setmanal, es proposa la següent actuació:</a:t>
            </a:r>
          </a:p>
          <a:p>
            <a:pPr marL="271463" indent="-184150" algn="just">
              <a:spcAft>
                <a:spcPts val="500"/>
              </a:spcAft>
              <a:buFont typeface="+mj-lt"/>
              <a:buAutoNum type="arabicPeriod"/>
              <a:defRPr/>
            </a:pPr>
            <a:r>
              <a:rPr lang="ca-ES" sz="1000" b="1" dirty="0" smtClean="0">
                <a:solidFill>
                  <a:schemeClr val="tx1"/>
                </a:solidFill>
                <a:ea typeface="ＭＳ Ｐゴシック" pitchFamily="34" charset="-128"/>
                <a:cs typeface="Arial" charset="0"/>
              </a:rPr>
              <a:t>Elaboració d’un estudi sobre </a:t>
            </a:r>
            <a:r>
              <a:rPr lang="ca-ES" sz="1000" b="1" dirty="0" err="1" smtClean="0">
                <a:solidFill>
                  <a:schemeClr val="tx1"/>
                </a:solidFill>
                <a:ea typeface="ＭＳ Ｐゴシック" pitchFamily="34" charset="-128"/>
                <a:cs typeface="Arial" charset="0"/>
              </a:rPr>
              <a:t>l’impacte</a:t>
            </a:r>
            <a:r>
              <a:rPr lang="ca-ES" sz="1000" b="1" dirty="0" smtClean="0">
                <a:solidFill>
                  <a:schemeClr val="tx1"/>
                </a:solidFill>
                <a:ea typeface="ＭＳ Ｐゴシック" pitchFamily="34" charset="-128"/>
                <a:cs typeface="Arial" charset="0"/>
              </a:rPr>
              <a:t> econòmic, social i comercial del Mercat Setmanal.</a:t>
            </a:r>
          </a:p>
          <a:p>
            <a:pPr marL="268288" indent="3175" algn="just">
              <a:spcBef>
                <a:spcPts val="500"/>
              </a:spcBef>
              <a:spcAft>
                <a:spcPts val="500"/>
              </a:spcAft>
              <a:defRPr/>
            </a:pPr>
            <a:r>
              <a:rPr lang="ca-ES" sz="1000" dirty="0" smtClean="0">
                <a:solidFill>
                  <a:schemeClr val="tx1"/>
                </a:solidFill>
                <a:ea typeface="ＭＳ Ｐゴシック" pitchFamily="34" charset="-128"/>
                <a:cs typeface="Arial" charset="0"/>
              </a:rPr>
              <a:t>El Mercat Setmanal de Sant Feliu de Guíxols atrau un gran nombre de gent al municipi. Malgrat tot, </a:t>
            </a:r>
            <a:r>
              <a:rPr lang="ca-ES" sz="1000" b="1" dirty="0" smtClean="0">
                <a:solidFill>
                  <a:schemeClr val="tx1"/>
                </a:solidFill>
                <a:ea typeface="ＭＳ Ｐゴシック" pitchFamily="34" charset="-128"/>
                <a:cs typeface="Arial" charset="0"/>
              </a:rPr>
              <a:t>existeixen opinions molt diverses </a:t>
            </a:r>
            <a:r>
              <a:rPr lang="ca-ES" sz="1000" dirty="0" smtClean="0">
                <a:solidFill>
                  <a:schemeClr val="tx1"/>
                </a:solidFill>
                <a:ea typeface="ＭＳ Ｐゴシック" pitchFamily="34" charset="-128"/>
                <a:cs typeface="Arial" charset="0"/>
              </a:rPr>
              <a:t>entre els comerciants sobre </a:t>
            </a:r>
            <a:r>
              <a:rPr lang="ca-ES" sz="1000" dirty="0" err="1" smtClean="0">
                <a:solidFill>
                  <a:schemeClr val="tx1"/>
                </a:solidFill>
                <a:ea typeface="ＭＳ Ｐゴシック" pitchFamily="34" charset="-128"/>
                <a:cs typeface="Arial" charset="0"/>
              </a:rPr>
              <a:t>l’impacte</a:t>
            </a:r>
            <a:r>
              <a:rPr lang="ca-ES" sz="1000" dirty="0" smtClean="0">
                <a:solidFill>
                  <a:schemeClr val="tx1"/>
                </a:solidFill>
                <a:ea typeface="ＭＳ Ｐゴシック" pitchFamily="34" charset="-128"/>
                <a:cs typeface="Arial" charset="0"/>
              </a:rPr>
              <a:t> que aquest mercat té sobre el comerç de Sant Feliu i sobre el municipi en general, ja que en línies generals, es caracteritza per una </a:t>
            </a:r>
            <a:r>
              <a:rPr lang="ca-ES" sz="1000" b="1" dirty="0" smtClean="0">
                <a:solidFill>
                  <a:schemeClr val="tx1"/>
                </a:solidFill>
                <a:ea typeface="ＭＳ Ｐゴシック" pitchFamily="34" charset="-128"/>
                <a:cs typeface="Arial" charset="0"/>
              </a:rPr>
              <a:t>oferta de baixa qualitat</a:t>
            </a:r>
            <a:r>
              <a:rPr lang="ca-ES" sz="1000" dirty="0" smtClean="0">
                <a:solidFill>
                  <a:schemeClr val="tx1"/>
                </a:solidFill>
                <a:ea typeface="ＭＳ Ｐゴシック" pitchFamily="34" charset="-128"/>
                <a:cs typeface="Arial" charset="0"/>
              </a:rPr>
              <a:t>, la qual cosa contrasta amb l’aposta que està fent el municipi per consolidar-se com un nucli comercial de qualitat. Així mateix, cal recordar que el mercat suposa </a:t>
            </a:r>
            <a:r>
              <a:rPr lang="ca-ES" sz="1000" b="1" dirty="0" smtClean="0">
                <a:solidFill>
                  <a:schemeClr val="tx1"/>
                </a:solidFill>
                <a:ea typeface="ＭＳ Ｐゴシック" pitchFamily="34" charset="-128"/>
                <a:cs typeface="Arial" charset="0"/>
              </a:rPr>
              <a:t>l’ocupació completa del Passeig del Mar</a:t>
            </a:r>
            <a:r>
              <a:rPr lang="ca-ES" sz="1000" dirty="0" smtClean="0">
                <a:solidFill>
                  <a:schemeClr val="tx1"/>
                </a:solidFill>
                <a:ea typeface="ＭＳ Ｐゴシック" pitchFamily="34" charset="-128"/>
                <a:cs typeface="Arial" charset="0"/>
              </a:rPr>
              <a:t>, el principal espai per al passeig del municipi.</a:t>
            </a:r>
          </a:p>
          <a:p>
            <a:pPr marL="268288" indent="3175" algn="just">
              <a:spcBef>
                <a:spcPts val="500"/>
              </a:spcBef>
              <a:spcAft>
                <a:spcPts val="500"/>
              </a:spcAft>
              <a:defRPr/>
            </a:pPr>
            <a:r>
              <a:rPr lang="ca-ES" sz="1000" dirty="0" smtClean="0">
                <a:solidFill>
                  <a:schemeClr val="tx1"/>
                </a:solidFill>
                <a:ea typeface="ＭＳ Ｐゴシック" pitchFamily="34" charset="-128"/>
                <a:cs typeface="Arial" charset="0"/>
              </a:rPr>
              <a:t>Per tot plegat, es proposa que l’Ajuntament impulsi l’elaboració d’un estudi que permeti valorar quin és </a:t>
            </a:r>
            <a:r>
              <a:rPr lang="ca-ES" sz="1000" b="1" dirty="0" err="1" smtClean="0">
                <a:solidFill>
                  <a:schemeClr val="tx1"/>
                </a:solidFill>
                <a:ea typeface="ＭＳ Ｐゴシック" pitchFamily="34" charset="-128"/>
                <a:cs typeface="Arial" charset="0"/>
              </a:rPr>
              <a:t>l’impacte</a:t>
            </a:r>
            <a:r>
              <a:rPr lang="ca-ES" sz="1000" b="1" dirty="0" smtClean="0">
                <a:solidFill>
                  <a:schemeClr val="tx1"/>
                </a:solidFill>
                <a:ea typeface="ＭＳ Ｐゴシック" pitchFamily="34" charset="-128"/>
                <a:cs typeface="Arial" charset="0"/>
              </a:rPr>
              <a:t> econòmic, social i comercial</a:t>
            </a:r>
            <a:r>
              <a:rPr lang="ca-ES" sz="1000" dirty="0" smtClean="0">
                <a:solidFill>
                  <a:schemeClr val="tx1"/>
                </a:solidFill>
                <a:ea typeface="ＭＳ Ｐゴシック" pitchFamily="34" charset="-128"/>
                <a:cs typeface="Arial" charset="0"/>
              </a:rPr>
              <a:t> del mercat setmanal i, a partir de les conclusions que se n’extreguin, fer una reflexió profunda </a:t>
            </a:r>
            <a:r>
              <a:rPr lang="ca-ES" sz="1000" b="1" dirty="0" smtClean="0">
                <a:solidFill>
                  <a:schemeClr val="tx1"/>
                </a:solidFill>
                <a:ea typeface="ＭＳ Ｐゴシック" pitchFamily="34" charset="-128"/>
                <a:cs typeface="Arial" charset="0"/>
              </a:rPr>
              <a:t>al voltant del format i la ubicació </a:t>
            </a:r>
            <a:r>
              <a:rPr lang="ca-ES" sz="1000" dirty="0" smtClean="0">
                <a:solidFill>
                  <a:schemeClr val="tx1"/>
                </a:solidFill>
                <a:ea typeface="ＭＳ Ｐゴシック" pitchFamily="34" charset="-128"/>
                <a:cs typeface="Arial" charset="0"/>
              </a:rPr>
              <a:t>del mercat setmanal.</a:t>
            </a:r>
          </a:p>
          <a:p>
            <a:pPr marL="271463" indent="-184150" algn="just">
              <a:spcAft>
                <a:spcPts val="500"/>
              </a:spcAft>
              <a:defRPr/>
            </a:pPr>
            <a:endParaRPr lang="ca-ES" sz="1000" dirty="0">
              <a:solidFill>
                <a:schemeClr val="tx1"/>
              </a:solidFill>
              <a:ea typeface="ＭＳ Ｐゴシック" pitchFamily="34" charset="-128"/>
              <a:cs typeface="Arial" charset="0"/>
            </a:endParaRPr>
          </a:p>
        </p:txBody>
      </p:sp>
      <p:sp>
        <p:nvSpPr>
          <p:cNvPr id="21" name="Rectangle arrodonit 24"/>
          <p:cNvSpPr/>
          <p:nvPr/>
        </p:nvSpPr>
        <p:spPr bwMode="auto">
          <a:xfrm>
            <a:off x="684213" y="4933956"/>
            <a:ext cx="1150937" cy="571505"/>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Resultats esperats</a:t>
            </a:r>
          </a:p>
        </p:txBody>
      </p:sp>
      <p:sp>
        <p:nvSpPr>
          <p:cNvPr id="22" name="Rectangle arrodonit 25"/>
          <p:cNvSpPr/>
          <p:nvPr/>
        </p:nvSpPr>
        <p:spPr bwMode="auto">
          <a:xfrm>
            <a:off x="1908175" y="4933956"/>
            <a:ext cx="6696075" cy="571505"/>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Disposar d’un document que permeti planificar el futur del Mercat Setmanal amb un coneixement detallat del seu impacte econòmic, social i comercial en el municipi.</a:t>
            </a:r>
            <a:endParaRPr lang="ca-ES" sz="1000" dirty="0">
              <a:solidFill>
                <a:schemeClr val="tx1"/>
              </a:solidFill>
            </a:endParaRPr>
          </a:p>
        </p:txBody>
      </p:sp>
      <p:sp>
        <p:nvSpPr>
          <p:cNvPr id="23" name="Rectangle arrodonit 31"/>
          <p:cNvSpPr/>
          <p:nvPr/>
        </p:nvSpPr>
        <p:spPr bwMode="auto">
          <a:xfrm>
            <a:off x="684213" y="5565422"/>
            <a:ext cx="1150937" cy="58298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Agents implicats</a:t>
            </a:r>
          </a:p>
        </p:txBody>
      </p:sp>
      <p:sp>
        <p:nvSpPr>
          <p:cNvPr id="24" name="Rectangle arrodonit 32"/>
          <p:cNvSpPr/>
          <p:nvPr/>
        </p:nvSpPr>
        <p:spPr bwMode="auto">
          <a:xfrm>
            <a:off x="1908175" y="5565422"/>
            <a:ext cx="1368425" cy="582980"/>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Ajuntament.</a:t>
            </a:r>
            <a:endParaRPr lang="ca-ES" sz="1000" dirty="0">
              <a:solidFill>
                <a:schemeClr val="tx1"/>
              </a:solidFill>
            </a:endParaRPr>
          </a:p>
        </p:txBody>
      </p:sp>
      <p:sp>
        <p:nvSpPr>
          <p:cNvPr id="25" name="Rectangle arrodonit 33"/>
          <p:cNvSpPr/>
          <p:nvPr/>
        </p:nvSpPr>
        <p:spPr bwMode="auto">
          <a:xfrm>
            <a:off x="3348038" y="5565422"/>
            <a:ext cx="1152525" cy="58298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smtClean="0">
                <a:solidFill>
                  <a:schemeClr val="tx1"/>
                </a:solidFill>
                <a:cs typeface="Arial" charset="0"/>
              </a:rPr>
              <a:t>Públic destinatari</a:t>
            </a:r>
            <a:endParaRPr lang="ca-ES" altLang="es-ES_tradnl" sz="1200" b="1" dirty="0">
              <a:solidFill>
                <a:schemeClr val="tx1"/>
              </a:solidFill>
              <a:cs typeface="Arial" charset="0"/>
            </a:endParaRPr>
          </a:p>
        </p:txBody>
      </p:sp>
      <p:sp>
        <p:nvSpPr>
          <p:cNvPr id="26" name="Rectangle arrodonit 37"/>
          <p:cNvSpPr/>
          <p:nvPr/>
        </p:nvSpPr>
        <p:spPr bwMode="auto">
          <a:xfrm>
            <a:off x="6011863" y="5565422"/>
            <a:ext cx="1152525" cy="582980"/>
          </a:xfrm>
          <a:prstGeom prst="roundRect">
            <a:avLst>
              <a:gd name="adj" fmla="val 5945"/>
            </a:avLst>
          </a:prstGeom>
          <a:solidFill>
            <a:srgbClr val="FFE389">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Prioritat</a:t>
            </a:r>
          </a:p>
        </p:txBody>
      </p:sp>
      <p:sp>
        <p:nvSpPr>
          <p:cNvPr id="27" name="Rectangle arrodonit 39"/>
          <p:cNvSpPr/>
          <p:nvPr/>
        </p:nvSpPr>
        <p:spPr bwMode="auto">
          <a:xfrm>
            <a:off x="4572000" y="5565422"/>
            <a:ext cx="1368425" cy="582980"/>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Ajuntament.</a:t>
            </a:r>
            <a:endParaRPr lang="ca-ES" sz="1000" dirty="0">
              <a:solidFill>
                <a:schemeClr val="tx1"/>
              </a:solidFill>
            </a:endParaRPr>
          </a:p>
        </p:txBody>
      </p:sp>
      <p:sp>
        <p:nvSpPr>
          <p:cNvPr id="28" name="Rectangle arrodonit 40"/>
          <p:cNvSpPr/>
          <p:nvPr/>
        </p:nvSpPr>
        <p:spPr bwMode="auto">
          <a:xfrm>
            <a:off x="7235825" y="5565422"/>
            <a:ext cx="1368425" cy="582980"/>
          </a:xfrm>
          <a:prstGeom prst="roundRect">
            <a:avLst>
              <a:gd name="adj" fmla="val 5945"/>
            </a:avLst>
          </a:prstGeom>
          <a:solidFill>
            <a:schemeClr val="bg1">
              <a:alpha val="80000"/>
            </a:schemeClr>
          </a:solidFill>
          <a:ln>
            <a:solidFill>
              <a:srgbClr val="FFE285"/>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Mitja.</a:t>
            </a:r>
            <a:endParaRPr lang="ca-ES" sz="1000" dirty="0">
              <a:solidFill>
                <a:schemeClr val="tx1"/>
              </a:solidFill>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428736"/>
            <a:ext cx="8208963" cy="4786346"/>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rgbClr val="FF0000"/>
              </a:solidFill>
              <a:latin typeface="+mj-lt"/>
            </a:endParaRPr>
          </a:p>
        </p:txBody>
      </p:sp>
      <p:sp>
        <p:nvSpPr>
          <p:cNvPr id="72707" name="Contenidor de número de diapositiva 3"/>
          <p:cNvSpPr>
            <a:spLocks noGrp="1"/>
          </p:cNvSpPr>
          <p:nvPr>
            <p:ph type="sldNum" sz="quarter" idx="10"/>
          </p:nvPr>
        </p:nvSpPr>
        <p:spPr bwMode="auto">
          <a:noFill/>
          <a:ln>
            <a:miter lim="800000"/>
            <a:headEnd/>
            <a:tailEnd/>
          </a:ln>
        </p:spPr>
        <p:txBody>
          <a:bodyPr/>
          <a:lstStyle/>
          <a:p>
            <a:fld id="{78CC0090-6CC2-43E4-980B-5ED855C65337}" type="slidenum">
              <a:rPr lang="es-ES" altLang="ca-ES" smtClean="0">
                <a:latin typeface="Arial" charset="0"/>
                <a:cs typeface="Arial" charset="0"/>
              </a:rPr>
              <a:pPr/>
              <a:t>69</a:t>
            </a:fld>
            <a:endParaRPr lang="es-ES" altLang="ca-ES" smtClean="0">
              <a:latin typeface="Arial" charset="0"/>
              <a:cs typeface="Arial" charset="0"/>
            </a:endParaRPr>
          </a:p>
        </p:txBody>
      </p:sp>
      <p:sp>
        <p:nvSpPr>
          <p:cNvPr id="11" name="Rectangle arrodonit 10"/>
          <p:cNvSpPr/>
          <p:nvPr/>
        </p:nvSpPr>
        <p:spPr bwMode="auto">
          <a:xfrm>
            <a:off x="684213" y="1573199"/>
            <a:ext cx="1150937"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4</a:t>
            </a:r>
            <a:r>
              <a:rPr lang="ca-ES" altLang="es-ES_tradnl" sz="1200" b="1" dirty="0" smtClean="0">
                <a:solidFill>
                  <a:schemeClr val="tx1"/>
                </a:solidFill>
              </a:rPr>
              <a:t>.1</a:t>
            </a:r>
            <a:endParaRPr lang="ca-ES" altLang="es-ES_tradnl" sz="1200" b="1" dirty="0">
              <a:solidFill>
                <a:schemeClr val="tx1"/>
              </a:solidFill>
            </a:endParaRPr>
          </a:p>
        </p:txBody>
      </p:sp>
      <p:sp>
        <p:nvSpPr>
          <p:cNvPr id="12" name="Rectangle arrodonit 11"/>
          <p:cNvSpPr/>
          <p:nvPr/>
        </p:nvSpPr>
        <p:spPr bwMode="auto">
          <a:xfrm>
            <a:off x="1908175" y="1573199"/>
            <a:ext cx="6696075"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a:t>
            </a:r>
            <a:r>
              <a:rPr lang="ca-ES" altLang="ca-ES" sz="1200" b="1" dirty="0" smtClean="0">
                <a:solidFill>
                  <a:schemeClr val="tx1"/>
                </a:solidFill>
              </a:rPr>
              <a:t>d’impuls d’un model associatiu ampli i professionalitzat</a:t>
            </a:r>
            <a:endParaRPr lang="ca-ES" altLang="ca-ES" sz="1200" b="1" dirty="0">
              <a:solidFill>
                <a:schemeClr val="tx1"/>
              </a:solidFill>
            </a:endParaRPr>
          </a:p>
        </p:txBody>
      </p:sp>
      <p:sp>
        <p:nvSpPr>
          <p:cNvPr id="18" name="Rectangle arrodonit 17"/>
          <p:cNvSpPr/>
          <p:nvPr/>
        </p:nvSpPr>
        <p:spPr bwMode="auto">
          <a:xfrm>
            <a:off x="684213" y="2643182"/>
            <a:ext cx="1150937" cy="3500462"/>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643182"/>
            <a:ext cx="6696075" cy="3500462"/>
          </a:xfrm>
          <a:prstGeom prst="roundRect">
            <a:avLst>
              <a:gd name="adj" fmla="val 1362"/>
            </a:avLst>
          </a:prstGeom>
          <a:solidFill>
            <a:srgbClr val="FFFFFF">
              <a:alpha val="60000"/>
            </a:srgb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algn="just">
              <a:spcAft>
                <a:spcPts val="500"/>
              </a:spcAft>
              <a:defRPr/>
            </a:pPr>
            <a:r>
              <a:rPr lang="ca-ES" sz="1000" dirty="0" smtClean="0">
                <a:solidFill>
                  <a:schemeClr val="tx1"/>
                </a:solidFill>
                <a:ea typeface="Times New Roman" pitchFamily="18" charset="0"/>
                <a:cs typeface="Arial" charset="0"/>
              </a:rPr>
              <a:t>Després que, durant els darrers anys, el model associatiu comercial de Sant Feliu de Guíxols no hagi acabat de funcionar, sembla ser que, en l’actualitat, i després de la creació de l’associació Guíxols Comerç i Turisme (que actualment engloba una vuitantena de comerços i serveis), aquest comença a remuntar.</a:t>
            </a:r>
          </a:p>
          <a:p>
            <a:pPr algn="just">
              <a:spcAft>
                <a:spcPts val="500"/>
              </a:spcAft>
              <a:defRPr/>
            </a:pPr>
            <a:r>
              <a:rPr lang="ca-ES" sz="1000" dirty="0" smtClean="0">
                <a:solidFill>
                  <a:schemeClr val="tx1"/>
                </a:solidFill>
                <a:ea typeface="Times New Roman" pitchFamily="18" charset="0"/>
                <a:cs typeface="Arial" charset="0"/>
              </a:rPr>
              <a:t>En aquest sentit, la presència d’una figura dinamitzadora en el si de l’associació és valorat molt positivament, però tot i així, encara cal actuar per tal d’aconseguir fer de l’associació una entitat forta, que no sigui únicament un motor comercial, sinó també un motor de referència econòmica per al conjunt del municipi. En aquest sentit, es proposen les següents accions:</a:t>
            </a:r>
          </a:p>
          <a:p>
            <a:pPr marL="271463" indent="-184150" algn="just">
              <a:spcAft>
                <a:spcPts val="500"/>
              </a:spcAft>
              <a:buAutoNum type="arabicPeriod"/>
              <a:defRPr/>
            </a:pPr>
            <a:r>
              <a:rPr lang="ca-ES" sz="1000" b="1" dirty="0" smtClean="0">
                <a:solidFill>
                  <a:schemeClr val="tx1"/>
                </a:solidFill>
                <a:ea typeface="Times New Roman" pitchFamily="18" charset="0"/>
                <a:cs typeface="Arial" charset="0"/>
              </a:rPr>
              <a:t>Organització de sessions de </a:t>
            </a:r>
            <a:r>
              <a:rPr lang="ca-ES" sz="1000" b="1" i="1" dirty="0" err="1" smtClean="0">
                <a:solidFill>
                  <a:schemeClr val="tx1"/>
                </a:solidFill>
                <a:ea typeface="Times New Roman" pitchFamily="18" charset="0"/>
                <a:cs typeface="Arial" charset="0"/>
              </a:rPr>
              <a:t>mentoring</a:t>
            </a:r>
            <a:r>
              <a:rPr lang="ca-ES" sz="1000" b="1" i="1" dirty="0" smtClean="0">
                <a:solidFill>
                  <a:schemeClr val="tx1"/>
                </a:solidFill>
                <a:ea typeface="Times New Roman" pitchFamily="18" charset="0"/>
                <a:cs typeface="Arial" charset="0"/>
              </a:rPr>
              <a:t> </a:t>
            </a:r>
            <a:r>
              <a:rPr lang="ca-ES" sz="1000" b="1" dirty="0" smtClean="0">
                <a:solidFill>
                  <a:schemeClr val="tx1"/>
                </a:solidFill>
                <a:ea typeface="Times New Roman" pitchFamily="18" charset="0"/>
                <a:cs typeface="Arial" charset="0"/>
              </a:rPr>
              <a:t>per a la junta de l’associació.</a:t>
            </a:r>
            <a:endParaRPr lang="ca-ES" sz="1000" dirty="0" smtClean="0">
              <a:solidFill>
                <a:schemeClr val="tx1"/>
              </a:solidFill>
              <a:ea typeface="Times New Roman" pitchFamily="18" charset="0"/>
              <a:cs typeface="Arial" charset="0"/>
            </a:endParaRPr>
          </a:p>
          <a:p>
            <a:pPr marL="266700" algn="just">
              <a:spcBef>
                <a:spcPts val="0"/>
              </a:spcBef>
              <a:spcAft>
                <a:spcPts val="500"/>
              </a:spcAft>
              <a:defRPr/>
            </a:pPr>
            <a:r>
              <a:rPr lang="ca-ES" sz="1000" dirty="0" smtClean="0">
                <a:solidFill>
                  <a:schemeClr val="tx1"/>
                </a:solidFill>
                <a:ea typeface="ＭＳ Ｐゴシック" pitchFamily="34" charset="-128"/>
              </a:rPr>
              <a:t>Per tal d’enfortir l’associació Guíxols Comerç i Turisme, es proposa impulsar un programa de </a:t>
            </a:r>
            <a:r>
              <a:rPr lang="ca-ES" sz="1000" i="1" dirty="0" err="1" smtClean="0">
                <a:solidFill>
                  <a:schemeClr val="tx1"/>
                </a:solidFill>
                <a:ea typeface="ＭＳ Ｐゴシック" pitchFamily="34" charset="-128"/>
              </a:rPr>
              <a:t>mentoring</a:t>
            </a:r>
            <a:r>
              <a:rPr lang="ca-ES" sz="1000" i="1" dirty="0" smtClean="0">
                <a:solidFill>
                  <a:schemeClr val="tx1"/>
                </a:solidFill>
                <a:ea typeface="ＭＳ Ｐゴシック" pitchFamily="34" charset="-128"/>
              </a:rPr>
              <a:t> </a:t>
            </a:r>
            <a:r>
              <a:rPr lang="ca-ES" sz="1000" dirty="0" smtClean="0">
                <a:solidFill>
                  <a:schemeClr val="tx1"/>
                </a:solidFill>
                <a:ea typeface="ＭＳ Ｐゴシック" pitchFamily="34" charset="-128"/>
              </a:rPr>
              <a:t>dirigit a la junta de l’entitat, que al llarg de quatre sessions posi les bases per tal d’optimitzar el funcionament de l’associació de cara al futur.</a:t>
            </a:r>
          </a:p>
          <a:p>
            <a:pPr marL="266700" algn="just">
              <a:spcBef>
                <a:spcPts val="0"/>
              </a:spcBef>
              <a:spcAft>
                <a:spcPts val="500"/>
              </a:spcAft>
              <a:defRPr/>
            </a:pPr>
            <a:r>
              <a:rPr lang="ca-ES" sz="1000" dirty="0" smtClean="0">
                <a:solidFill>
                  <a:schemeClr val="tx1"/>
                </a:solidFill>
                <a:ea typeface="ＭＳ Ｐゴシック" pitchFamily="34" charset="-128"/>
              </a:rPr>
              <a:t>Aquestes sessions, impartides per professionals en la matèria, podrien tractar temes com ara </a:t>
            </a:r>
            <a:r>
              <a:rPr lang="ca-ES" sz="1000" b="1" dirty="0" smtClean="0">
                <a:solidFill>
                  <a:schemeClr val="tx1"/>
                </a:solidFill>
                <a:ea typeface="ＭＳ Ｐゴシック" pitchFamily="34" charset="-128"/>
              </a:rPr>
              <a:t>estratègies per gestionar l’associació, estratègies per captar nous socis, estratègies per motivar els socis existents, estratègies per a la presa de decisions col·lectives</a:t>
            </a:r>
            <a:r>
              <a:rPr lang="ca-ES" sz="1000" dirty="0" smtClean="0">
                <a:solidFill>
                  <a:schemeClr val="tx1"/>
                </a:solidFill>
                <a:ea typeface="ＭＳ Ｐゴシック" pitchFamily="34" charset="-128"/>
              </a:rPr>
              <a:t>, etc.</a:t>
            </a:r>
          </a:p>
          <a:p>
            <a:pPr marL="271463" indent="-184150" algn="just">
              <a:spcBef>
                <a:spcPts val="1200"/>
              </a:spcBef>
              <a:spcAft>
                <a:spcPts val="500"/>
              </a:spcAft>
              <a:buFont typeface="+mj-lt"/>
              <a:buAutoNum type="arabicPeriod" startAt="2"/>
              <a:defRPr/>
            </a:pPr>
            <a:r>
              <a:rPr lang="ca-ES" sz="1000" b="1" dirty="0" smtClean="0">
                <a:solidFill>
                  <a:schemeClr val="tx1"/>
                </a:solidFill>
                <a:ea typeface="Times New Roman" pitchFamily="18" charset="0"/>
                <a:cs typeface="Arial" charset="0"/>
              </a:rPr>
              <a:t>Impuls d’una campanya de captació de socis.</a:t>
            </a:r>
            <a:r>
              <a:rPr lang="ca-ES" sz="1000" dirty="0" smtClean="0">
                <a:solidFill>
                  <a:schemeClr val="tx1"/>
                </a:solidFill>
                <a:ea typeface="Times New Roman" pitchFamily="18" charset="0"/>
                <a:cs typeface="Arial" charset="0"/>
              </a:rPr>
              <a:t> </a:t>
            </a:r>
          </a:p>
          <a:p>
            <a:pPr marL="271463" algn="just">
              <a:spcAft>
                <a:spcPts val="500"/>
              </a:spcAft>
              <a:defRPr/>
            </a:pPr>
            <a:r>
              <a:rPr lang="ca-ES" sz="1000" dirty="0" smtClean="0">
                <a:solidFill>
                  <a:schemeClr val="tx1"/>
                </a:solidFill>
                <a:ea typeface="Times New Roman" pitchFamily="18" charset="0"/>
                <a:cs typeface="Arial" charset="0"/>
              </a:rPr>
              <a:t>Actualment, l’Associació Guíxols Comerç i Turisme engloba un baix percentatge dels comerços i empreses susceptibles de formar-ne part, i els esforços per a la captació de nous socis es concentren en la figura dinamitzadora de l’entitat.</a:t>
            </a:r>
          </a:p>
        </p:txBody>
      </p:sp>
      <p:sp>
        <p:nvSpPr>
          <p:cNvPr id="36" name="Rectangle arrodonit 35"/>
          <p:cNvSpPr/>
          <p:nvPr/>
        </p:nvSpPr>
        <p:spPr bwMode="auto">
          <a:xfrm>
            <a:off x="684213" y="2004999"/>
            <a:ext cx="1150937" cy="566745"/>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Objectius </a:t>
            </a:r>
          </a:p>
        </p:txBody>
      </p:sp>
      <p:sp>
        <p:nvSpPr>
          <p:cNvPr id="37" name="Rectangle arrodonit 36"/>
          <p:cNvSpPr/>
          <p:nvPr/>
        </p:nvSpPr>
        <p:spPr bwMode="auto">
          <a:xfrm>
            <a:off x="1908175" y="2004999"/>
            <a:ext cx="6696075" cy="566745"/>
          </a:xfrm>
          <a:prstGeom prst="roundRect">
            <a:avLst>
              <a:gd name="adj" fmla="val 1023"/>
            </a:avLst>
          </a:prstGeom>
          <a:solidFill>
            <a:srgbClr val="FFFFFF">
              <a:alpha val="60000"/>
            </a:srgb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r>
              <a:rPr lang="ca-ES" sz="1000" dirty="0" smtClean="0">
                <a:solidFill>
                  <a:schemeClr val="tx1"/>
                </a:solidFill>
              </a:rPr>
              <a:t>Afavorir la professionalització de l’associació Guíxols Comerç i Turisme, així com la seva </a:t>
            </a:r>
            <a:r>
              <a:rPr lang="ca-ES" sz="1000" dirty="0" err="1" smtClean="0">
                <a:solidFill>
                  <a:schemeClr val="tx1"/>
                </a:solidFill>
              </a:rPr>
              <a:t>transversalitat</a:t>
            </a:r>
            <a:r>
              <a:rPr lang="ca-ES" sz="1000" dirty="0" smtClean="0">
                <a:solidFill>
                  <a:schemeClr val="tx1"/>
                </a:solidFill>
              </a:rPr>
              <a:t> i la </a:t>
            </a:r>
            <a:r>
              <a:rPr lang="ca-ES" sz="1000" dirty="0" err="1" smtClean="0">
                <a:solidFill>
                  <a:schemeClr val="tx1"/>
                </a:solidFill>
              </a:rPr>
              <a:t>proactivitat</a:t>
            </a:r>
            <a:r>
              <a:rPr lang="ca-ES" sz="1000" dirty="0" smtClean="0">
                <a:solidFill>
                  <a:schemeClr val="tx1"/>
                </a:solidFill>
              </a:rPr>
              <a:t> dels seus membres.</a:t>
            </a:r>
            <a:endParaRPr lang="ca-ES" sz="1000" dirty="0">
              <a:solidFill>
                <a:schemeClr val="tx1"/>
              </a:solidFill>
            </a:endParaRPr>
          </a:p>
        </p:txBody>
      </p:sp>
      <p:sp>
        <p:nvSpPr>
          <p:cNvPr id="14" name="Rectangle arrodonit 13"/>
          <p:cNvSpPr/>
          <p:nvPr/>
        </p:nvSpPr>
        <p:spPr bwMode="auto">
          <a:xfrm>
            <a:off x="1187450" y="1125538"/>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sz="1600" b="1" dirty="0" smtClean="0">
                <a:solidFill>
                  <a:schemeClr val="bg1"/>
                </a:solidFill>
                <a:cs typeface="Arial" panose="020B0604020202020204" pitchFamily="34" charset="0"/>
              </a:rPr>
              <a:t>Cooperació i associacionisme comercial</a:t>
            </a:r>
            <a:endParaRPr lang="ca-ES" sz="1600" b="1" dirty="0">
              <a:solidFill>
                <a:schemeClr val="bg1"/>
              </a:solidFill>
            </a:endParaRPr>
          </a:p>
        </p:txBody>
      </p:sp>
      <p:sp>
        <p:nvSpPr>
          <p:cNvPr id="17" name="Rectangle arrodonit 16"/>
          <p:cNvSpPr/>
          <p:nvPr/>
        </p:nvSpPr>
        <p:spPr>
          <a:xfrm>
            <a:off x="684213" y="1125538"/>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4</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QuadreDeText 1719"/>
          <p:cNvSpPr txBox="1"/>
          <p:nvPr/>
        </p:nvSpPr>
        <p:spPr>
          <a:xfrm>
            <a:off x="446088" y="1482725"/>
            <a:ext cx="8351837" cy="4089400"/>
          </a:xfrm>
          <a:prstGeom prst="rect">
            <a:avLst/>
          </a:prstGeom>
          <a:solidFill>
            <a:srgbClr val="FFFFFF">
              <a:alpha val="60000"/>
            </a:srgbClr>
          </a:solidFill>
          <a:ln>
            <a:solidFill>
              <a:schemeClr val="tx1">
                <a:lumMod val="50000"/>
                <a:lumOff val="50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anose="020B0604020202020204" pitchFamily="34" charset="0"/>
            </a:endParaRPr>
          </a:p>
        </p:txBody>
      </p:sp>
      <p:sp>
        <p:nvSpPr>
          <p:cNvPr id="19459" name="Contenidor de número de diapositiva 3"/>
          <p:cNvSpPr>
            <a:spLocks noGrp="1"/>
          </p:cNvSpPr>
          <p:nvPr>
            <p:ph type="sldNum" sz="quarter" idx="10"/>
          </p:nvPr>
        </p:nvSpPr>
        <p:spPr bwMode="auto">
          <a:noFill/>
          <a:ln>
            <a:miter lim="800000"/>
            <a:headEnd/>
            <a:tailEnd/>
          </a:ln>
        </p:spPr>
        <p:txBody>
          <a:bodyPr/>
          <a:lstStyle/>
          <a:p>
            <a:fld id="{E3C6ACDE-7724-475F-99BA-38ED3E74B18E}" type="slidenum">
              <a:rPr lang="es-ES" smtClean="0">
                <a:latin typeface="Arial" charset="0"/>
                <a:cs typeface="Arial" charset="0"/>
              </a:rPr>
              <a:pPr/>
              <a:t>7</a:t>
            </a:fld>
            <a:endParaRPr lang="es-ES" smtClean="0">
              <a:latin typeface="Arial" charset="0"/>
              <a:cs typeface="Arial" charset="0"/>
            </a:endParaRPr>
          </a:p>
        </p:txBody>
      </p:sp>
      <p:sp>
        <p:nvSpPr>
          <p:cNvPr id="19460" name="Rectangle arrodonit 14"/>
          <p:cNvSpPr>
            <a:spLocks noChangeArrowheads="1"/>
          </p:cNvSpPr>
          <p:nvPr/>
        </p:nvSpPr>
        <p:spPr bwMode="auto">
          <a:xfrm>
            <a:off x="631825" y="1857375"/>
            <a:ext cx="8031163" cy="3429000"/>
          </a:xfrm>
          <a:prstGeom prst="roundRect">
            <a:avLst>
              <a:gd name="adj" fmla="val 0"/>
            </a:avLst>
          </a:prstGeom>
          <a:solidFill>
            <a:srgbClr val="FFFFFF">
              <a:alpha val="59999"/>
            </a:srgbClr>
          </a:solidFill>
          <a:ln w="9525">
            <a:noFill/>
            <a:round/>
            <a:headEnd/>
            <a:tailEnd/>
          </a:ln>
        </p:spPr>
        <p:txBody>
          <a:bodyPr anchor="ctr"/>
          <a:lstStyle/>
          <a:p>
            <a:pPr algn="just" eaLnBrk="1" hangingPunct="1">
              <a:lnSpc>
                <a:spcPct val="150000"/>
              </a:lnSpc>
              <a:spcAft>
                <a:spcPts val="1000"/>
              </a:spcAft>
            </a:pPr>
            <a:r>
              <a:rPr lang="ca-ES" sz="1200">
                <a:solidFill>
                  <a:srgbClr val="000000"/>
                </a:solidFill>
              </a:rPr>
              <a:t>El comerç és, sens dubte, un dels principals motors de les economies locals. En general, la seva funció no només comercial, sinó també social, cívica i lúdica, el converteixen en un dels actors amb més importància en l’evolució i desenvolupament dels municipis.</a:t>
            </a:r>
          </a:p>
          <a:p>
            <a:pPr algn="just" eaLnBrk="1" hangingPunct="1">
              <a:lnSpc>
                <a:spcPct val="150000"/>
              </a:lnSpc>
              <a:spcAft>
                <a:spcPts val="1000"/>
              </a:spcAft>
            </a:pPr>
            <a:r>
              <a:rPr lang="ca-ES" sz="1200">
                <a:solidFill>
                  <a:srgbClr val="000000"/>
                </a:solidFill>
              </a:rPr>
              <a:t>Sant Feliu de Guíxols no n’és una excepció, i la seva condició de municipi turístic, fan del comerç local un dels motors per excel·lència del seu desenvolupament econòmic. </a:t>
            </a:r>
          </a:p>
          <a:p>
            <a:pPr algn="just" eaLnBrk="1" hangingPunct="1">
              <a:lnSpc>
                <a:spcPct val="150000"/>
              </a:lnSpc>
              <a:spcAft>
                <a:spcPts val="1000"/>
              </a:spcAft>
            </a:pPr>
            <a:r>
              <a:rPr lang="ca-ES" sz="1200">
                <a:solidFill>
                  <a:srgbClr val="000000"/>
                </a:solidFill>
              </a:rPr>
              <a:t>En aquest apartat, es fa una breu consideració d’aquells aspectes que condicionen la bona marxa i el dinamisme de qualsevol espai comercial urbà, i que ens han de permetre conèixer quina és la realitat actual del seu comerç.</a:t>
            </a:r>
          </a:p>
          <a:p>
            <a:pPr algn="just" eaLnBrk="1" hangingPunct="1">
              <a:lnSpc>
                <a:spcPct val="150000"/>
              </a:lnSpc>
              <a:spcAft>
                <a:spcPts val="1000"/>
              </a:spcAft>
            </a:pPr>
            <a:r>
              <a:rPr lang="ca-ES" sz="1200">
                <a:solidFill>
                  <a:srgbClr val="000000"/>
                </a:solidFill>
              </a:rPr>
              <a:t>Elements com la delimitació de l</a:t>
            </a:r>
            <a:r>
              <a:rPr lang="ca-ES" altLang="es-ES" sz="1200">
                <a:solidFill>
                  <a:srgbClr val="000000"/>
                </a:solidFill>
              </a:rPr>
              <a:t>’</a:t>
            </a:r>
            <a:r>
              <a:rPr lang="ca-ES" sz="1200">
                <a:solidFill>
                  <a:srgbClr val="000000"/>
                </a:solidFill>
              </a:rPr>
              <a:t>espai comercial urbà, la seva oferta i concentració comercial, la imatge, l’urbanisme comercial, l’associacionisme,... són aspectes que cal tenir presents per a poder definir mesures d’enfortiment i desenvolupament del comerç de Sant Feliu de Guíxols que permetin millorar la competitivitat i l’atractiu comercial del municipi en el futur.</a:t>
            </a:r>
          </a:p>
        </p:txBody>
      </p:sp>
      <p:sp>
        <p:nvSpPr>
          <p:cNvPr id="5" name="QuadreDeText 47"/>
          <p:cNvSpPr txBox="1">
            <a:spLocks noChangeArrowheads="1"/>
          </p:cNvSpPr>
          <p:nvPr/>
        </p:nvSpPr>
        <p:spPr bwMode="auto">
          <a:xfrm>
            <a:off x="5072063" y="260350"/>
            <a:ext cx="36036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3. El teixit comercial de Sant Feliu de Guíxols </a:t>
            </a:r>
            <a:endParaRPr lang="es-ES" sz="1200" b="1" dirty="0">
              <a:solidFill>
                <a:schemeClr val="tx1">
                  <a:lumMod val="75000"/>
                  <a:lumOff val="25000"/>
                </a:schemeClr>
              </a:solidFill>
            </a:endParaRPr>
          </a:p>
        </p:txBody>
      </p:sp>
      <p:sp>
        <p:nvSpPr>
          <p:cNvPr id="6" name="Rectangle 5"/>
          <p:cNvSpPr/>
          <p:nvPr/>
        </p:nvSpPr>
        <p:spPr>
          <a:xfrm flipV="1">
            <a:off x="5072063" y="574675"/>
            <a:ext cx="3527425"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8" name="Rectangle arrodonit 15"/>
          <p:cNvSpPr/>
          <p:nvPr/>
        </p:nvSpPr>
        <p:spPr>
          <a:xfrm>
            <a:off x="2987675" y="1339850"/>
            <a:ext cx="3152775" cy="287338"/>
          </a:xfrm>
          <a:prstGeom prst="roundRect">
            <a:avLst>
              <a:gd name="adj" fmla="val 7135"/>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a-ES" sz="1400" b="1" dirty="0">
                <a:solidFill>
                  <a:schemeClr val="bg1"/>
                </a:solidFill>
                <a:ea typeface="ＭＳ Ｐゴシック" pitchFamily="34" charset="-128"/>
                <a:cs typeface="Arial" pitchFamily="34" charset="0"/>
              </a:rPr>
              <a:t>Introducció</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483166"/>
            <a:ext cx="8208963" cy="4643470"/>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rgbClr val="FF0000"/>
              </a:solidFill>
              <a:latin typeface="+mj-lt"/>
            </a:endParaRPr>
          </a:p>
        </p:txBody>
      </p:sp>
      <p:sp>
        <p:nvSpPr>
          <p:cNvPr id="72707" name="Contenidor de número de diapositiva 3"/>
          <p:cNvSpPr>
            <a:spLocks noGrp="1"/>
          </p:cNvSpPr>
          <p:nvPr>
            <p:ph type="sldNum" sz="quarter" idx="10"/>
          </p:nvPr>
        </p:nvSpPr>
        <p:spPr bwMode="auto">
          <a:noFill/>
          <a:ln>
            <a:miter lim="800000"/>
            <a:headEnd/>
            <a:tailEnd/>
          </a:ln>
        </p:spPr>
        <p:txBody>
          <a:bodyPr/>
          <a:lstStyle/>
          <a:p>
            <a:fld id="{78CC0090-6CC2-43E4-980B-5ED855C65337}" type="slidenum">
              <a:rPr lang="es-ES" altLang="ca-ES" smtClean="0">
                <a:latin typeface="Arial" charset="0"/>
                <a:cs typeface="Arial" charset="0"/>
              </a:rPr>
              <a:pPr/>
              <a:t>70</a:t>
            </a:fld>
            <a:endParaRPr lang="es-ES" altLang="ca-ES" smtClean="0">
              <a:latin typeface="Arial" charset="0"/>
              <a:cs typeface="Arial" charset="0"/>
            </a:endParaRPr>
          </a:p>
        </p:txBody>
      </p:sp>
      <p:sp>
        <p:nvSpPr>
          <p:cNvPr id="11" name="Rectangle arrodonit 10"/>
          <p:cNvSpPr/>
          <p:nvPr/>
        </p:nvSpPr>
        <p:spPr bwMode="auto">
          <a:xfrm>
            <a:off x="684213" y="1627629"/>
            <a:ext cx="1150937"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4</a:t>
            </a:r>
            <a:r>
              <a:rPr lang="ca-ES" altLang="es-ES_tradnl" sz="1200" b="1" dirty="0" smtClean="0">
                <a:solidFill>
                  <a:schemeClr val="tx1"/>
                </a:solidFill>
              </a:rPr>
              <a:t>.1</a:t>
            </a:r>
            <a:endParaRPr lang="ca-ES" altLang="es-ES_tradnl" sz="1200" b="1" dirty="0">
              <a:solidFill>
                <a:schemeClr val="tx1"/>
              </a:solidFill>
            </a:endParaRPr>
          </a:p>
        </p:txBody>
      </p:sp>
      <p:sp>
        <p:nvSpPr>
          <p:cNvPr id="12" name="Rectangle arrodonit 11"/>
          <p:cNvSpPr/>
          <p:nvPr/>
        </p:nvSpPr>
        <p:spPr bwMode="auto">
          <a:xfrm>
            <a:off x="1908175" y="1627629"/>
            <a:ext cx="6696075"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a:t>
            </a:r>
            <a:r>
              <a:rPr lang="ca-ES" altLang="ca-ES" sz="1200" b="1" dirty="0" smtClean="0">
                <a:solidFill>
                  <a:schemeClr val="tx1"/>
                </a:solidFill>
              </a:rPr>
              <a:t>d’impuls d’un model associatiu ampli i professionalitzat</a:t>
            </a:r>
            <a:endParaRPr lang="ca-ES" altLang="ca-ES" sz="1200" b="1" dirty="0">
              <a:solidFill>
                <a:schemeClr val="tx1"/>
              </a:solidFill>
            </a:endParaRPr>
          </a:p>
        </p:txBody>
      </p:sp>
      <p:sp>
        <p:nvSpPr>
          <p:cNvPr id="18" name="Rectangle arrodonit 17"/>
          <p:cNvSpPr/>
          <p:nvPr/>
        </p:nvSpPr>
        <p:spPr bwMode="auto">
          <a:xfrm>
            <a:off x="684213" y="2054670"/>
            <a:ext cx="1150937" cy="3929090"/>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054670"/>
            <a:ext cx="6696075" cy="3929090"/>
          </a:xfrm>
          <a:prstGeom prst="roundRect">
            <a:avLst>
              <a:gd name="adj" fmla="val 1362"/>
            </a:avLst>
          </a:prstGeom>
          <a:solidFill>
            <a:srgbClr val="FFFFFF">
              <a:alpha val="60000"/>
            </a:srgb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71463" algn="just">
              <a:spcAft>
                <a:spcPts val="500"/>
              </a:spcAft>
              <a:defRPr/>
            </a:pPr>
            <a:r>
              <a:rPr lang="ca-ES" sz="1000" dirty="0" smtClean="0">
                <a:solidFill>
                  <a:schemeClr val="tx1"/>
                </a:solidFill>
                <a:ea typeface="Times New Roman" pitchFamily="18" charset="0"/>
                <a:cs typeface="Arial" charset="0"/>
              </a:rPr>
              <a:t>Per tal d’aconseguir </a:t>
            </a:r>
            <a:r>
              <a:rPr lang="ca-ES" sz="1000" b="1" dirty="0" smtClean="0">
                <a:solidFill>
                  <a:schemeClr val="tx1"/>
                </a:solidFill>
                <a:ea typeface="Times New Roman" pitchFamily="18" charset="0"/>
                <a:cs typeface="Arial" charset="0"/>
              </a:rPr>
              <a:t>incrementar el nombre de socis </a:t>
            </a:r>
            <a:r>
              <a:rPr lang="ca-ES" sz="1000" dirty="0" smtClean="0">
                <a:solidFill>
                  <a:schemeClr val="tx1"/>
                </a:solidFill>
                <a:ea typeface="Times New Roman" pitchFamily="18" charset="0"/>
                <a:cs typeface="Arial" charset="0"/>
              </a:rPr>
              <a:t>de l’entitat, es proposa que, més enllà de les tasques desenvolupades per la persona dinamitzadora, s’impulsi una campanya per </a:t>
            </a:r>
            <a:r>
              <a:rPr lang="ca-ES" sz="1000" b="1" dirty="0" smtClean="0">
                <a:solidFill>
                  <a:schemeClr val="tx1"/>
                </a:solidFill>
                <a:ea typeface="Times New Roman" pitchFamily="18" charset="0"/>
                <a:cs typeface="Arial" charset="0"/>
              </a:rPr>
              <a:t>potenciar el sentit de pertinença associativa</a:t>
            </a:r>
            <a:r>
              <a:rPr lang="ca-ES" sz="1000" dirty="0" smtClean="0">
                <a:solidFill>
                  <a:schemeClr val="tx1"/>
                </a:solidFill>
                <a:ea typeface="Times New Roman" pitchFamily="18" charset="0"/>
                <a:cs typeface="Arial" charset="0"/>
              </a:rPr>
              <a:t> dels comerciants, per tal que se sentin identificats com a part d’un col·lectiu i que vegin la necessitat d’aglutinar-se per a la cerca del bé comú.</a:t>
            </a:r>
          </a:p>
          <a:p>
            <a:pPr marL="271463" algn="just">
              <a:spcAft>
                <a:spcPts val="1200"/>
              </a:spcAft>
              <a:defRPr/>
            </a:pPr>
            <a:r>
              <a:rPr lang="ca-ES" sz="1000" dirty="0" smtClean="0">
                <a:solidFill>
                  <a:schemeClr val="tx1"/>
                </a:solidFill>
                <a:ea typeface="Times New Roman" pitchFamily="18" charset="0"/>
                <a:cs typeface="Arial" charset="0"/>
              </a:rPr>
              <a:t>Aquesta campanya no només hauria d’anar dirigida als comerços del centre, sinó que també s’hauria d’orientar als del </a:t>
            </a:r>
            <a:r>
              <a:rPr lang="ca-ES" sz="1000" b="1" dirty="0" smtClean="0">
                <a:solidFill>
                  <a:schemeClr val="tx1"/>
                </a:solidFill>
                <a:ea typeface="Times New Roman" pitchFamily="18" charset="0"/>
                <a:cs typeface="Arial" charset="0"/>
              </a:rPr>
              <a:t>barri de </a:t>
            </a:r>
            <a:r>
              <a:rPr lang="ca-ES" sz="1000" b="1" dirty="0" err="1" smtClean="0">
                <a:solidFill>
                  <a:schemeClr val="tx1"/>
                </a:solidFill>
                <a:ea typeface="Times New Roman" pitchFamily="18" charset="0"/>
                <a:cs typeface="Arial" charset="0"/>
              </a:rPr>
              <a:t>Vilartagues</a:t>
            </a:r>
            <a:r>
              <a:rPr lang="ca-ES" sz="1000" dirty="0" smtClean="0">
                <a:solidFill>
                  <a:schemeClr val="tx1"/>
                </a:solidFill>
                <a:ea typeface="Times New Roman" pitchFamily="18" charset="0"/>
                <a:cs typeface="Arial" charset="0"/>
              </a:rPr>
              <a:t>, on actualment tan sols hi ha una desena d’associats.</a:t>
            </a:r>
          </a:p>
          <a:p>
            <a:pPr marL="271463" algn="just">
              <a:spcAft>
                <a:spcPts val="1200"/>
              </a:spcAft>
              <a:defRPr/>
            </a:pPr>
            <a:endParaRPr lang="ca-ES" sz="1000" dirty="0" smtClean="0">
              <a:solidFill>
                <a:schemeClr val="tx1"/>
              </a:solidFill>
              <a:ea typeface="Times New Roman" pitchFamily="18" charset="0"/>
              <a:cs typeface="Arial" charset="0"/>
            </a:endParaRPr>
          </a:p>
          <a:p>
            <a:pPr marL="271463" algn="just">
              <a:spcAft>
                <a:spcPts val="1200"/>
              </a:spcAft>
              <a:defRPr/>
            </a:pPr>
            <a:endParaRPr lang="ca-ES" sz="1000" dirty="0" smtClean="0">
              <a:solidFill>
                <a:schemeClr val="tx1"/>
              </a:solidFill>
              <a:ea typeface="Times New Roman" pitchFamily="18" charset="0"/>
              <a:cs typeface="Arial" charset="0"/>
            </a:endParaRPr>
          </a:p>
          <a:p>
            <a:pPr marL="271463" algn="just">
              <a:spcAft>
                <a:spcPts val="1200"/>
              </a:spcAft>
              <a:defRPr/>
            </a:pPr>
            <a:endParaRPr lang="ca-ES" sz="1000" dirty="0" smtClean="0">
              <a:solidFill>
                <a:schemeClr val="tx1"/>
              </a:solidFill>
              <a:ea typeface="Times New Roman" pitchFamily="18" charset="0"/>
              <a:cs typeface="Arial" charset="0"/>
            </a:endParaRPr>
          </a:p>
          <a:p>
            <a:pPr marL="271463" algn="just">
              <a:spcAft>
                <a:spcPts val="1200"/>
              </a:spcAft>
              <a:defRPr/>
            </a:pPr>
            <a:endParaRPr lang="ca-ES" sz="1000" dirty="0" smtClean="0">
              <a:solidFill>
                <a:schemeClr val="tx1"/>
              </a:solidFill>
              <a:ea typeface="Times New Roman" pitchFamily="18" charset="0"/>
              <a:cs typeface="Arial" charset="0"/>
            </a:endParaRPr>
          </a:p>
          <a:p>
            <a:pPr marL="271463" algn="just">
              <a:spcAft>
                <a:spcPts val="1200"/>
              </a:spcAft>
              <a:defRPr/>
            </a:pPr>
            <a:endParaRPr lang="ca-ES" sz="1000" dirty="0" smtClean="0">
              <a:solidFill>
                <a:schemeClr val="tx1"/>
              </a:solidFill>
              <a:ea typeface="Times New Roman" pitchFamily="18" charset="0"/>
              <a:cs typeface="Arial" charset="0"/>
            </a:endParaRPr>
          </a:p>
          <a:p>
            <a:pPr marL="271463" indent="-184150" algn="just">
              <a:spcAft>
                <a:spcPts val="500"/>
              </a:spcAft>
              <a:buFont typeface="+mj-lt"/>
              <a:buAutoNum type="arabicPeriod" startAt="3"/>
              <a:defRPr/>
            </a:pPr>
            <a:r>
              <a:rPr lang="ca-ES" sz="1000" b="1" dirty="0" smtClean="0">
                <a:solidFill>
                  <a:schemeClr val="tx1"/>
                </a:solidFill>
                <a:ea typeface="Times New Roman" pitchFamily="18" charset="0"/>
                <a:cs typeface="Arial" charset="0"/>
              </a:rPr>
              <a:t>Organització de jornades de motivació de socis.</a:t>
            </a:r>
          </a:p>
          <a:p>
            <a:pPr marL="271463" algn="just">
              <a:spcAft>
                <a:spcPts val="500"/>
              </a:spcAft>
              <a:defRPr/>
            </a:pPr>
            <a:r>
              <a:rPr lang="ca-ES" sz="1000" dirty="0" smtClean="0">
                <a:solidFill>
                  <a:schemeClr val="tx1"/>
                </a:solidFill>
                <a:ea typeface="Times New Roman" pitchFamily="18" charset="0"/>
                <a:cs typeface="Arial" charset="0"/>
              </a:rPr>
              <a:t>Complementàriament a la campanya de captació de socis, també es proposa que, des de dins de l’associació, s’organitzin jornades per tal de motivar els socis a </a:t>
            </a:r>
            <a:r>
              <a:rPr lang="ca-ES" sz="1000" dirty="0" err="1" smtClean="0">
                <a:solidFill>
                  <a:schemeClr val="tx1"/>
                </a:solidFill>
                <a:ea typeface="Times New Roman" pitchFamily="18" charset="0"/>
                <a:cs typeface="Arial" charset="0"/>
              </a:rPr>
              <a:t>implicar-se</a:t>
            </a:r>
            <a:r>
              <a:rPr lang="ca-ES" sz="1000" dirty="0" smtClean="0">
                <a:solidFill>
                  <a:schemeClr val="tx1"/>
                </a:solidFill>
                <a:ea typeface="Times New Roman" pitchFamily="18" charset="0"/>
                <a:cs typeface="Arial" charset="0"/>
              </a:rPr>
              <a:t> en l’entitat amb una actitud </a:t>
            </a:r>
            <a:r>
              <a:rPr lang="ca-ES" sz="1000" dirty="0" err="1" smtClean="0">
                <a:solidFill>
                  <a:schemeClr val="tx1"/>
                </a:solidFill>
                <a:ea typeface="Times New Roman" pitchFamily="18" charset="0"/>
                <a:cs typeface="Arial" charset="0"/>
              </a:rPr>
              <a:t>proactiva</a:t>
            </a:r>
            <a:r>
              <a:rPr lang="ca-ES" sz="1000" dirty="0" smtClean="0">
                <a:solidFill>
                  <a:schemeClr val="tx1"/>
                </a:solidFill>
                <a:ea typeface="Times New Roman" pitchFamily="18" charset="0"/>
                <a:cs typeface="Arial" charset="0"/>
              </a:rPr>
              <a:t>, de manera que no només s’incrementi el nombre d’associats, sinó també el grau d’implicació de tots ells.</a:t>
            </a:r>
          </a:p>
          <a:p>
            <a:pPr marL="271463" algn="just">
              <a:spcAft>
                <a:spcPts val="500"/>
              </a:spcAft>
              <a:defRPr/>
            </a:pPr>
            <a:r>
              <a:rPr lang="ca-ES" sz="1000" dirty="0" smtClean="0">
                <a:solidFill>
                  <a:schemeClr val="tx1"/>
                </a:solidFill>
                <a:ea typeface="Times New Roman" pitchFamily="18" charset="0"/>
                <a:cs typeface="Arial" charset="0"/>
              </a:rPr>
              <a:t>Aquestes jornades es podrien concretar, per exemple, en l’organització de </a:t>
            </a:r>
            <a:r>
              <a:rPr lang="ca-ES" sz="1000" b="1" dirty="0" smtClean="0">
                <a:solidFill>
                  <a:schemeClr val="tx1"/>
                </a:solidFill>
                <a:ea typeface="Times New Roman" pitchFamily="18" charset="0"/>
                <a:cs typeface="Arial" charset="0"/>
              </a:rPr>
              <a:t>xerrades, tallers i visites </a:t>
            </a:r>
            <a:r>
              <a:rPr lang="ca-ES" sz="1000" dirty="0" smtClean="0">
                <a:solidFill>
                  <a:schemeClr val="tx1"/>
                </a:solidFill>
                <a:ea typeface="Times New Roman" pitchFamily="18" charset="0"/>
                <a:cs typeface="Arial" charset="0"/>
              </a:rPr>
              <a:t>que demostrin la </a:t>
            </a:r>
            <a:r>
              <a:rPr lang="ca-ES" sz="1000" dirty="0" smtClean="0">
                <a:solidFill>
                  <a:schemeClr val="tx1"/>
                </a:solidFill>
              </a:rPr>
              <a:t>utilitat i els beneficis d’estar associat i que sensibilitzin els comerciants en aquesta qüestió.</a:t>
            </a:r>
          </a:p>
        </p:txBody>
      </p:sp>
      <p:sp>
        <p:nvSpPr>
          <p:cNvPr id="14" name="Rectangle arrodonit 13"/>
          <p:cNvSpPr/>
          <p:nvPr/>
        </p:nvSpPr>
        <p:spPr bwMode="auto">
          <a:xfrm>
            <a:off x="1187450" y="1179968"/>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sz="1600" b="1" dirty="0" smtClean="0">
                <a:solidFill>
                  <a:schemeClr val="bg1"/>
                </a:solidFill>
                <a:cs typeface="Arial" panose="020B0604020202020204" pitchFamily="34" charset="0"/>
              </a:rPr>
              <a:t>Cooperació i associacionisme comercial</a:t>
            </a:r>
            <a:endParaRPr lang="ca-ES" sz="1600" b="1" dirty="0">
              <a:solidFill>
                <a:schemeClr val="bg1"/>
              </a:solidFill>
            </a:endParaRPr>
          </a:p>
        </p:txBody>
      </p:sp>
      <p:sp>
        <p:nvSpPr>
          <p:cNvPr id="17" name="Rectangle arrodonit 16"/>
          <p:cNvSpPr/>
          <p:nvPr/>
        </p:nvSpPr>
        <p:spPr>
          <a:xfrm>
            <a:off x="684213" y="1179968"/>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4</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8" name="Rectangle 21"/>
          <p:cNvSpPr>
            <a:spLocks noChangeArrowheads="1"/>
          </p:cNvSpPr>
          <p:nvPr/>
        </p:nvSpPr>
        <p:spPr bwMode="auto">
          <a:xfrm>
            <a:off x="4000496" y="4450904"/>
            <a:ext cx="2500330" cy="188553"/>
          </a:xfrm>
          <a:prstGeom prst="rect">
            <a:avLst/>
          </a:prstGeom>
          <a:noFill/>
          <a:ln w="9525">
            <a:noFill/>
            <a:miter lim="800000"/>
            <a:headEnd/>
            <a:tailEnd/>
          </a:ln>
        </p:spPr>
        <p:txBody>
          <a:bodyPr wrap="square">
            <a:spAutoFit/>
          </a:bodyPr>
          <a:lstStyle/>
          <a:p>
            <a:pPr algn="ctr"/>
            <a:r>
              <a:rPr lang="ca-ES" sz="600" dirty="0" smtClean="0"/>
              <a:t>Logotip de l’associació Guíxols Comerç i Turisme.</a:t>
            </a:r>
            <a:endParaRPr lang="ca-ES" sz="600" dirty="0"/>
          </a:p>
        </p:txBody>
      </p:sp>
      <p:sp>
        <p:nvSpPr>
          <p:cNvPr id="29" name="TextBox 35"/>
          <p:cNvSpPr>
            <a:spLocks noChangeArrowheads="1"/>
          </p:cNvSpPr>
          <p:nvPr/>
        </p:nvSpPr>
        <p:spPr bwMode="auto">
          <a:xfrm>
            <a:off x="3786182" y="3269116"/>
            <a:ext cx="2928958" cy="1160016"/>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pic>
        <p:nvPicPr>
          <p:cNvPr id="30" name="Picture 2" descr="ACSFG"/>
          <p:cNvPicPr>
            <a:picLocks noChangeAspect="1" noChangeArrowheads="1"/>
          </p:cNvPicPr>
          <p:nvPr/>
        </p:nvPicPr>
        <p:blipFill>
          <a:blip r:embed="rId2" cstate="print"/>
          <a:srcRect/>
          <a:stretch>
            <a:fillRect/>
          </a:stretch>
        </p:blipFill>
        <p:spPr bwMode="auto">
          <a:xfrm>
            <a:off x="3914703" y="3374569"/>
            <a:ext cx="2689822" cy="950467"/>
          </a:xfrm>
          <a:prstGeom prst="rect">
            <a:avLst/>
          </a:prstGeom>
          <a:no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2000240"/>
            <a:ext cx="8208963" cy="3429024"/>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rgbClr val="FF0000"/>
              </a:solidFill>
              <a:latin typeface="+mj-lt"/>
            </a:endParaRPr>
          </a:p>
        </p:txBody>
      </p:sp>
      <p:sp>
        <p:nvSpPr>
          <p:cNvPr id="72707" name="Contenidor de número de diapositiva 3"/>
          <p:cNvSpPr>
            <a:spLocks noGrp="1"/>
          </p:cNvSpPr>
          <p:nvPr>
            <p:ph type="sldNum" sz="quarter" idx="10"/>
          </p:nvPr>
        </p:nvSpPr>
        <p:spPr bwMode="auto">
          <a:noFill/>
          <a:ln>
            <a:miter lim="800000"/>
            <a:headEnd/>
            <a:tailEnd/>
          </a:ln>
        </p:spPr>
        <p:txBody>
          <a:bodyPr/>
          <a:lstStyle/>
          <a:p>
            <a:fld id="{78CC0090-6CC2-43E4-980B-5ED855C65337}" type="slidenum">
              <a:rPr lang="es-ES" altLang="ca-ES" smtClean="0">
                <a:latin typeface="Arial" charset="0"/>
                <a:cs typeface="Arial" charset="0"/>
              </a:rPr>
              <a:pPr/>
              <a:t>71</a:t>
            </a:fld>
            <a:endParaRPr lang="es-ES" altLang="ca-ES" smtClean="0">
              <a:latin typeface="Arial" charset="0"/>
              <a:cs typeface="Arial" charset="0"/>
            </a:endParaRPr>
          </a:p>
        </p:txBody>
      </p:sp>
      <p:sp>
        <p:nvSpPr>
          <p:cNvPr id="11" name="Rectangle arrodonit 10"/>
          <p:cNvSpPr/>
          <p:nvPr/>
        </p:nvSpPr>
        <p:spPr bwMode="auto">
          <a:xfrm>
            <a:off x="684213" y="2144703"/>
            <a:ext cx="1150937"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4</a:t>
            </a:r>
            <a:r>
              <a:rPr lang="ca-ES" altLang="es-ES_tradnl" sz="1200" b="1" dirty="0" smtClean="0">
                <a:solidFill>
                  <a:schemeClr val="tx1"/>
                </a:solidFill>
              </a:rPr>
              <a:t>.1</a:t>
            </a:r>
            <a:endParaRPr lang="ca-ES" altLang="es-ES_tradnl" sz="1200" b="1" dirty="0">
              <a:solidFill>
                <a:schemeClr val="tx1"/>
              </a:solidFill>
            </a:endParaRPr>
          </a:p>
        </p:txBody>
      </p:sp>
      <p:sp>
        <p:nvSpPr>
          <p:cNvPr id="12" name="Rectangle arrodonit 11"/>
          <p:cNvSpPr/>
          <p:nvPr/>
        </p:nvSpPr>
        <p:spPr bwMode="auto">
          <a:xfrm>
            <a:off x="1908175" y="2144703"/>
            <a:ext cx="6696075"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a:t>
            </a:r>
            <a:r>
              <a:rPr lang="ca-ES" altLang="ca-ES" sz="1200" b="1" dirty="0" smtClean="0">
                <a:solidFill>
                  <a:schemeClr val="tx1"/>
                </a:solidFill>
              </a:rPr>
              <a:t>d’impuls d’un model associatiu ampli i professionalitzat</a:t>
            </a:r>
            <a:endParaRPr lang="ca-ES" altLang="ca-ES" sz="1200" b="1" dirty="0">
              <a:solidFill>
                <a:schemeClr val="tx1"/>
              </a:solidFill>
            </a:endParaRPr>
          </a:p>
        </p:txBody>
      </p:sp>
      <p:sp>
        <p:nvSpPr>
          <p:cNvPr id="18" name="Rectangle arrodonit 17"/>
          <p:cNvSpPr/>
          <p:nvPr/>
        </p:nvSpPr>
        <p:spPr bwMode="auto">
          <a:xfrm>
            <a:off x="684213" y="2571744"/>
            <a:ext cx="1150937" cy="1357322"/>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571744"/>
            <a:ext cx="6696075" cy="1357322"/>
          </a:xfrm>
          <a:prstGeom prst="roundRect">
            <a:avLst>
              <a:gd name="adj" fmla="val 1362"/>
            </a:avLst>
          </a:prstGeom>
          <a:solidFill>
            <a:srgbClr val="FFFFFF">
              <a:alpha val="60000"/>
            </a:srgb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71463" algn="just">
              <a:spcAft>
                <a:spcPts val="500"/>
              </a:spcAft>
              <a:defRPr/>
            </a:pPr>
            <a:r>
              <a:rPr lang="ca-ES" sz="1000" dirty="0" smtClean="0">
                <a:solidFill>
                  <a:schemeClr val="tx1"/>
                </a:solidFill>
                <a:ea typeface="Times New Roman" pitchFamily="18" charset="0"/>
                <a:cs typeface="Arial" charset="0"/>
              </a:rPr>
              <a:t>En aquestes jornades, a més a més, caldria posar èmfasi en la necessitat que els comerciants associats </a:t>
            </a:r>
            <a:r>
              <a:rPr lang="ca-ES" sz="1000" b="1" dirty="0" smtClean="0">
                <a:solidFill>
                  <a:schemeClr val="tx1"/>
                </a:solidFill>
                <a:ea typeface="Times New Roman" pitchFamily="18" charset="0"/>
                <a:cs typeface="Arial" charset="0"/>
              </a:rPr>
              <a:t>assisteixin a les sessions de formació </a:t>
            </a:r>
            <a:r>
              <a:rPr lang="ca-ES" sz="1000" dirty="0" smtClean="0">
                <a:solidFill>
                  <a:schemeClr val="tx1"/>
                </a:solidFill>
                <a:ea typeface="Times New Roman" pitchFamily="18" charset="0"/>
                <a:cs typeface="Arial" charset="0"/>
              </a:rPr>
              <a:t>que  s’organitzen des de l’Ajuntament, les quals compten, generalment, amb una baixa presència de comerciants.</a:t>
            </a:r>
          </a:p>
          <a:p>
            <a:pPr marL="271463" algn="just">
              <a:spcAft>
                <a:spcPts val="500"/>
              </a:spcAft>
              <a:defRPr/>
            </a:pPr>
            <a:r>
              <a:rPr lang="ca-ES" sz="1000" dirty="0" smtClean="0">
                <a:solidFill>
                  <a:schemeClr val="tx1"/>
                </a:solidFill>
                <a:ea typeface="Times New Roman" pitchFamily="18" charset="0"/>
                <a:cs typeface="Arial" charset="0"/>
              </a:rPr>
              <a:t>Així mateix, aquestes jornades també haurien de servir per persuadir els associats a participar activament en totes les campanyes que s’organitzen des de l’associació, com ara el fet de decorar els carrers durant la </a:t>
            </a:r>
            <a:r>
              <a:rPr lang="ca-ES" sz="1000" b="1" dirty="0" smtClean="0">
                <a:solidFill>
                  <a:schemeClr val="tx1"/>
                </a:solidFill>
                <a:ea typeface="Times New Roman" pitchFamily="18" charset="0"/>
                <a:cs typeface="Arial" charset="0"/>
              </a:rPr>
              <a:t>Fira del Conte </a:t>
            </a:r>
            <a:r>
              <a:rPr lang="ca-ES" sz="1000" dirty="0" smtClean="0">
                <a:solidFill>
                  <a:schemeClr val="tx1"/>
                </a:solidFill>
                <a:ea typeface="Times New Roman" pitchFamily="18" charset="0"/>
                <a:cs typeface="Arial" charset="0"/>
              </a:rPr>
              <a:t>o el fet d’obrir fins a les dotze de la nit durant la </a:t>
            </a:r>
            <a:r>
              <a:rPr lang="ca-ES" sz="1000" b="1" dirty="0" smtClean="0">
                <a:solidFill>
                  <a:schemeClr val="tx1"/>
                </a:solidFill>
                <a:ea typeface="Times New Roman" pitchFamily="18" charset="0"/>
                <a:cs typeface="Arial" charset="0"/>
              </a:rPr>
              <a:t>Nit en Blanc</a:t>
            </a:r>
            <a:r>
              <a:rPr lang="ca-ES" sz="1000" dirty="0" smtClean="0">
                <a:solidFill>
                  <a:schemeClr val="tx1"/>
                </a:solidFill>
                <a:ea typeface="Times New Roman" pitchFamily="18" charset="0"/>
                <a:cs typeface="Arial" charset="0"/>
              </a:rPr>
              <a:t>, ja que actualment hi ha comerços que no ho fan, la qual cosa limita </a:t>
            </a:r>
            <a:r>
              <a:rPr lang="ca-ES" sz="1000" dirty="0" err="1" smtClean="0">
                <a:solidFill>
                  <a:schemeClr val="tx1"/>
                </a:solidFill>
                <a:ea typeface="Times New Roman" pitchFamily="18" charset="0"/>
                <a:cs typeface="Arial" charset="0"/>
              </a:rPr>
              <a:t>l’impacte</a:t>
            </a:r>
            <a:r>
              <a:rPr lang="ca-ES" sz="1000" dirty="0" smtClean="0">
                <a:solidFill>
                  <a:schemeClr val="tx1"/>
                </a:solidFill>
                <a:ea typeface="Times New Roman" pitchFamily="18" charset="0"/>
                <a:cs typeface="Arial" charset="0"/>
              </a:rPr>
              <a:t> d’aquestes campanyes i els resta visibilitat.</a:t>
            </a:r>
          </a:p>
        </p:txBody>
      </p:sp>
      <p:sp>
        <p:nvSpPr>
          <p:cNvPr id="14" name="Rectangle arrodonit 13"/>
          <p:cNvSpPr/>
          <p:nvPr/>
        </p:nvSpPr>
        <p:spPr bwMode="auto">
          <a:xfrm>
            <a:off x="1187450" y="1697042"/>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sz="1600" b="1" dirty="0" smtClean="0">
                <a:solidFill>
                  <a:schemeClr val="bg1"/>
                </a:solidFill>
                <a:cs typeface="Arial" panose="020B0604020202020204" pitchFamily="34" charset="0"/>
              </a:rPr>
              <a:t>Cooperació i associacionisme comercial</a:t>
            </a:r>
            <a:endParaRPr lang="ca-ES" sz="1600" b="1" dirty="0">
              <a:solidFill>
                <a:schemeClr val="bg1"/>
              </a:solidFill>
            </a:endParaRPr>
          </a:p>
        </p:txBody>
      </p:sp>
      <p:sp>
        <p:nvSpPr>
          <p:cNvPr id="17" name="Rectangle arrodonit 16"/>
          <p:cNvSpPr/>
          <p:nvPr/>
        </p:nvSpPr>
        <p:spPr>
          <a:xfrm>
            <a:off x="684213" y="1697042"/>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4</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0" name="Rectangle arrodonit 24"/>
          <p:cNvSpPr/>
          <p:nvPr/>
        </p:nvSpPr>
        <p:spPr bwMode="auto">
          <a:xfrm>
            <a:off x="684213" y="4000504"/>
            <a:ext cx="1150937" cy="576262"/>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Resultats esperats</a:t>
            </a:r>
          </a:p>
        </p:txBody>
      </p:sp>
      <p:sp>
        <p:nvSpPr>
          <p:cNvPr id="21" name="Rectangle arrodonit 25"/>
          <p:cNvSpPr/>
          <p:nvPr/>
        </p:nvSpPr>
        <p:spPr bwMode="auto">
          <a:xfrm>
            <a:off x="1908175" y="4000504"/>
            <a:ext cx="6696075" cy="576262"/>
          </a:xfrm>
          <a:prstGeom prst="roundRect">
            <a:avLst>
              <a:gd name="adj" fmla="val 5945"/>
            </a:avLst>
          </a:prstGeom>
          <a:solidFill>
            <a:schemeClr val="bg1">
              <a:alpha val="80000"/>
            </a:scheme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a:solidFill>
                  <a:schemeClr val="tx1"/>
                </a:solidFill>
              </a:rPr>
              <a:t>Disposar d’una associació de comerciants consolidada i </a:t>
            </a:r>
            <a:r>
              <a:rPr lang="ca-ES" sz="1000" dirty="0" smtClean="0">
                <a:solidFill>
                  <a:schemeClr val="tx1"/>
                </a:solidFill>
              </a:rPr>
              <a:t>professional, que </a:t>
            </a:r>
            <a:r>
              <a:rPr lang="ca-ES" sz="1000" dirty="0">
                <a:solidFill>
                  <a:schemeClr val="tx1"/>
                </a:solidFill>
              </a:rPr>
              <a:t>esdevingui un agent indispensable de la dinamització comercial i econòmica de </a:t>
            </a:r>
            <a:r>
              <a:rPr lang="ca-ES" sz="1000" dirty="0" smtClean="0">
                <a:solidFill>
                  <a:schemeClr val="tx1"/>
                </a:solidFill>
              </a:rPr>
              <a:t>Sant Feliu de Guíxols. </a:t>
            </a:r>
            <a:endParaRPr lang="ca-ES" sz="1000" dirty="0">
              <a:solidFill>
                <a:schemeClr val="tx1"/>
              </a:solidFill>
            </a:endParaRPr>
          </a:p>
        </p:txBody>
      </p:sp>
      <p:sp>
        <p:nvSpPr>
          <p:cNvPr id="22" name="Rectangle arrodonit 31"/>
          <p:cNvSpPr/>
          <p:nvPr/>
        </p:nvSpPr>
        <p:spPr bwMode="auto">
          <a:xfrm>
            <a:off x="684213" y="4648204"/>
            <a:ext cx="1150937" cy="577848"/>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Agents implicats</a:t>
            </a:r>
          </a:p>
        </p:txBody>
      </p:sp>
      <p:sp>
        <p:nvSpPr>
          <p:cNvPr id="23" name="Rectangle arrodonit 32"/>
          <p:cNvSpPr/>
          <p:nvPr/>
        </p:nvSpPr>
        <p:spPr bwMode="auto">
          <a:xfrm>
            <a:off x="1908175" y="4648204"/>
            <a:ext cx="1368425" cy="577848"/>
          </a:xfrm>
          <a:prstGeom prst="roundRect">
            <a:avLst>
              <a:gd name="adj" fmla="val 5945"/>
            </a:avLst>
          </a:prstGeom>
          <a:solidFill>
            <a:schemeClr val="bg1">
              <a:alpha val="80000"/>
            </a:scheme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a:solidFill>
                  <a:schemeClr val="tx1"/>
                </a:solidFill>
              </a:rPr>
              <a:t>Ajuntament i </a:t>
            </a:r>
            <a:r>
              <a:rPr lang="ca-ES" sz="1000" dirty="0" smtClean="0">
                <a:solidFill>
                  <a:schemeClr val="tx1"/>
                </a:solidFill>
              </a:rPr>
              <a:t>associació Guíxols Comerç i Turisme.</a:t>
            </a:r>
            <a:endParaRPr lang="ca-ES" sz="1000" dirty="0">
              <a:solidFill>
                <a:schemeClr val="tx1"/>
              </a:solidFill>
            </a:endParaRPr>
          </a:p>
        </p:txBody>
      </p:sp>
      <p:sp>
        <p:nvSpPr>
          <p:cNvPr id="24" name="Rectangle arrodonit 33"/>
          <p:cNvSpPr/>
          <p:nvPr/>
        </p:nvSpPr>
        <p:spPr bwMode="auto">
          <a:xfrm>
            <a:off x="3348038" y="4648204"/>
            <a:ext cx="1152525" cy="577848"/>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Públic destinatari</a:t>
            </a:r>
          </a:p>
        </p:txBody>
      </p:sp>
      <p:sp>
        <p:nvSpPr>
          <p:cNvPr id="25" name="Rectangle arrodonit 37"/>
          <p:cNvSpPr/>
          <p:nvPr/>
        </p:nvSpPr>
        <p:spPr bwMode="auto">
          <a:xfrm>
            <a:off x="6011863" y="4648204"/>
            <a:ext cx="1152525" cy="577848"/>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Prioritat</a:t>
            </a:r>
          </a:p>
        </p:txBody>
      </p:sp>
      <p:sp>
        <p:nvSpPr>
          <p:cNvPr id="26" name="Rectangle arrodonit 39"/>
          <p:cNvSpPr/>
          <p:nvPr/>
        </p:nvSpPr>
        <p:spPr bwMode="auto">
          <a:xfrm>
            <a:off x="4572000" y="4648204"/>
            <a:ext cx="1368425" cy="577848"/>
          </a:xfrm>
          <a:prstGeom prst="roundRect">
            <a:avLst>
              <a:gd name="adj" fmla="val 5945"/>
            </a:avLst>
          </a:prstGeom>
          <a:solidFill>
            <a:schemeClr val="bg1">
              <a:alpha val="80000"/>
            </a:scheme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Comerciants.</a:t>
            </a:r>
            <a:endParaRPr lang="ca-ES" sz="1000" dirty="0">
              <a:solidFill>
                <a:schemeClr val="tx1"/>
              </a:solidFill>
            </a:endParaRPr>
          </a:p>
        </p:txBody>
      </p:sp>
      <p:sp>
        <p:nvSpPr>
          <p:cNvPr id="27" name="Rectangle arrodonit 40"/>
          <p:cNvSpPr/>
          <p:nvPr/>
        </p:nvSpPr>
        <p:spPr bwMode="auto">
          <a:xfrm>
            <a:off x="7235825" y="4648204"/>
            <a:ext cx="1368425" cy="577848"/>
          </a:xfrm>
          <a:prstGeom prst="roundRect">
            <a:avLst>
              <a:gd name="adj" fmla="val 5945"/>
            </a:avLst>
          </a:prstGeom>
          <a:solidFill>
            <a:schemeClr val="bg1">
              <a:alpha val="80000"/>
            </a:scheme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a:solidFill>
                  <a:schemeClr val="tx1"/>
                </a:solidFill>
              </a:rPr>
              <a:t>Alta.</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714488"/>
            <a:ext cx="8208963" cy="4286280"/>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rgbClr val="FF0000"/>
              </a:solidFill>
              <a:latin typeface="+mj-lt"/>
            </a:endParaRPr>
          </a:p>
        </p:txBody>
      </p:sp>
      <p:sp>
        <p:nvSpPr>
          <p:cNvPr id="72707" name="Contenidor de número de diapositiva 3"/>
          <p:cNvSpPr>
            <a:spLocks noGrp="1"/>
          </p:cNvSpPr>
          <p:nvPr>
            <p:ph type="sldNum" sz="quarter" idx="10"/>
          </p:nvPr>
        </p:nvSpPr>
        <p:spPr bwMode="auto">
          <a:noFill/>
          <a:ln>
            <a:miter lim="800000"/>
            <a:headEnd/>
            <a:tailEnd/>
          </a:ln>
        </p:spPr>
        <p:txBody>
          <a:bodyPr/>
          <a:lstStyle/>
          <a:p>
            <a:fld id="{78CC0090-6CC2-43E4-980B-5ED855C65337}" type="slidenum">
              <a:rPr lang="es-ES" altLang="ca-ES" smtClean="0">
                <a:latin typeface="Arial" charset="0"/>
                <a:cs typeface="Arial" charset="0"/>
              </a:rPr>
              <a:pPr/>
              <a:t>72</a:t>
            </a:fld>
            <a:endParaRPr lang="es-ES" altLang="ca-ES" smtClean="0">
              <a:latin typeface="Arial" charset="0"/>
              <a:cs typeface="Arial" charset="0"/>
            </a:endParaRPr>
          </a:p>
        </p:txBody>
      </p:sp>
      <p:sp>
        <p:nvSpPr>
          <p:cNvPr id="11" name="Rectangle arrodonit 10"/>
          <p:cNvSpPr/>
          <p:nvPr/>
        </p:nvSpPr>
        <p:spPr bwMode="auto">
          <a:xfrm>
            <a:off x="684213" y="1858951"/>
            <a:ext cx="1150937"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4.2</a:t>
            </a:r>
            <a:endParaRPr lang="ca-ES" altLang="es-ES_tradnl" sz="1200" b="1" dirty="0">
              <a:solidFill>
                <a:schemeClr val="tx1"/>
              </a:solidFill>
            </a:endParaRPr>
          </a:p>
        </p:txBody>
      </p:sp>
      <p:sp>
        <p:nvSpPr>
          <p:cNvPr id="12" name="Rectangle arrodonit 11"/>
          <p:cNvSpPr/>
          <p:nvPr/>
        </p:nvSpPr>
        <p:spPr bwMode="auto">
          <a:xfrm>
            <a:off x="1908175" y="1858951"/>
            <a:ext cx="6696075"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a:t>
            </a:r>
            <a:r>
              <a:rPr lang="ca-ES" altLang="ca-ES" sz="1200" b="1" dirty="0" smtClean="0">
                <a:solidFill>
                  <a:schemeClr val="tx1"/>
                </a:solidFill>
              </a:rPr>
              <a:t>de foment de la cooperació </a:t>
            </a:r>
            <a:r>
              <a:rPr lang="ca-ES" altLang="ca-ES" sz="1200" b="1" dirty="0" err="1" smtClean="0">
                <a:solidFill>
                  <a:schemeClr val="tx1"/>
                </a:solidFill>
              </a:rPr>
              <a:t>publicoprivada</a:t>
            </a:r>
            <a:endParaRPr lang="ca-ES" altLang="ca-ES" sz="1200" b="1" dirty="0">
              <a:solidFill>
                <a:schemeClr val="tx1"/>
              </a:solidFill>
            </a:endParaRPr>
          </a:p>
        </p:txBody>
      </p:sp>
      <p:sp>
        <p:nvSpPr>
          <p:cNvPr id="18" name="Rectangle arrodonit 17"/>
          <p:cNvSpPr/>
          <p:nvPr/>
        </p:nvSpPr>
        <p:spPr bwMode="auto">
          <a:xfrm>
            <a:off x="684213" y="2928934"/>
            <a:ext cx="1150937" cy="2928958"/>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928934"/>
            <a:ext cx="6696075" cy="2928958"/>
          </a:xfrm>
          <a:prstGeom prst="roundRect">
            <a:avLst>
              <a:gd name="adj" fmla="val 1362"/>
            </a:avLst>
          </a:prstGeom>
          <a:solidFill>
            <a:srgbClr val="FFFFFF">
              <a:alpha val="60000"/>
            </a:srgb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algn="just">
              <a:spcAft>
                <a:spcPts val="1200"/>
              </a:spcAft>
              <a:defRPr/>
            </a:pPr>
            <a:r>
              <a:rPr lang="ca-ES" sz="1000" dirty="0" smtClean="0">
                <a:solidFill>
                  <a:schemeClr val="tx1"/>
                </a:solidFill>
                <a:ea typeface="Times New Roman" pitchFamily="18" charset="0"/>
                <a:cs typeface="Arial" charset="0"/>
              </a:rPr>
              <a:t>Paral·lelament a l’enfortiment de l’associació, i per tal d’afavorir que el desenvolupament econòmic i comercial sigui una qüestió consensuada i compartida pels diversos agents implicats, es proposa bastir un nou marc de col·laboració </a:t>
            </a:r>
            <a:r>
              <a:rPr lang="ca-ES" sz="1000" dirty="0" err="1" smtClean="0">
                <a:solidFill>
                  <a:schemeClr val="tx1"/>
                </a:solidFill>
                <a:ea typeface="Times New Roman" pitchFamily="18" charset="0"/>
                <a:cs typeface="Arial" charset="0"/>
              </a:rPr>
              <a:t>publicoprivada</a:t>
            </a:r>
            <a:r>
              <a:rPr lang="ca-ES" sz="1000" dirty="0" smtClean="0">
                <a:solidFill>
                  <a:schemeClr val="tx1"/>
                </a:solidFill>
                <a:ea typeface="Times New Roman" pitchFamily="18" charset="0"/>
                <a:cs typeface="Arial" charset="0"/>
              </a:rPr>
              <a:t>. A tals efectes, es proposen les següents accions:</a:t>
            </a:r>
          </a:p>
          <a:p>
            <a:pPr marL="271463" indent="-184150" algn="just">
              <a:spcAft>
                <a:spcPts val="500"/>
              </a:spcAft>
              <a:buFont typeface="+mj-lt"/>
              <a:buAutoNum type="arabicPeriod"/>
              <a:defRPr/>
            </a:pPr>
            <a:r>
              <a:rPr lang="ca-ES" sz="1000" b="1" dirty="0" smtClean="0">
                <a:solidFill>
                  <a:schemeClr val="tx1"/>
                </a:solidFill>
                <a:ea typeface="Times New Roman" pitchFamily="18" charset="0"/>
                <a:cs typeface="Arial" charset="0"/>
              </a:rPr>
              <a:t>Redefinició del suport econòmic a l’associació Guíxols Comerç i Turisme.</a:t>
            </a:r>
          </a:p>
          <a:p>
            <a:pPr marL="266700" algn="just">
              <a:spcAft>
                <a:spcPts val="500"/>
              </a:spcAft>
              <a:defRPr/>
            </a:pPr>
            <a:r>
              <a:rPr lang="ca-ES" sz="1000" dirty="0" smtClean="0">
                <a:solidFill>
                  <a:schemeClr val="tx1"/>
                </a:solidFill>
                <a:ea typeface="Times New Roman" pitchFamily="18" charset="0"/>
                <a:cs typeface="Arial" charset="0"/>
              </a:rPr>
              <a:t>Actualment, la major part de les campanyes que realitza l’associació Guíxols Comerç i Turisme estan exclusivament orientades a la promoció comercial, i es duen a terme, en bona part, gràcies a les </a:t>
            </a:r>
            <a:r>
              <a:rPr lang="ca-ES" sz="1000" b="1" dirty="0" smtClean="0">
                <a:solidFill>
                  <a:schemeClr val="tx1"/>
                </a:solidFill>
                <a:ea typeface="Times New Roman" pitchFamily="18" charset="0"/>
                <a:cs typeface="Arial" charset="0"/>
              </a:rPr>
              <a:t>subvencions de l’Ajuntament.</a:t>
            </a:r>
          </a:p>
          <a:p>
            <a:pPr marL="266700" algn="just">
              <a:spcAft>
                <a:spcPts val="500"/>
              </a:spcAft>
              <a:defRPr/>
            </a:pPr>
            <a:r>
              <a:rPr lang="ca-ES" sz="1000" dirty="0" smtClean="0">
                <a:solidFill>
                  <a:schemeClr val="tx1"/>
                </a:solidFill>
                <a:ea typeface="Times New Roman" pitchFamily="18" charset="0"/>
                <a:cs typeface="Arial" charset="0"/>
              </a:rPr>
              <a:t>Per tal de promoure un desenvolupament més transversal del municipi, tanmateix, es proposa que, de cara al futur, el suport econòmic de l’Ajuntament quedi condicionat a la realització d’actuacions que es trobin vinculades al pla de dinamització comercial i que no vagin orientades únicament a la realització de campanyes comercials, sinó que </a:t>
            </a:r>
            <a:r>
              <a:rPr lang="ca-ES" sz="1000" b="1" dirty="0" smtClean="0">
                <a:solidFill>
                  <a:schemeClr val="tx1"/>
                </a:solidFill>
                <a:ea typeface="Times New Roman" pitchFamily="18" charset="0"/>
                <a:cs typeface="Arial" charset="0"/>
              </a:rPr>
              <a:t>busquin la promoció econòmica i comercial del municipi </a:t>
            </a:r>
            <a:r>
              <a:rPr lang="ca-ES" sz="1000" dirty="0" smtClean="0">
                <a:solidFill>
                  <a:schemeClr val="tx1"/>
                </a:solidFill>
                <a:ea typeface="Times New Roman" pitchFamily="18" charset="0"/>
                <a:cs typeface="Arial" charset="0"/>
              </a:rPr>
              <a:t>(professionalització de l’associació, programes d’enfortiment del teixit comercial, campanyes d’impuls del moviment associatiu, formació en noves tecnologies i transformació digital, programes de cooperació amb d’altres sectors productius, etc).</a:t>
            </a:r>
          </a:p>
          <a:p>
            <a:pPr marL="266700" algn="just">
              <a:spcAft>
                <a:spcPts val="500"/>
              </a:spcAft>
              <a:defRPr/>
            </a:pPr>
            <a:r>
              <a:rPr lang="ca-ES" sz="1000" dirty="0" smtClean="0">
                <a:solidFill>
                  <a:schemeClr val="tx1"/>
                </a:solidFill>
                <a:ea typeface="Times New Roman" pitchFamily="18" charset="0"/>
                <a:cs typeface="Arial" charset="0"/>
              </a:rPr>
              <a:t>Cal precisar que per implementar bé aquesta acció serà necessari </a:t>
            </a:r>
            <a:r>
              <a:rPr lang="ca-ES" sz="1000" b="1" dirty="0" smtClean="0">
                <a:solidFill>
                  <a:schemeClr val="tx1"/>
                </a:solidFill>
                <a:ea typeface="Times New Roman" pitchFamily="18" charset="0"/>
                <a:cs typeface="Arial" charset="0"/>
              </a:rPr>
              <a:t>disposar d’indicadors d’avaluació </a:t>
            </a:r>
            <a:r>
              <a:rPr lang="ca-ES" sz="1000" dirty="0" smtClean="0">
                <a:solidFill>
                  <a:schemeClr val="tx1"/>
                </a:solidFill>
                <a:ea typeface="Times New Roman" pitchFamily="18" charset="0"/>
                <a:cs typeface="Arial" charset="0"/>
              </a:rPr>
              <a:t>sobre les campanyes realitzades i els resultats obtinguts.</a:t>
            </a:r>
          </a:p>
        </p:txBody>
      </p:sp>
      <p:sp>
        <p:nvSpPr>
          <p:cNvPr id="36" name="Rectangle arrodonit 35"/>
          <p:cNvSpPr/>
          <p:nvPr/>
        </p:nvSpPr>
        <p:spPr bwMode="auto">
          <a:xfrm>
            <a:off x="684213" y="2290752"/>
            <a:ext cx="1150937" cy="571504"/>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Objectius </a:t>
            </a:r>
          </a:p>
        </p:txBody>
      </p:sp>
      <p:sp>
        <p:nvSpPr>
          <p:cNvPr id="37" name="Rectangle arrodonit 36"/>
          <p:cNvSpPr/>
          <p:nvPr/>
        </p:nvSpPr>
        <p:spPr bwMode="auto">
          <a:xfrm>
            <a:off x="1908175" y="2285993"/>
            <a:ext cx="6696075" cy="571504"/>
          </a:xfrm>
          <a:prstGeom prst="roundRect">
            <a:avLst>
              <a:gd name="adj" fmla="val 1023"/>
            </a:avLst>
          </a:prstGeom>
          <a:solidFill>
            <a:srgbClr val="FFFFFF">
              <a:alpha val="60000"/>
            </a:srgb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r>
              <a:rPr lang="ca-ES" sz="1000" dirty="0" smtClean="0">
                <a:solidFill>
                  <a:schemeClr val="tx1"/>
                </a:solidFill>
              </a:rPr>
              <a:t>Avançar cap a un model comercial que sigui beneficiós pel conjunt del municipi, que actuï com a motor econòmic i social de la ciutat, i que sigui compartit pels diversos agents econòmics de Sant Feliu de Guíxols.</a:t>
            </a:r>
            <a:endParaRPr lang="ca-ES" sz="1000" dirty="0">
              <a:solidFill>
                <a:schemeClr val="tx1"/>
              </a:solidFill>
            </a:endParaRPr>
          </a:p>
        </p:txBody>
      </p:sp>
      <p:sp>
        <p:nvSpPr>
          <p:cNvPr id="17" name="Rectangle arrodonit 16"/>
          <p:cNvSpPr/>
          <p:nvPr/>
        </p:nvSpPr>
        <p:spPr>
          <a:xfrm>
            <a:off x="684213" y="1411290"/>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4</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0" name="Rectangle arrodonit 13"/>
          <p:cNvSpPr/>
          <p:nvPr/>
        </p:nvSpPr>
        <p:spPr bwMode="auto">
          <a:xfrm>
            <a:off x="1187450" y="1411290"/>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sz="1600" b="1" dirty="0" smtClean="0">
                <a:solidFill>
                  <a:schemeClr val="bg1"/>
                </a:solidFill>
                <a:cs typeface="Arial" panose="020B0604020202020204" pitchFamily="34" charset="0"/>
              </a:rPr>
              <a:t>Cooperació i associacionisme comercial</a:t>
            </a:r>
            <a:endParaRPr lang="ca-ES" sz="1600" b="1" dirty="0">
              <a:solidFill>
                <a:schemeClr val="bg1"/>
              </a:solidFill>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571612"/>
            <a:ext cx="8208963" cy="4429156"/>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rgbClr val="FF0000"/>
              </a:solidFill>
              <a:latin typeface="+mj-lt"/>
            </a:endParaRPr>
          </a:p>
        </p:txBody>
      </p:sp>
      <p:sp>
        <p:nvSpPr>
          <p:cNvPr id="72707" name="Contenidor de número de diapositiva 3"/>
          <p:cNvSpPr>
            <a:spLocks noGrp="1"/>
          </p:cNvSpPr>
          <p:nvPr>
            <p:ph type="sldNum" sz="quarter" idx="10"/>
          </p:nvPr>
        </p:nvSpPr>
        <p:spPr bwMode="auto">
          <a:noFill/>
          <a:ln>
            <a:miter lim="800000"/>
            <a:headEnd/>
            <a:tailEnd/>
          </a:ln>
        </p:spPr>
        <p:txBody>
          <a:bodyPr/>
          <a:lstStyle/>
          <a:p>
            <a:fld id="{78CC0090-6CC2-43E4-980B-5ED855C65337}" type="slidenum">
              <a:rPr lang="es-ES" altLang="ca-ES" smtClean="0">
                <a:latin typeface="Arial" charset="0"/>
                <a:cs typeface="Arial" charset="0"/>
              </a:rPr>
              <a:pPr/>
              <a:t>73</a:t>
            </a:fld>
            <a:endParaRPr lang="es-ES" altLang="ca-ES" smtClean="0">
              <a:latin typeface="Arial" charset="0"/>
              <a:cs typeface="Arial" charset="0"/>
            </a:endParaRPr>
          </a:p>
        </p:txBody>
      </p:sp>
      <p:sp>
        <p:nvSpPr>
          <p:cNvPr id="11" name="Rectangle arrodonit 10"/>
          <p:cNvSpPr/>
          <p:nvPr/>
        </p:nvSpPr>
        <p:spPr bwMode="auto">
          <a:xfrm>
            <a:off x="684213" y="1716075"/>
            <a:ext cx="1150937"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4.2</a:t>
            </a:r>
            <a:endParaRPr lang="ca-ES" altLang="es-ES_tradnl" sz="1200" b="1" dirty="0">
              <a:solidFill>
                <a:schemeClr val="tx1"/>
              </a:solidFill>
            </a:endParaRPr>
          </a:p>
        </p:txBody>
      </p:sp>
      <p:sp>
        <p:nvSpPr>
          <p:cNvPr id="12" name="Rectangle arrodonit 11"/>
          <p:cNvSpPr/>
          <p:nvPr/>
        </p:nvSpPr>
        <p:spPr bwMode="auto">
          <a:xfrm>
            <a:off x="1908175" y="1716075"/>
            <a:ext cx="6696075"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a:t>
            </a:r>
            <a:r>
              <a:rPr lang="ca-ES" altLang="ca-ES" sz="1200" b="1" dirty="0" smtClean="0">
                <a:solidFill>
                  <a:schemeClr val="tx1"/>
                </a:solidFill>
              </a:rPr>
              <a:t>de foment de la cooperació </a:t>
            </a:r>
            <a:r>
              <a:rPr lang="ca-ES" altLang="ca-ES" sz="1200" b="1" dirty="0" err="1" smtClean="0">
                <a:solidFill>
                  <a:schemeClr val="tx1"/>
                </a:solidFill>
              </a:rPr>
              <a:t>publicoprivada</a:t>
            </a:r>
            <a:endParaRPr lang="ca-ES" altLang="ca-ES" sz="1200" b="1" dirty="0">
              <a:solidFill>
                <a:schemeClr val="tx1"/>
              </a:solidFill>
            </a:endParaRPr>
          </a:p>
        </p:txBody>
      </p:sp>
      <p:sp>
        <p:nvSpPr>
          <p:cNvPr id="18" name="Rectangle arrodonit 17"/>
          <p:cNvSpPr/>
          <p:nvPr/>
        </p:nvSpPr>
        <p:spPr bwMode="auto">
          <a:xfrm>
            <a:off x="684213" y="2143117"/>
            <a:ext cx="1150937" cy="3643337"/>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143117"/>
            <a:ext cx="6696075" cy="3643337"/>
          </a:xfrm>
          <a:prstGeom prst="roundRect">
            <a:avLst>
              <a:gd name="adj" fmla="val 1362"/>
            </a:avLst>
          </a:prstGeom>
          <a:solidFill>
            <a:srgbClr val="FFFFFF">
              <a:alpha val="60000"/>
            </a:srgb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71463" indent="-184150" algn="just">
              <a:spcAft>
                <a:spcPts val="500"/>
              </a:spcAft>
              <a:buFont typeface="+mj-lt"/>
              <a:buAutoNum type="arabicPeriod" startAt="2"/>
              <a:defRPr/>
            </a:pPr>
            <a:r>
              <a:rPr lang="ca-ES" sz="1000" b="1" dirty="0" smtClean="0">
                <a:solidFill>
                  <a:schemeClr val="tx1"/>
                </a:solidFill>
                <a:ea typeface="Times New Roman" pitchFamily="18" charset="0"/>
                <a:cs typeface="Arial" charset="0"/>
              </a:rPr>
              <a:t>Construcció d’un marc de cooperació transversal.</a:t>
            </a:r>
          </a:p>
          <a:p>
            <a:pPr marL="271463" algn="just">
              <a:spcAft>
                <a:spcPts val="500"/>
              </a:spcAft>
              <a:defRPr/>
            </a:pPr>
            <a:r>
              <a:rPr lang="ca-ES" sz="1000" dirty="0" smtClean="0">
                <a:solidFill>
                  <a:schemeClr val="tx1"/>
                </a:solidFill>
                <a:ea typeface="Times New Roman" pitchFamily="18" charset="0"/>
                <a:cs typeface="Arial" charset="0"/>
              </a:rPr>
              <a:t>Un dels aspectes més importants per a la dinamització comercial descansa en el diàleg, la col·laboració i la presa de decisions compartides entre els diversos agents relacionats amb el comerç.</a:t>
            </a:r>
          </a:p>
          <a:p>
            <a:pPr marL="271463" algn="just">
              <a:spcAft>
                <a:spcPts val="500"/>
              </a:spcAft>
              <a:defRPr/>
            </a:pPr>
            <a:r>
              <a:rPr lang="ca-ES" sz="1000" dirty="0" smtClean="0">
                <a:solidFill>
                  <a:schemeClr val="tx1"/>
                </a:solidFill>
                <a:ea typeface="Times New Roman" pitchFamily="18" charset="0"/>
                <a:cs typeface="Arial" charset="0"/>
              </a:rPr>
              <a:t>Per això, es creu convenient i necessari que des de l’Ajuntament de Sant Feliu de Guíxols, es creï una </a:t>
            </a:r>
            <a:r>
              <a:rPr lang="ca-ES" sz="1000" b="1" dirty="0" smtClean="0">
                <a:solidFill>
                  <a:schemeClr val="tx1"/>
                </a:solidFill>
                <a:ea typeface="Times New Roman" pitchFamily="18" charset="0"/>
                <a:cs typeface="Arial" charset="0"/>
              </a:rPr>
              <a:t>taula de treball per al desenvolupament econòmic i comercial </a:t>
            </a:r>
            <a:r>
              <a:rPr lang="ca-ES" sz="1000" dirty="0" smtClean="0">
                <a:solidFill>
                  <a:schemeClr val="tx1"/>
                </a:solidFill>
                <a:ea typeface="Times New Roman" pitchFamily="18" charset="0"/>
                <a:cs typeface="Arial" charset="0"/>
              </a:rPr>
              <a:t>del municipi. En aquesta taula hi haurien de participar el propi Ajuntament, l’associació Guíxols Comerç i Turisme (junta i figura dinamitzadora), i qualsevol altra entitat cultural, social o turística que, a causa dels vincles existents entre aquests àmbits i el comerç, també pugui contribuir a definir com ha de ser el desenvolupament econòmic i comercial del municipi.</a:t>
            </a:r>
            <a:endParaRPr lang="ca-ES" sz="1000" b="1" dirty="0" smtClean="0">
              <a:solidFill>
                <a:srgbClr val="00B050"/>
              </a:solidFill>
              <a:ea typeface="Times New Roman" pitchFamily="18" charset="0"/>
              <a:cs typeface="Arial" charset="0"/>
            </a:endParaRPr>
          </a:p>
          <a:p>
            <a:pPr marL="271463" indent="-184150" algn="just">
              <a:spcBef>
                <a:spcPts val="1200"/>
              </a:spcBef>
              <a:spcAft>
                <a:spcPts val="500"/>
              </a:spcAft>
              <a:buFont typeface="+mj-lt"/>
              <a:buAutoNum type="arabicPeriod" startAt="3"/>
              <a:defRPr/>
            </a:pPr>
            <a:r>
              <a:rPr lang="ca-ES" sz="1000" b="1" dirty="0" smtClean="0">
                <a:solidFill>
                  <a:schemeClr val="tx1"/>
                </a:solidFill>
                <a:ea typeface="Times New Roman" pitchFamily="18" charset="0"/>
                <a:cs typeface="Arial" charset="0"/>
              </a:rPr>
              <a:t>Elaboració d’un pacte de comerç i desenvolupament econòmic. </a:t>
            </a:r>
          </a:p>
          <a:p>
            <a:pPr marL="271463" algn="just">
              <a:spcBef>
                <a:spcPts val="0"/>
              </a:spcBef>
              <a:spcAft>
                <a:spcPts val="500"/>
              </a:spcAft>
              <a:defRPr/>
            </a:pPr>
            <a:r>
              <a:rPr lang="ca-ES" sz="1000" dirty="0" smtClean="0">
                <a:solidFill>
                  <a:schemeClr val="tx1"/>
                </a:solidFill>
                <a:ea typeface="Times New Roman" pitchFamily="18" charset="0"/>
                <a:cs typeface="Arial" charset="0"/>
              </a:rPr>
              <a:t>La construcció d’un marc de cooperació transversal entre els diversos agents implicats en el comerç del municipi hauria de culminar, amb el pas del temps, en la firma d’un pacte consensuat que defineixi </a:t>
            </a:r>
            <a:r>
              <a:rPr lang="ca-ES" sz="1000" b="1" dirty="0" smtClean="0">
                <a:solidFill>
                  <a:schemeClr val="tx1"/>
                </a:solidFill>
                <a:ea typeface="Times New Roman" pitchFamily="18" charset="0"/>
                <a:cs typeface="Arial" charset="0"/>
              </a:rPr>
              <a:t>l’estratègia i les línies d’actuació </a:t>
            </a:r>
            <a:r>
              <a:rPr lang="ca-ES" sz="1000" dirty="0" smtClean="0">
                <a:solidFill>
                  <a:schemeClr val="tx1"/>
                </a:solidFill>
                <a:ea typeface="Times New Roman" pitchFamily="18" charset="0"/>
                <a:cs typeface="Arial" charset="0"/>
              </a:rPr>
              <a:t>que cal seguir per afavorir el comerç de Sant Feliu de Guíxols i aconseguir que esdevingui un motor econòmic de la ciutat. </a:t>
            </a:r>
          </a:p>
          <a:p>
            <a:pPr marL="271463" algn="just">
              <a:spcBef>
                <a:spcPts val="0"/>
              </a:spcBef>
              <a:spcAft>
                <a:spcPts val="500"/>
              </a:spcAft>
              <a:defRPr/>
            </a:pPr>
            <a:r>
              <a:rPr lang="ca-ES" sz="1000" dirty="0" smtClean="0">
                <a:solidFill>
                  <a:schemeClr val="tx1"/>
                </a:solidFill>
                <a:ea typeface="Times New Roman" pitchFamily="18" charset="0"/>
                <a:cs typeface="Arial" charset="0"/>
              </a:rPr>
              <a:t>El pacte hauria de tenir un </a:t>
            </a:r>
            <a:r>
              <a:rPr lang="ca-ES" sz="1000" b="1" dirty="0" smtClean="0">
                <a:solidFill>
                  <a:schemeClr val="tx1"/>
                </a:solidFill>
                <a:ea typeface="Times New Roman" pitchFamily="18" charset="0"/>
                <a:cs typeface="Arial" charset="0"/>
              </a:rPr>
              <a:t>horitzó temporal definit</a:t>
            </a:r>
            <a:r>
              <a:rPr lang="ca-ES" sz="1000" dirty="0" smtClean="0">
                <a:solidFill>
                  <a:schemeClr val="tx1"/>
                </a:solidFill>
                <a:ea typeface="Times New Roman" pitchFamily="18" charset="0"/>
                <a:cs typeface="Arial" charset="0"/>
              </a:rPr>
              <a:t>, i hauria d’incloure </a:t>
            </a:r>
            <a:r>
              <a:rPr lang="ca-ES" sz="1000" b="1" dirty="0" smtClean="0">
                <a:solidFill>
                  <a:schemeClr val="tx1"/>
                </a:solidFill>
                <a:ea typeface="Times New Roman" pitchFamily="18" charset="0"/>
                <a:cs typeface="Arial" charset="0"/>
              </a:rPr>
              <a:t>objectius a curt i mig termini</a:t>
            </a:r>
            <a:r>
              <a:rPr lang="ca-ES" sz="1000" dirty="0" smtClean="0">
                <a:solidFill>
                  <a:schemeClr val="tx1"/>
                </a:solidFill>
                <a:ea typeface="Times New Roman" pitchFamily="18" charset="0"/>
                <a:cs typeface="Arial" charset="0"/>
              </a:rPr>
              <a:t>. Al mateix temps, el pacte també hauria de comportar l’establiment d’un calendari regular de trobades entre tots els agents implicats, a través de les quals s’efectuaria </a:t>
            </a:r>
            <a:r>
              <a:rPr lang="ca-ES" sz="1000" b="1" dirty="0" smtClean="0">
                <a:solidFill>
                  <a:schemeClr val="tx1"/>
                </a:solidFill>
                <a:ea typeface="Times New Roman" pitchFamily="18" charset="0"/>
                <a:cs typeface="Arial" charset="0"/>
              </a:rPr>
              <a:t>l’execució, la revisió i el seguiment </a:t>
            </a:r>
            <a:r>
              <a:rPr lang="ca-ES" sz="1000" dirty="0" smtClean="0">
                <a:solidFill>
                  <a:schemeClr val="tx1"/>
                </a:solidFill>
                <a:ea typeface="Times New Roman" pitchFamily="18" charset="0"/>
                <a:cs typeface="Arial" charset="0"/>
              </a:rPr>
              <a:t>del pacte.</a:t>
            </a:r>
          </a:p>
          <a:p>
            <a:pPr marL="271463" algn="just">
              <a:spcBef>
                <a:spcPts val="0"/>
              </a:spcBef>
              <a:spcAft>
                <a:spcPts val="500"/>
              </a:spcAft>
              <a:defRPr/>
            </a:pPr>
            <a:r>
              <a:rPr lang="ca-ES" sz="1000" dirty="0" smtClean="0">
                <a:solidFill>
                  <a:schemeClr val="tx1"/>
                </a:solidFill>
                <a:ea typeface="Times New Roman" pitchFamily="18" charset="0"/>
                <a:cs typeface="Arial" charset="0"/>
              </a:rPr>
              <a:t>A tall d’exemple, el pacte hauria d’abordar aspectes com ara la </a:t>
            </a:r>
            <a:r>
              <a:rPr lang="ca-ES" sz="1000" b="1" dirty="0" smtClean="0">
                <a:solidFill>
                  <a:schemeClr val="tx1"/>
                </a:solidFill>
                <a:ea typeface="Times New Roman" pitchFamily="18" charset="0"/>
                <a:cs typeface="Arial" charset="0"/>
              </a:rPr>
              <a:t>generació de sinergies </a:t>
            </a:r>
            <a:r>
              <a:rPr lang="ca-ES" sz="1000" dirty="0" smtClean="0">
                <a:solidFill>
                  <a:schemeClr val="tx1"/>
                </a:solidFill>
                <a:ea typeface="Times New Roman" pitchFamily="18" charset="0"/>
                <a:cs typeface="Arial" charset="0"/>
              </a:rPr>
              <a:t>entre el comerç i altres sectors, la </a:t>
            </a:r>
            <a:r>
              <a:rPr lang="ca-ES" sz="1000" b="1" dirty="0" smtClean="0">
                <a:solidFill>
                  <a:schemeClr val="tx1"/>
                </a:solidFill>
                <a:ea typeface="Times New Roman" pitchFamily="18" charset="0"/>
                <a:cs typeface="Arial" charset="0"/>
              </a:rPr>
              <a:t>senyalització i accessibilitat </a:t>
            </a:r>
            <a:r>
              <a:rPr lang="ca-ES" sz="1000" dirty="0" smtClean="0">
                <a:solidFill>
                  <a:schemeClr val="tx1"/>
                </a:solidFill>
                <a:ea typeface="Times New Roman" pitchFamily="18" charset="0"/>
                <a:cs typeface="Arial" charset="0"/>
              </a:rPr>
              <a:t>a l’espai comercial urbà, la </a:t>
            </a:r>
            <a:r>
              <a:rPr lang="ca-ES" sz="1000" b="1" dirty="0" smtClean="0">
                <a:solidFill>
                  <a:schemeClr val="tx1"/>
                </a:solidFill>
                <a:ea typeface="Times New Roman" pitchFamily="18" charset="0"/>
                <a:cs typeface="Arial" charset="0"/>
              </a:rPr>
              <a:t>promoció de l’activitat comercial</a:t>
            </a:r>
            <a:r>
              <a:rPr lang="ca-ES" sz="1000" dirty="0" smtClean="0">
                <a:solidFill>
                  <a:schemeClr val="tx1"/>
                </a:solidFill>
                <a:ea typeface="Times New Roman" pitchFamily="18" charset="0"/>
                <a:cs typeface="Arial" charset="0"/>
              </a:rPr>
              <a:t>, </a:t>
            </a:r>
            <a:r>
              <a:rPr lang="ca-ES" sz="1000" b="1" dirty="0" smtClean="0">
                <a:solidFill>
                  <a:schemeClr val="tx1"/>
                </a:solidFill>
                <a:ea typeface="Times New Roman" pitchFamily="18" charset="0"/>
                <a:cs typeface="Arial" charset="0"/>
              </a:rPr>
              <a:t>l’associacionisme comercial</a:t>
            </a:r>
            <a:r>
              <a:rPr lang="ca-ES" sz="1000" dirty="0" smtClean="0">
                <a:solidFill>
                  <a:schemeClr val="tx1"/>
                </a:solidFill>
                <a:ea typeface="Times New Roman" pitchFamily="18" charset="0"/>
                <a:cs typeface="Arial" charset="0"/>
              </a:rPr>
              <a:t>, etc.</a:t>
            </a:r>
          </a:p>
        </p:txBody>
      </p:sp>
      <p:sp>
        <p:nvSpPr>
          <p:cNvPr id="17" name="Rectangle arrodonit 16"/>
          <p:cNvSpPr/>
          <p:nvPr/>
        </p:nvSpPr>
        <p:spPr>
          <a:xfrm>
            <a:off x="684213" y="1268414"/>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4</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0" name="Rectangle arrodonit 13"/>
          <p:cNvSpPr/>
          <p:nvPr/>
        </p:nvSpPr>
        <p:spPr bwMode="auto">
          <a:xfrm>
            <a:off x="1187450" y="1268414"/>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sz="1600" b="1" dirty="0" smtClean="0">
                <a:solidFill>
                  <a:schemeClr val="bg1"/>
                </a:solidFill>
                <a:cs typeface="Arial" panose="020B0604020202020204" pitchFamily="34" charset="0"/>
              </a:rPr>
              <a:t>Cooperació i associacionisme comercial</a:t>
            </a:r>
            <a:endParaRPr lang="ca-ES" sz="1600" b="1" dirty="0">
              <a:solidFill>
                <a:schemeClr val="bg1"/>
              </a:solidFill>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428736"/>
            <a:ext cx="8208963" cy="4714908"/>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rgbClr val="FF0000"/>
              </a:solidFill>
              <a:latin typeface="+mj-lt"/>
            </a:endParaRPr>
          </a:p>
        </p:txBody>
      </p:sp>
      <p:sp>
        <p:nvSpPr>
          <p:cNvPr id="72707" name="Contenidor de número de diapositiva 3"/>
          <p:cNvSpPr>
            <a:spLocks noGrp="1"/>
          </p:cNvSpPr>
          <p:nvPr>
            <p:ph type="sldNum" sz="quarter" idx="10"/>
          </p:nvPr>
        </p:nvSpPr>
        <p:spPr bwMode="auto">
          <a:noFill/>
          <a:ln>
            <a:miter lim="800000"/>
            <a:headEnd/>
            <a:tailEnd/>
          </a:ln>
        </p:spPr>
        <p:txBody>
          <a:bodyPr/>
          <a:lstStyle/>
          <a:p>
            <a:fld id="{78CC0090-6CC2-43E4-980B-5ED855C65337}" type="slidenum">
              <a:rPr lang="es-ES" altLang="ca-ES" smtClean="0">
                <a:latin typeface="Arial" charset="0"/>
                <a:cs typeface="Arial" charset="0"/>
              </a:rPr>
              <a:pPr/>
              <a:t>74</a:t>
            </a:fld>
            <a:endParaRPr lang="es-ES" altLang="ca-ES" smtClean="0">
              <a:latin typeface="Arial" charset="0"/>
              <a:cs typeface="Arial" charset="0"/>
            </a:endParaRPr>
          </a:p>
        </p:txBody>
      </p:sp>
      <p:sp>
        <p:nvSpPr>
          <p:cNvPr id="11" name="Rectangle arrodonit 10"/>
          <p:cNvSpPr/>
          <p:nvPr/>
        </p:nvSpPr>
        <p:spPr bwMode="auto">
          <a:xfrm>
            <a:off x="684213" y="1573199"/>
            <a:ext cx="1150937"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4.2</a:t>
            </a:r>
            <a:endParaRPr lang="ca-ES" altLang="es-ES_tradnl" sz="1200" b="1" dirty="0">
              <a:solidFill>
                <a:schemeClr val="tx1"/>
              </a:solidFill>
            </a:endParaRPr>
          </a:p>
        </p:txBody>
      </p:sp>
      <p:sp>
        <p:nvSpPr>
          <p:cNvPr id="12" name="Rectangle arrodonit 11"/>
          <p:cNvSpPr/>
          <p:nvPr/>
        </p:nvSpPr>
        <p:spPr bwMode="auto">
          <a:xfrm>
            <a:off x="1908175" y="1573199"/>
            <a:ext cx="6696075"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a:t>
            </a:r>
            <a:r>
              <a:rPr lang="ca-ES" altLang="ca-ES" sz="1200" b="1" dirty="0" smtClean="0">
                <a:solidFill>
                  <a:schemeClr val="tx1"/>
                </a:solidFill>
              </a:rPr>
              <a:t>de foment de la cooperació </a:t>
            </a:r>
            <a:r>
              <a:rPr lang="ca-ES" altLang="ca-ES" sz="1200" b="1" dirty="0" err="1" smtClean="0">
                <a:solidFill>
                  <a:schemeClr val="tx1"/>
                </a:solidFill>
              </a:rPr>
              <a:t>publicoprivada</a:t>
            </a:r>
            <a:endParaRPr lang="ca-ES" altLang="ca-ES" sz="1200" b="1" dirty="0">
              <a:solidFill>
                <a:schemeClr val="tx1"/>
              </a:solidFill>
            </a:endParaRPr>
          </a:p>
        </p:txBody>
      </p:sp>
      <p:sp>
        <p:nvSpPr>
          <p:cNvPr id="18" name="Rectangle arrodonit 17"/>
          <p:cNvSpPr/>
          <p:nvPr/>
        </p:nvSpPr>
        <p:spPr bwMode="auto">
          <a:xfrm>
            <a:off x="684213" y="2000240"/>
            <a:ext cx="1150937" cy="4071966"/>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000240"/>
            <a:ext cx="6696075" cy="4071966"/>
          </a:xfrm>
          <a:prstGeom prst="roundRect">
            <a:avLst>
              <a:gd name="adj" fmla="val 1362"/>
            </a:avLst>
          </a:prstGeom>
          <a:solidFill>
            <a:srgbClr val="FFFFFF">
              <a:alpha val="60000"/>
            </a:srgb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71463" indent="-184150" algn="just">
              <a:spcAft>
                <a:spcPts val="500"/>
              </a:spcAft>
              <a:buFont typeface="+mj-lt"/>
              <a:buAutoNum type="arabicPeriod" startAt="4"/>
              <a:defRPr/>
            </a:pPr>
            <a:endParaRPr lang="ca-ES" sz="1000" dirty="0" smtClean="0">
              <a:solidFill>
                <a:schemeClr val="tx1"/>
              </a:solidFill>
              <a:ea typeface="ＭＳ Ｐゴシック" pitchFamily="34" charset="-128"/>
              <a:cs typeface="Arial" charset="0"/>
            </a:endParaRPr>
          </a:p>
        </p:txBody>
      </p:sp>
      <p:sp>
        <p:nvSpPr>
          <p:cNvPr id="17" name="Rectangle arrodonit 16"/>
          <p:cNvSpPr/>
          <p:nvPr/>
        </p:nvSpPr>
        <p:spPr>
          <a:xfrm>
            <a:off x="684213" y="1125538"/>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4</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0" name="Rectangle arrodonit 13"/>
          <p:cNvSpPr/>
          <p:nvPr/>
        </p:nvSpPr>
        <p:spPr bwMode="auto">
          <a:xfrm>
            <a:off x="1187450" y="1125538"/>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sz="1600" b="1" dirty="0" smtClean="0">
                <a:solidFill>
                  <a:schemeClr val="bg1"/>
                </a:solidFill>
                <a:cs typeface="Arial" panose="020B0604020202020204" pitchFamily="34" charset="0"/>
              </a:rPr>
              <a:t>Cooperació i associacionisme comercial</a:t>
            </a:r>
            <a:endParaRPr lang="ca-ES" sz="1600" b="1" dirty="0">
              <a:solidFill>
                <a:schemeClr val="bg1"/>
              </a:solidFill>
            </a:endParaRPr>
          </a:p>
        </p:txBody>
      </p:sp>
      <p:sp>
        <p:nvSpPr>
          <p:cNvPr id="28" name="Rectangle 21"/>
          <p:cNvSpPr>
            <a:spLocks noChangeArrowheads="1"/>
          </p:cNvSpPr>
          <p:nvPr/>
        </p:nvSpPr>
        <p:spPr bwMode="auto">
          <a:xfrm>
            <a:off x="4286248" y="5808226"/>
            <a:ext cx="1785950" cy="184666"/>
          </a:xfrm>
          <a:prstGeom prst="rect">
            <a:avLst/>
          </a:prstGeom>
          <a:noFill/>
          <a:ln w="9525">
            <a:noFill/>
            <a:miter lim="800000"/>
            <a:headEnd/>
            <a:tailEnd/>
          </a:ln>
        </p:spPr>
        <p:txBody>
          <a:bodyPr wrap="square">
            <a:spAutoFit/>
          </a:bodyPr>
          <a:lstStyle/>
          <a:p>
            <a:pPr algn="ctr"/>
            <a:r>
              <a:rPr lang="ca-ES" sz="600" dirty="0" smtClean="0"/>
              <a:t>Ajuntament de Sant Feliu de Guíxols.</a:t>
            </a:r>
            <a:endParaRPr lang="ca-ES" sz="600" dirty="0"/>
          </a:p>
        </p:txBody>
      </p:sp>
      <p:sp>
        <p:nvSpPr>
          <p:cNvPr id="29" name="TextBox 35"/>
          <p:cNvSpPr>
            <a:spLocks noChangeArrowheads="1"/>
          </p:cNvSpPr>
          <p:nvPr/>
        </p:nvSpPr>
        <p:spPr bwMode="auto">
          <a:xfrm>
            <a:off x="4572000" y="4165152"/>
            <a:ext cx="1152000" cy="1620000"/>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pic>
        <p:nvPicPr>
          <p:cNvPr id="1029" name="Picture 5"/>
          <p:cNvPicPr>
            <a:picLocks noChangeAspect="1" noChangeArrowheads="1"/>
          </p:cNvPicPr>
          <p:nvPr/>
        </p:nvPicPr>
        <p:blipFill>
          <a:blip r:embed="rId2" cstate="print"/>
          <a:srcRect/>
          <a:stretch>
            <a:fillRect/>
          </a:stretch>
        </p:blipFill>
        <p:spPr bwMode="auto">
          <a:xfrm>
            <a:off x="4693104" y="4286256"/>
            <a:ext cx="923913" cy="1373585"/>
          </a:xfrm>
          <a:prstGeom prst="rect">
            <a:avLst/>
          </a:prstGeom>
          <a:noFill/>
          <a:ln w="9525">
            <a:noFill/>
            <a:miter lim="800000"/>
            <a:headEnd/>
            <a:tailEnd/>
          </a:ln>
          <a:effectLst/>
        </p:spPr>
      </p:pic>
      <p:sp>
        <p:nvSpPr>
          <p:cNvPr id="21" name="Rectangle arrodonit 18"/>
          <p:cNvSpPr/>
          <p:nvPr/>
        </p:nvSpPr>
        <p:spPr bwMode="auto">
          <a:xfrm>
            <a:off x="1917908" y="2121344"/>
            <a:ext cx="6654619" cy="2022036"/>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71463" indent="-184150" algn="just">
              <a:spcAft>
                <a:spcPts val="500"/>
              </a:spcAft>
              <a:buFont typeface="+mj-lt"/>
              <a:buAutoNum type="arabicPeriod" startAt="4"/>
              <a:defRPr/>
            </a:pPr>
            <a:r>
              <a:rPr lang="ca-ES" sz="1000" b="1" dirty="0" smtClean="0">
                <a:solidFill>
                  <a:schemeClr val="tx1"/>
                </a:solidFill>
                <a:ea typeface="Times New Roman" pitchFamily="18" charset="0"/>
                <a:cs typeface="Arial" charset="0"/>
              </a:rPr>
              <a:t>Creació d’una comissió interna local.</a:t>
            </a:r>
          </a:p>
          <a:p>
            <a:pPr marL="271463" algn="just">
              <a:spcAft>
                <a:spcPts val="500"/>
              </a:spcAft>
              <a:defRPr/>
            </a:pPr>
            <a:r>
              <a:rPr lang="ca-ES" sz="1000" dirty="0" smtClean="0">
                <a:solidFill>
                  <a:schemeClr val="tx1"/>
                </a:solidFill>
                <a:ea typeface="Times New Roman" pitchFamily="18" charset="0"/>
                <a:cs typeface="Arial" charset="0"/>
              </a:rPr>
              <a:t>De la mateixa manera que es proposa crear una taula de treball amb els diversos agents econòmics incidents sobre el comerç, també es proposa que l’Ajuntament creï, en el seu interior, </a:t>
            </a:r>
            <a:r>
              <a:rPr lang="ca-ES" sz="1000" b="1" dirty="0" smtClean="0">
                <a:solidFill>
                  <a:schemeClr val="tx1"/>
                </a:solidFill>
                <a:ea typeface="Times New Roman" pitchFamily="18" charset="0"/>
                <a:cs typeface="Arial" charset="0"/>
              </a:rPr>
              <a:t>una comissió transversal de treball</a:t>
            </a:r>
            <a:r>
              <a:rPr lang="ca-ES" sz="1000" dirty="0" smtClean="0">
                <a:solidFill>
                  <a:schemeClr val="tx1"/>
                </a:solidFill>
                <a:ea typeface="Times New Roman" pitchFamily="18" charset="0"/>
                <a:cs typeface="Arial" charset="0"/>
              </a:rPr>
              <a:t>, que inclogui les diverses àrees de l’Ajuntament vinculades al comerç (</a:t>
            </a:r>
            <a:r>
              <a:rPr lang="ca-ES" sz="1000" b="1" dirty="0" smtClean="0">
                <a:solidFill>
                  <a:schemeClr val="tx1"/>
                </a:solidFill>
                <a:ea typeface="Times New Roman" pitchFamily="18" charset="0"/>
                <a:cs typeface="Arial" charset="0"/>
              </a:rPr>
              <a:t>turisme, cultura, esdeveniments, urbanisme, promoció econòmica</a:t>
            </a:r>
            <a:r>
              <a:rPr lang="ca-ES" sz="1000" dirty="0" smtClean="0">
                <a:solidFill>
                  <a:schemeClr val="tx1"/>
                </a:solidFill>
                <a:ea typeface="Times New Roman" pitchFamily="18" charset="0"/>
                <a:cs typeface="Arial" charset="0"/>
              </a:rPr>
              <a:t>, etc.).</a:t>
            </a:r>
          </a:p>
          <a:p>
            <a:pPr marL="271463" algn="just">
              <a:spcAft>
                <a:spcPts val="500"/>
              </a:spcAft>
              <a:defRPr/>
            </a:pPr>
            <a:r>
              <a:rPr lang="ca-ES" sz="1000" dirty="0" smtClean="0">
                <a:solidFill>
                  <a:schemeClr val="tx1"/>
                </a:solidFill>
                <a:ea typeface="Times New Roman" pitchFamily="18" charset="0"/>
                <a:cs typeface="Arial" charset="0"/>
              </a:rPr>
              <a:t>A través d’aquest nou òrgan, es pretén que el present pla de dinamització comercial sigui consensuat per totes les </a:t>
            </a:r>
            <a:r>
              <a:rPr lang="ca-ES" sz="1000" b="1" dirty="0" smtClean="0">
                <a:solidFill>
                  <a:schemeClr val="tx1"/>
                </a:solidFill>
                <a:ea typeface="Times New Roman" pitchFamily="18" charset="0"/>
                <a:cs typeface="Arial" charset="0"/>
              </a:rPr>
              <a:t>àrees tècniques de l’ajuntament amb potencial incidència sobre el comerç</a:t>
            </a:r>
            <a:r>
              <a:rPr lang="ca-ES" sz="1000" dirty="0" smtClean="0">
                <a:solidFill>
                  <a:schemeClr val="tx1"/>
                </a:solidFill>
                <a:ea typeface="Times New Roman" pitchFamily="18" charset="0"/>
                <a:cs typeface="Arial" charset="0"/>
              </a:rPr>
              <a:t>, així com per la totalitat de l’equip polític.</a:t>
            </a:r>
          </a:p>
          <a:p>
            <a:pPr marL="271463" algn="just">
              <a:spcAft>
                <a:spcPts val="500"/>
              </a:spcAft>
              <a:defRPr/>
            </a:pPr>
            <a:r>
              <a:rPr lang="ca-ES" sz="1000" dirty="0" smtClean="0">
                <a:solidFill>
                  <a:schemeClr val="tx1"/>
                </a:solidFill>
                <a:ea typeface="Times New Roman" pitchFamily="18" charset="0"/>
                <a:cs typeface="Arial" charset="0"/>
              </a:rPr>
              <a:t>Aquesta comissió hauria de vetllar per analitzar, debatre, i prendre decisions que fomentin un espai comercial urbà amable i altament atractiu a Sant Feliu de Guíxols. Una comissió d’aquestes característiques pretén que totes les decisions polítiques </a:t>
            </a:r>
            <a:r>
              <a:rPr lang="ca-ES" sz="1000" b="1" dirty="0" smtClean="0">
                <a:solidFill>
                  <a:schemeClr val="tx1"/>
                </a:solidFill>
                <a:ea typeface="Times New Roman" pitchFamily="18" charset="0"/>
                <a:cs typeface="Arial" charset="0"/>
              </a:rPr>
              <a:t>segueixin un mateix sentit </a:t>
            </a:r>
            <a:r>
              <a:rPr lang="ca-ES" sz="1000" dirty="0" smtClean="0">
                <a:solidFill>
                  <a:schemeClr val="tx1"/>
                </a:solidFill>
                <a:ea typeface="Times New Roman" pitchFamily="18" charset="0"/>
                <a:cs typeface="Arial" charset="0"/>
              </a:rPr>
              <a:t>i afavoreixin el comerç de la trama urbana.</a:t>
            </a:r>
            <a:endParaRPr lang="ca-ES" sz="1000" dirty="0" smtClean="0">
              <a:solidFill>
                <a:schemeClr val="tx1"/>
              </a:solidFill>
              <a:ea typeface="ＭＳ Ｐゴシック" pitchFamily="34" charset="-128"/>
              <a:cs typeface="Arial" charset="0"/>
            </a:endParaRPr>
          </a:p>
          <a:p>
            <a:pPr algn="just">
              <a:spcAft>
                <a:spcPts val="1200"/>
              </a:spcAft>
              <a:defRPr/>
            </a:pPr>
            <a:endParaRPr lang="ca-ES" sz="1000" dirty="0" smtClean="0">
              <a:solidFill>
                <a:schemeClr val="tx1"/>
              </a:solidFill>
              <a:ea typeface="ＭＳ Ｐゴシック" pitchFamily="34" charset="-128"/>
              <a:cs typeface="Arial" charset="0"/>
            </a:endParaRPr>
          </a:p>
          <a:p>
            <a:pPr marL="271463" indent="-184150" algn="just">
              <a:spcAft>
                <a:spcPts val="500"/>
              </a:spcAft>
              <a:defRPr/>
            </a:pPr>
            <a:endParaRPr lang="ca-ES" sz="1000" dirty="0">
              <a:solidFill>
                <a:schemeClr val="tx1"/>
              </a:solidFill>
              <a:ea typeface="ＭＳ Ｐゴシック" pitchFamily="34" charset="-128"/>
              <a:cs typeface="Arial" charset="0"/>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857364"/>
            <a:ext cx="8208963" cy="4000528"/>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rgbClr val="FF0000"/>
              </a:solidFill>
              <a:latin typeface="+mj-lt"/>
            </a:endParaRPr>
          </a:p>
        </p:txBody>
      </p:sp>
      <p:sp>
        <p:nvSpPr>
          <p:cNvPr id="72707" name="Contenidor de número de diapositiva 3"/>
          <p:cNvSpPr>
            <a:spLocks noGrp="1"/>
          </p:cNvSpPr>
          <p:nvPr>
            <p:ph type="sldNum" sz="quarter" idx="10"/>
          </p:nvPr>
        </p:nvSpPr>
        <p:spPr bwMode="auto">
          <a:noFill/>
          <a:ln>
            <a:miter lim="800000"/>
            <a:headEnd/>
            <a:tailEnd/>
          </a:ln>
        </p:spPr>
        <p:txBody>
          <a:bodyPr/>
          <a:lstStyle/>
          <a:p>
            <a:fld id="{78CC0090-6CC2-43E4-980B-5ED855C65337}" type="slidenum">
              <a:rPr lang="es-ES" altLang="ca-ES" smtClean="0">
                <a:latin typeface="Arial" charset="0"/>
                <a:cs typeface="Arial" charset="0"/>
              </a:rPr>
              <a:pPr/>
              <a:t>75</a:t>
            </a:fld>
            <a:endParaRPr lang="es-ES" altLang="ca-ES" smtClean="0">
              <a:latin typeface="Arial" charset="0"/>
              <a:cs typeface="Arial" charset="0"/>
            </a:endParaRPr>
          </a:p>
        </p:txBody>
      </p:sp>
      <p:sp>
        <p:nvSpPr>
          <p:cNvPr id="11" name="Rectangle arrodonit 10"/>
          <p:cNvSpPr/>
          <p:nvPr/>
        </p:nvSpPr>
        <p:spPr bwMode="auto">
          <a:xfrm>
            <a:off x="684213" y="2001827"/>
            <a:ext cx="1150937"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4.2</a:t>
            </a:r>
            <a:endParaRPr lang="ca-ES" altLang="es-ES_tradnl" sz="1200" b="1" dirty="0">
              <a:solidFill>
                <a:schemeClr val="tx1"/>
              </a:solidFill>
            </a:endParaRPr>
          </a:p>
        </p:txBody>
      </p:sp>
      <p:sp>
        <p:nvSpPr>
          <p:cNvPr id="12" name="Rectangle arrodonit 11"/>
          <p:cNvSpPr/>
          <p:nvPr/>
        </p:nvSpPr>
        <p:spPr bwMode="auto">
          <a:xfrm>
            <a:off x="1908175" y="2001827"/>
            <a:ext cx="6696075"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a:t>
            </a:r>
            <a:r>
              <a:rPr lang="ca-ES" altLang="ca-ES" sz="1200" b="1" dirty="0" smtClean="0">
                <a:solidFill>
                  <a:schemeClr val="tx1"/>
                </a:solidFill>
              </a:rPr>
              <a:t>de foment de la cooperació </a:t>
            </a:r>
            <a:r>
              <a:rPr lang="ca-ES" altLang="ca-ES" sz="1200" b="1" dirty="0" err="1" smtClean="0">
                <a:solidFill>
                  <a:schemeClr val="tx1"/>
                </a:solidFill>
              </a:rPr>
              <a:t>publicoprivada</a:t>
            </a:r>
            <a:endParaRPr lang="ca-ES" altLang="ca-ES" sz="1200" b="1" dirty="0">
              <a:solidFill>
                <a:schemeClr val="tx1"/>
              </a:solidFill>
            </a:endParaRPr>
          </a:p>
        </p:txBody>
      </p:sp>
      <p:sp>
        <p:nvSpPr>
          <p:cNvPr id="18" name="Rectangle arrodonit 17"/>
          <p:cNvSpPr/>
          <p:nvPr/>
        </p:nvSpPr>
        <p:spPr bwMode="auto">
          <a:xfrm>
            <a:off x="684213" y="2428869"/>
            <a:ext cx="1150937" cy="1714511"/>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428869"/>
            <a:ext cx="6696075" cy="1714511"/>
          </a:xfrm>
          <a:prstGeom prst="roundRect">
            <a:avLst>
              <a:gd name="adj" fmla="val 1362"/>
            </a:avLst>
          </a:prstGeom>
          <a:solidFill>
            <a:srgbClr val="FFFFFF">
              <a:alpha val="60000"/>
            </a:srgb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71463" indent="-184150" algn="just">
              <a:spcBef>
                <a:spcPts val="1200"/>
              </a:spcBef>
              <a:spcAft>
                <a:spcPts val="500"/>
              </a:spcAft>
              <a:buFont typeface="+mj-lt"/>
              <a:buAutoNum type="arabicPeriod" startAt="5"/>
              <a:defRPr/>
            </a:pPr>
            <a:r>
              <a:rPr lang="ca-ES" sz="1000" b="1" dirty="0" smtClean="0">
                <a:solidFill>
                  <a:schemeClr val="tx1"/>
                </a:solidFill>
                <a:ea typeface="ＭＳ Ｐゴシック" pitchFamily="34" charset="-128"/>
                <a:cs typeface="Arial" charset="0"/>
              </a:rPr>
              <a:t>Organització d’un certamen anual de comerç. </a:t>
            </a:r>
            <a:endParaRPr lang="ca-ES" sz="1000" b="1" dirty="0">
              <a:solidFill>
                <a:srgbClr val="FF0000"/>
              </a:solidFill>
              <a:ea typeface="ＭＳ Ｐゴシック" pitchFamily="34" charset="-128"/>
              <a:cs typeface="Arial" charset="0"/>
            </a:endParaRPr>
          </a:p>
          <a:p>
            <a:pPr marL="271463" algn="just">
              <a:spcBef>
                <a:spcPts val="0"/>
              </a:spcBef>
              <a:spcAft>
                <a:spcPts val="500"/>
              </a:spcAft>
              <a:defRPr/>
            </a:pPr>
            <a:r>
              <a:rPr lang="ca-ES" sz="1000" dirty="0" smtClean="0">
                <a:solidFill>
                  <a:schemeClr val="tx1"/>
                </a:solidFill>
                <a:ea typeface="ＭＳ Ｐゴシック" pitchFamily="34" charset="-128"/>
                <a:cs typeface="Arial" charset="0"/>
              </a:rPr>
              <a:t>Finalment, es proposa organitzar un certamen anual en matèria comercial, a través del qual l’Ajuntament concedeixi diversos premis als comerços del municipi que més destaquin en una sèrie d’aspectes concretats prèviament, com ara en </a:t>
            </a:r>
            <a:r>
              <a:rPr lang="ca-ES" sz="1000" b="1" dirty="0" smtClean="0">
                <a:solidFill>
                  <a:schemeClr val="tx1"/>
                </a:solidFill>
                <a:ea typeface="ＭＳ Ｐゴシック" pitchFamily="34" charset="-128"/>
                <a:cs typeface="Arial" charset="0"/>
              </a:rPr>
              <a:t>imatge exterior, imatge interior, originalitat, innovació</a:t>
            </a:r>
            <a:r>
              <a:rPr lang="ca-ES" sz="1000" dirty="0" smtClean="0">
                <a:solidFill>
                  <a:schemeClr val="tx1"/>
                </a:solidFill>
                <a:ea typeface="ＭＳ Ｐゴシック" pitchFamily="34" charset="-128"/>
                <a:cs typeface="Arial" charset="0"/>
              </a:rPr>
              <a:t>, etc.</a:t>
            </a:r>
          </a:p>
          <a:p>
            <a:pPr marL="271463" algn="just">
              <a:spcBef>
                <a:spcPts val="0"/>
              </a:spcBef>
              <a:spcAft>
                <a:spcPts val="500"/>
              </a:spcAft>
              <a:defRPr/>
            </a:pPr>
            <a:r>
              <a:rPr lang="ca-ES" sz="1000" dirty="0" smtClean="0">
                <a:solidFill>
                  <a:schemeClr val="tx1"/>
                </a:solidFill>
                <a:ea typeface="ＭＳ Ｐゴシック" pitchFamily="34" charset="-128"/>
                <a:cs typeface="Arial" charset="0"/>
              </a:rPr>
              <a:t>La celebració d’un esdeveniment d’aquestes característiques, que inclogui un reconeixement als comerços del municipi i un </a:t>
            </a:r>
            <a:r>
              <a:rPr lang="ca-ES" sz="1000" b="1" dirty="0" smtClean="0">
                <a:solidFill>
                  <a:schemeClr val="tx1"/>
                </a:solidFill>
                <a:ea typeface="ＭＳ Ｐゴシック" pitchFamily="34" charset="-128"/>
                <a:cs typeface="Arial" charset="0"/>
              </a:rPr>
              <a:t>lliurament de premis</a:t>
            </a:r>
            <a:r>
              <a:rPr lang="ca-ES" sz="1000" dirty="0" smtClean="0">
                <a:solidFill>
                  <a:schemeClr val="tx1"/>
                </a:solidFill>
                <a:ea typeface="ＭＳ Ｐゴシック" pitchFamily="34" charset="-128"/>
                <a:cs typeface="Arial" charset="0"/>
              </a:rPr>
              <a:t>, contribuirà a reforçar la imatge i la força del pacte de comerç.</a:t>
            </a:r>
          </a:p>
          <a:p>
            <a:pPr marL="271463" algn="just">
              <a:spcBef>
                <a:spcPts val="0"/>
              </a:spcBef>
              <a:spcAft>
                <a:spcPts val="500"/>
              </a:spcAft>
              <a:defRPr/>
            </a:pPr>
            <a:r>
              <a:rPr lang="ca-ES" sz="1000" dirty="0" smtClean="0">
                <a:solidFill>
                  <a:schemeClr val="tx1"/>
                </a:solidFill>
                <a:ea typeface="ＭＳ Ｐゴシック" pitchFamily="34" charset="-128"/>
                <a:cs typeface="Arial" charset="0"/>
              </a:rPr>
              <a:t>En tot cas, aquesta acció hauria de ser complementària als premis que actualment ja ve atorgant l’Ajuntament de Sant Feliu de Guíxols als comerços de major antiguitat, una iniciativa que es considera interessant i susceptible de ser mantinguda.</a:t>
            </a:r>
          </a:p>
        </p:txBody>
      </p:sp>
      <p:sp>
        <p:nvSpPr>
          <p:cNvPr id="17" name="Rectangle arrodonit 16"/>
          <p:cNvSpPr/>
          <p:nvPr/>
        </p:nvSpPr>
        <p:spPr>
          <a:xfrm>
            <a:off x="684213" y="1554166"/>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4</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0" name="Rectangle arrodonit 13"/>
          <p:cNvSpPr/>
          <p:nvPr/>
        </p:nvSpPr>
        <p:spPr bwMode="auto">
          <a:xfrm>
            <a:off x="1187450" y="1554166"/>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defRPr/>
            </a:pPr>
            <a:r>
              <a:rPr lang="ca-ES" sz="1600" b="1" dirty="0" smtClean="0">
                <a:solidFill>
                  <a:schemeClr val="bg1"/>
                </a:solidFill>
                <a:cs typeface="Arial" panose="020B0604020202020204" pitchFamily="34" charset="0"/>
              </a:rPr>
              <a:t>Cooperació i associacionisme comercial</a:t>
            </a:r>
            <a:endParaRPr lang="ca-ES" sz="1600" b="1" dirty="0">
              <a:solidFill>
                <a:schemeClr val="bg1"/>
              </a:solidFill>
            </a:endParaRPr>
          </a:p>
        </p:txBody>
      </p:sp>
      <p:sp>
        <p:nvSpPr>
          <p:cNvPr id="14" name="Rectangle arrodonit 24"/>
          <p:cNvSpPr/>
          <p:nvPr/>
        </p:nvSpPr>
        <p:spPr bwMode="auto">
          <a:xfrm>
            <a:off x="684213" y="4214818"/>
            <a:ext cx="1150937" cy="576262"/>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Resultats esperats</a:t>
            </a:r>
          </a:p>
        </p:txBody>
      </p:sp>
      <p:sp>
        <p:nvSpPr>
          <p:cNvPr id="21" name="Rectangle arrodonit 25"/>
          <p:cNvSpPr/>
          <p:nvPr/>
        </p:nvSpPr>
        <p:spPr bwMode="auto">
          <a:xfrm>
            <a:off x="1908175" y="4214818"/>
            <a:ext cx="6696075" cy="576262"/>
          </a:xfrm>
          <a:prstGeom prst="roundRect">
            <a:avLst>
              <a:gd name="adj" fmla="val 5945"/>
            </a:avLst>
          </a:prstGeom>
          <a:solidFill>
            <a:schemeClr val="bg1">
              <a:alpha val="80000"/>
            </a:scheme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Establir un marc de col·laboració entre els diversos agents implicats en comerç i afavorir la </a:t>
            </a:r>
            <a:r>
              <a:rPr lang="ca-ES" sz="1000" dirty="0" err="1" smtClean="0">
                <a:solidFill>
                  <a:schemeClr val="tx1"/>
                </a:solidFill>
              </a:rPr>
              <a:t>governança</a:t>
            </a:r>
            <a:r>
              <a:rPr lang="ca-ES" sz="1000" dirty="0" smtClean="0">
                <a:solidFill>
                  <a:schemeClr val="tx1"/>
                </a:solidFill>
              </a:rPr>
              <a:t> comercial del municipi.</a:t>
            </a:r>
          </a:p>
        </p:txBody>
      </p:sp>
      <p:sp>
        <p:nvSpPr>
          <p:cNvPr id="22" name="Rectangle arrodonit 31"/>
          <p:cNvSpPr/>
          <p:nvPr/>
        </p:nvSpPr>
        <p:spPr bwMode="auto">
          <a:xfrm>
            <a:off x="684213" y="4862518"/>
            <a:ext cx="1150937" cy="781060"/>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Agents implicats</a:t>
            </a:r>
          </a:p>
        </p:txBody>
      </p:sp>
      <p:sp>
        <p:nvSpPr>
          <p:cNvPr id="23" name="Rectangle arrodonit 32"/>
          <p:cNvSpPr/>
          <p:nvPr/>
        </p:nvSpPr>
        <p:spPr bwMode="auto">
          <a:xfrm>
            <a:off x="1908175" y="4862518"/>
            <a:ext cx="1368425" cy="781060"/>
          </a:xfrm>
          <a:prstGeom prst="roundRect">
            <a:avLst>
              <a:gd name="adj" fmla="val 5945"/>
            </a:avLst>
          </a:prstGeom>
          <a:solidFill>
            <a:schemeClr val="bg1">
              <a:alpha val="80000"/>
            </a:scheme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Ajuntament, associació Guíxols Comerç i Turisme i altres entitats locals.</a:t>
            </a:r>
            <a:endParaRPr lang="ca-ES" sz="1000" dirty="0">
              <a:solidFill>
                <a:schemeClr val="tx1"/>
              </a:solidFill>
            </a:endParaRPr>
          </a:p>
        </p:txBody>
      </p:sp>
      <p:sp>
        <p:nvSpPr>
          <p:cNvPr id="24" name="Rectangle arrodonit 33"/>
          <p:cNvSpPr/>
          <p:nvPr/>
        </p:nvSpPr>
        <p:spPr bwMode="auto">
          <a:xfrm>
            <a:off x="3348038" y="4862518"/>
            <a:ext cx="1152525" cy="781060"/>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Públic destinatari</a:t>
            </a:r>
          </a:p>
        </p:txBody>
      </p:sp>
      <p:sp>
        <p:nvSpPr>
          <p:cNvPr id="25" name="Rectangle arrodonit 37"/>
          <p:cNvSpPr/>
          <p:nvPr/>
        </p:nvSpPr>
        <p:spPr bwMode="auto">
          <a:xfrm>
            <a:off x="6011863" y="4862518"/>
            <a:ext cx="1152525" cy="781060"/>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Prioritat</a:t>
            </a:r>
          </a:p>
        </p:txBody>
      </p:sp>
      <p:sp>
        <p:nvSpPr>
          <p:cNvPr id="26" name="Rectangle arrodonit 39"/>
          <p:cNvSpPr/>
          <p:nvPr/>
        </p:nvSpPr>
        <p:spPr bwMode="auto">
          <a:xfrm>
            <a:off x="4572000" y="4862518"/>
            <a:ext cx="1368425" cy="781060"/>
          </a:xfrm>
          <a:prstGeom prst="roundRect">
            <a:avLst>
              <a:gd name="adj" fmla="val 5945"/>
            </a:avLst>
          </a:prstGeom>
          <a:solidFill>
            <a:schemeClr val="bg1">
              <a:alpha val="80000"/>
            </a:scheme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Comerciants i ciutadania.</a:t>
            </a:r>
            <a:endParaRPr lang="ca-ES" sz="1000" dirty="0">
              <a:solidFill>
                <a:schemeClr val="tx1"/>
              </a:solidFill>
            </a:endParaRPr>
          </a:p>
        </p:txBody>
      </p:sp>
      <p:sp>
        <p:nvSpPr>
          <p:cNvPr id="27" name="Rectangle arrodonit 40"/>
          <p:cNvSpPr/>
          <p:nvPr/>
        </p:nvSpPr>
        <p:spPr bwMode="auto">
          <a:xfrm>
            <a:off x="7235825" y="4862518"/>
            <a:ext cx="1368425" cy="781060"/>
          </a:xfrm>
          <a:prstGeom prst="roundRect">
            <a:avLst>
              <a:gd name="adj" fmla="val 5945"/>
            </a:avLst>
          </a:prstGeom>
          <a:solidFill>
            <a:schemeClr val="bg1">
              <a:alpha val="80000"/>
            </a:scheme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a:solidFill>
                  <a:schemeClr val="tx1"/>
                </a:solidFill>
              </a:rPr>
              <a:t>Alta.</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627189"/>
            <a:ext cx="8208963" cy="4373579"/>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74755" name="Contenidor de número de diapositiva 3"/>
          <p:cNvSpPr>
            <a:spLocks noGrp="1"/>
          </p:cNvSpPr>
          <p:nvPr>
            <p:ph type="sldNum" sz="quarter" idx="10"/>
          </p:nvPr>
        </p:nvSpPr>
        <p:spPr bwMode="auto">
          <a:noFill/>
          <a:ln>
            <a:miter lim="800000"/>
            <a:headEnd/>
            <a:tailEnd/>
          </a:ln>
        </p:spPr>
        <p:txBody>
          <a:bodyPr/>
          <a:lstStyle/>
          <a:p>
            <a:fld id="{3934B76E-9E90-4604-A7DD-C30C33D52FF9}" type="slidenum">
              <a:rPr lang="es-ES" altLang="ca-ES" smtClean="0">
                <a:latin typeface="Arial" charset="0"/>
                <a:cs typeface="Arial" charset="0"/>
              </a:rPr>
              <a:pPr/>
              <a:t>76</a:t>
            </a:fld>
            <a:endParaRPr lang="es-ES" altLang="ca-ES" smtClean="0">
              <a:latin typeface="Arial" charset="0"/>
              <a:cs typeface="Arial" charset="0"/>
            </a:endParaRPr>
          </a:p>
        </p:txBody>
      </p:sp>
      <p:sp>
        <p:nvSpPr>
          <p:cNvPr id="11" name="Rectangle arrodonit 10"/>
          <p:cNvSpPr/>
          <p:nvPr/>
        </p:nvSpPr>
        <p:spPr bwMode="auto">
          <a:xfrm>
            <a:off x="684213" y="1771652"/>
            <a:ext cx="1150937"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5.1</a:t>
            </a:r>
            <a:endParaRPr lang="ca-ES" altLang="es-ES_tradnl" sz="1200" b="1" dirty="0">
              <a:solidFill>
                <a:schemeClr val="tx1"/>
              </a:solidFill>
            </a:endParaRPr>
          </a:p>
        </p:txBody>
      </p:sp>
      <p:sp>
        <p:nvSpPr>
          <p:cNvPr id="12" name="Rectangle arrodonit 11"/>
          <p:cNvSpPr/>
          <p:nvPr/>
        </p:nvSpPr>
        <p:spPr bwMode="auto">
          <a:xfrm>
            <a:off x="1908175" y="1771652"/>
            <a:ext cx="6696075"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a:t>
            </a:r>
            <a:r>
              <a:rPr lang="ca-ES" altLang="ca-ES" sz="1200" b="1" dirty="0" smtClean="0">
                <a:solidFill>
                  <a:schemeClr val="tx1"/>
                </a:solidFill>
              </a:rPr>
              <a:t>de comerç i turisme</a:t>
            </a:r>
            <a:endParaRPr lang="ca-ES" altLang="ca-ES" sz="1200" b="1" dirty="0">
              <a:solidFill>
                <a:schemeClr val="tx1"/>
              </a:solidFill>
            </a:endParaRPr>
          </a:p>
        </p:txBody>
      </p:sp>
      <p:sp>
        <p:nvSpPr>
          <p:cNvPr id="18" name="Rectangle arrodonit 17"/>
          <p:cNvSpPr/>
          <p:nvPr/>
        </p:nvSpPr>
        <p:spPr bwMode="auto">
          <a:xfrm>
            <a:off x="684213" y="2857496"/>
            <a:ext cx="1150937" cy="2928958"/>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857496"/>
            <a:ext cx="6696075" cy="2928958"/>
          </a:xfrm>
          <a:prstGeom prst="roundRect">
            <a:avLst>
              <a:gd name="adj" fmla="val 1362"/>
            </a:avLst>
          </a:prstGeom>
          <a:solidFill>
            <a:srgbClr val="FFFFFF">
              <a:alpha val="60000"/>
            </a:srgb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180975" algn="just">
              <a:spcBef>
                <a:spcPts val="0"/>
              </a:spcBef>
              <a:spcAft>
                <a:spcPts val="500"/>
              </a:spcAft>
              <a:buFont typeface="+mj-lt"/>
              <a:buAutoNum type="arabicPeriod"/>
              <a:defRPr/>
            </a:pPr>
            <a:r>
              <a:rPr lang="ca-ES" sz="1000" b="1" dirty="0" smtClean="0">
                <a:solidFill>
                  <a:schemeClr val="tx1"/>
                </a:solidFill>
                <a:cs typeface="Arial" pitchFamily="34" charset="0"/>
              </a:rPr>
              <a:t>Disposició de fulletons de l’oferta comercial als establiments d’allotjament del municipi.</a:t>
            </a:r>
          </a:p>
          <a:p>
            <a:pPr marL="266700" indent="4763" algn="just">
              <a:spcBef>
                <a:spcPts val="0"/>
              </a:spcBef>
              <a:spcAft>
                <a:spcPts val="500"/>
              </a:spcAft>
              <a:defRPr/>
            </a:pPr>
            <a:r>
              <a:rPr lang="ca-ES" sz="1000" dirty="0" smtClean="0">
                <a:solidFill>
                  <a:schemeClr val="tx1"/>
                </a:solidFill>
                <a:cs typeface="Arial" pitchFamily="34" charset="0"/>
              </a:rPr>
              <a:t>Tal i com es detalla en l’acció 1 del Programa  6.2, el present pla de dinamització comercial preveu l’elaboració d’un fulletó descriptiu de l’oferta comercial existent a Sant Feliu de Guíxols. En aquest sentit, es considera que un dels llocs on aquest fulletó hauria de ser distribuït és en tots els </a:t>
            </a:r>
            <a:r>
              <a:rPr lang="ca-ES" sz="1000" b="1" dirty="0" smtClean="0">
                <a:solidFill>
                  <a:schemeClr val="tx1"/>
                </a:solidFill>
                <a:cs typeface="Arial" pitchFamily="34" charset="0"/>
              </a:rPr>
              <a:t>establiments d’allotjament </a:t>
            </a:r>
            <a:r>
              <a:rPr lang="ca-ES" sz="1000" dirty="0" smtClean="0">
                <a:solidFill>
                  <a:schemeClr val="tx1"/>
                </a:solidFill>
                <a:cs typeface="Arial" pitchFamily="34" charset="0"/>
              </a:rPr>
              <a:t>del municipi (hotels, hostals, pensions, càmpings, etc.), per tal de </a:t>
            </a:r>
            <a:r>
              <a:rPr lang="ca-ES" sz="1000" b="1" dirty="0" smtClean="0">
                <a:solidFill>
                  <a:schemeClr val="tx1"/>
                </a:solidFill>
                <a:cs typeface="Arial" pitchFamily="34" charset="0"/>
              </a:rPr>
              <a:t>donar a conèixer l’oferta existent </a:t>
            </a:r>
            <a:r>
              <a:rPr lang="ca-ES" sz="1000" dirty="0" smtClean="0">
                <a:solidFill>
                  <a:schemeClr val="tx1"/>
                </a:solidFill>
                <a:cs typeface="Arial" pitchFamily="34" charset="0"/>
              </a:rPr>
              <a:t>als turistes i visitants.</a:t>
            </a:r>
          </a:p>
          <a:p>
            <a:pPr marL="266700" indent="4763" algn="just">
              <a:spcBef>
                <a:spcPts val="0"/>
              </a:spcBef>
              <a:spcAft>
                <a:spcPts val="500"/>
              </a:spcAft>
              <a:defRPr/>
            </a:pPr>
            <a:r>
              <a:rPr lang="ca-ES" sz="1000" dirty="0" smtClean="0">
                <a:solidFill>
                  <a:schemeClr val="tx1"/>
                </a:solidFill>
                <a:cs typeface="Arial" pitchFamily="34" charset="0"/>
              </a:rPr>
              <a:t>De forma similar, i per tal que l’acció fos recíproca, també es podria acordar que els establiments comercials disposessin de fulletons sobre l’oferta d’allotjament del municipi.</a:t>
            </a:r>
          </a:p>
          <a:p>
            <a:pPr marL="266700" indent="-180975" algn="just">
              <a:spcBef>
                <a:spcPts val="1200"/>
              </a:spcBef>
              <a:spcAft>
                <a:spcPts val="500"/>
              </a:spcAft>
              <a:buFont typeface="+mj-lt"/>
              <a:buAutoNum type="arabicPeriod" startAt="2"/>
              <a:defRPr/>
            </a:pPr>
            <a:r>
              <a:rPr lang="ca-ES" sz="1000" b="1" dirty="0" smtClean="0">
                <a:solidFill>
                  <a:schemeClr val="tx1"/>
                </a:solidFill>
              </a:rPr>
              <a:t>Creació de promocions conjuntes entre comerç i allotjament.</a:t>
            </a:r>
          </a:p>
          <a:p>
            <a:pPr marL="266700" indent="4763" algn="just">
              <a:spcBef>
                <a:spcPts val="0"/>
              </a:spcBef>
              <a:spcAft>
                <a:spcPts val="300"/>
              </a:spcAft>
              <a:defRPr/>
            </a:pPr>
            <a:r>
              <a:rPr lang="ca-ES" sz="1000" dirty="0" smtClean="0">
                <a:solidFill>
                  <a:schemeClr val="tx1"/>
                </a:solidFill>
              </a:rPr>
              <a:t>En segon lloc, es proposa que, des de l’Associació Guíxols Comerç i Turisme, s’impulsi la creació de promocions o vals de descompte que </a:t>
            </a:r>
            <a:r>
              <a:rPr lang="ca-ES" sz="1000" b="1" dirty="0" smtClean="0">
                <a:solidFill>
                  <a:schemeClr val="tx1"/>
                </a:solidFill>
              </a:rPr>
              <a:t>vinculin el comerç del municipi i els establiments d’allotjament</a:t>
            </a:r>
            <a:r>
              <a:rPr lang="ca-ES" sz="1000" dirty="0" smtClean="0">
                <a:solidFill>
                  <a:schemeClr val="tx1"/>
                </a:solidFill>
              </a:rPr>
              <a:t>, de manera que quan algú s’allotgés en un allotjament del municipi, pogués gaudir d’algun tipus d’avantatge en el comerç local (i a l’inrevés). Aquest tipus de promoció podria tenir un elevat recorregut en un municipi com Sant Feliu de Guíxols, caracteritzat per una elevada afluència de </a:t>
            </a:r>
            <a:r>
              <a:rPr lang="ca-ES" sz="1000" b="1" dirty="0" smtClean="0">
                <a:solidFill>
                  <a:schemeClr val="tx1"/>
                </a:solidFill>
              </a:rPr>
              <a:t>turisme cultural i familiar</a:t>
            </a:r>
            <a:r>
              <a:rPr lang="ca-ES" sz="1000" dirty="0" smtClean="0">
                <a:solidFill>
                  <a:schemeClr val="tx1"/>
                </a:solidFill>
              </a:rPr>
              <a:t>.</a:t>
            </a:r>
            <a:endParaRPr lang="ca-ES" sz="1000" dirty="0">
              <a:solidFill>
                <a:schemeClr val="tx1"/>
              </a:solidFill>
            </a:endParaRPr>
          </a:p>
        </p:txBody>
      </p:sp>
      <p:sp>
        <p:nvSpPr>
          <p:cNvPr id="36" name="Rectangle arrodonit 35"/>
          <p:cNvSpPr/>
          <p:nvPr/>
        </p:nvSpPr>
        <p:spPr bwMode="auto">
          <a:xfrm>
            <a:off x="684213" y="2203453"/>
            <a:ext cx="1150937" cy="582606"/>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Objectius </a:t>
            </a:r>
          </a:p>
        </p:txBody>
      </p:sp>
      <p:sp>
        <p:nvSpPr>
          <p:cNvPr id="37" name="Rectangle arrodonit 36"/>
          <p:cNvSpPr/>
          <p:nvPr/>
        </p:nvSpPr>
        <p:spPr bwMode="auto">
          <a:xfrm>
            <a:off x="1908175" y="2203453"/>
            <a:ext cx="6696075" cy="582606"/>
          </a:xfrm>
          <a:prstGeom prst="roundRect">
            <a:avLst>
              <a:gd name="adj" fmla="val 1023"/>
            </a:avLst>
          </a:prstGeom>
          <a:solidFill>
            <a:srgbClr val="FFFFFF">
              <a:alpha val="60000"/>
            </a:srgb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r>
              <a:rPr lang="ca-ES" sz="1000" dirty="0" smtClean="0">
                <a:solidFill>
                  <a:schemeClr val="tx1"/>
                </a:solidFill>
              </a:rPr>
              <a:t>Generar sinergies entre el teixit comercial i el sector turístic, de manera que s’enforteixin mútuament i contribueixen a un enfortiment de l’economia local.</a:t>
            </a:r>
            <a:endParaRPr lang="ca-ES" sz="1000" dirty="0">
              <a:solidFill>
                <a:schemeClr val="tx1"/>
              </a:solidFill>
            </a:endParaRPr>
          </a:p>
        </p:txBody>
      </p:sp>
      <p:sp>
        <p:nvSpPr>
          <p:cNvPr id="14" name="Rectangle arrodonit 13"/>
          <p:cNvSpPr/>
          <p:nvPr/>
        </p:nvSpPr>
        <p:spPr bwMode="auto">
          <a:xfrm>
            <a:off x="1187450" y="1339852"/>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ca-ES" sz="1600" b="1" dirty="0">
                <a:solidFill>
                  <a:schemeClr val="bg1"/>
                </a:solidFill>
              </a:rPr>
              <a:t>Sinergies </a:t>
            </a:r>
            <a:r>
              <a:rPr lang="ca-ES" sz="1600" b="1" dirty="0" smtClean="0">
                <a:solidFill>
                  <a:schemeClr val="bg1"/>
                </a:solidFill>
              </a:rPr>
              <a:t>amb turisme i cultura</a:t>
            </a:r>
            <a:endParaRPr lang="ca-ES" sz="1600" b="1" dirty="0">
              <a:solidFill>
                <a:schemeClr val="bg1"/>
              </a:solidFill>
            </a:endParaRPr>
          </a:p>
        </p:txBody>
      </p:sp>
      <p:sp>
        <p:nvSpPr>
          <p:cNvPr id="17" name="Rectangle arrodonit 16"/>
          <p:cNvSpPr/>
          <p:nvPr/>
        </p:nvSpPr>
        <p:spPr>
          <a:xfrm>
            <a:off x="684213" y="1339852"/>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5</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627189"/>
            <a:ext cx="8208963" cy="4230703"/>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74755" name="Contenidor de número de diapositiva 3"/>
          <p:cNvSpPr>
            <a:spLocks noGrp="1"/>
          </p:cNvSpPr>
          <p:nvPr>
            <p:ph type="sldNum" sz="quarter" idx="10"/>
          </p:nvPr>
        </p:nvSpPr>
        <p:spPr bwMode="auto">
          <a:noFill/>
          <a:ln>
            <a:miter lim="800000"/>
            <a:headEnd/>
            <a:tailEnd/>
          </a:ln>
        </p:spPr>
        <p:txBody>
          <a:bodyPr/>
          <a:lstStyle/>
          <a:p>
            <a:fld id="{3934B76E-9E90-4604-A7DD-C30C33D52FF9}" type="slidenum">
              <a:rPr lang="es-ES" altLang="ca-ES" smtClean="0">
                <a:latin typeface="Arial" charset="0"/>
                <a:cs typeface="Arial" charset="0"/>
              </a:rPr>
              <a:pPr/>
              <a:t>77</a:t>
            </a:fld>
            <a:endParaRPr lang="es-ES" altLang="ca-ES" smtClean="0">
              <a:latin typeface="Arial" charset="0"/>
              <a:cs typeface="Arial" charset="0"/>
            </a:endParaRPr>
          </a:p>
        </p:txBody>
      </p:sp>
      <p:sp>
        <p:nvSpPr>
          <p:cNvPr id="11" name="Rectangle arrodonit 10"/>
          <p:cNvSpPr/>
          <p:nvPr/>
        </p:nvSpPr>
        <p:spPr bwMode="auto">
          <a:xfrm>
            <a:off x="684213" y="1771652"/>
            <a:ext cx="1150937"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5.1</a:t>
            </a:r>
            <a:endParaRPr lang="ca-ES" altLang="es-ES_tradnl" sz="1200" b="1" dirty="0">
              <a:solidFill>
                <a:schemeClr val="tx1"/>
              </a:solidFill>
            </a:endParaRPr>
          </a:p>
        </p:txBody>
      </p:sp>
      <p:sp>
        <p:nvSpPr>
          <p:cNvPr id="12" name="Rectangle arrodonit 11"/>
          <p:cNvSpPr/>
          <p:nvPr/>
        </p:nvSpPr>
        <p:spPr bwMode="auto">
          <a:xfrm>
            <a:off x="1908175" y="1771652"/>
            <a:ext cx="6696075"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a:t>
            </a:r>
            <a:r>
              <a:rPr lang="ca-ES" altLang="ca-ES" sz="1200" b="1" dirty="0" smtClean="0">
                <a:solidFill>
                  <a:schemeClr val="tx1"/>
                </a:solidFill>
              </a:rPr>
              <a:t>de comerç i turisme</a:t>
            </a:r>
            <a:endParaRPr lang="ca-ES" altLang="ca-ES" sz="1200" b="1" dirty="0">
              <a:solidFill>
                <a:schemeClr val="tx1"/>
              </a:solidFill>
            </a:endParaRPr>
          </a:p>
        </p:txBody>
      </p:sp>
      <p:sp>
        <p:nvSpPr>
          <p:cNvPr id="18" name="Rectangle arrodonit 17"/>
          <p:cNvSpPr/>
          <p:nvPr/>
        </p:nvSpPr>
        <p:spPr bwMode="auto">
          <a:xfrm>
            <a:off x="684213" y="2214554"/>
            <a:ext cx="1150937" cy="3429024"/>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214554"/>
            <a:ext cx="6696075" cy="3429024"/>
          </a:xfrm>
          <a:prstGeom prst="roundRect">
            <a:avLst>
              <a:gd name="adj" fmla="val 1362"/>
            </a:avLst>
          </a:prstGeom>
          <a:solidFill>
            <a:srgbClr val="FFFFFF">
              <a:alpha val="60000"/>
            </a:srgb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69875" indent="-182563" algn="just">
              <a:spcBef>
                <a:spcPct val="60000"/>
              </a:spcBef>
              <a:spcAft>
                <a:spcPts val="300"/>
              </a:spcAft>
              <a:defRPr/>
            </a:pPr>
            <a:endParaRPr lang="ca-ES" sz="1000" dirty="0">
              <a:solidFill>
                <a:srgbClr val="FF0000"/>
              </a:solidFill>
            </a:endParaRPr>
          </a:p>
        </p:txBody>
      </p:sp>
      <p:sp>
        <p:nvSpPr>
          <p:cNvPr id="14" name="Rectangle arrodonit 13"/>
          <p:cNvSpPr/>
          <p:nvPr/>
        </p:nvSpPr>
        <p:spPr bwMode="auto">
          <a:xfrm>
            <a:off x="1187450" y="1339852"/>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ca-ES" sz="1600" b="1" dirty="0">
                <a:solidFill>
                  <a:schemeClr val="bg1"/>
                </a:solidFill>
              </a:rPr>
              <a:t>Sinergies </a:t>
            </a:r>
            <a:r>
              <a:rPr lang="ca-ES" sz="1600" b="1" dirty="0" smtClean="0">
                <a:solidFill>
                  <a:schemeClr val="bg1"/>
                </a:solidFill>
              </a:rPr>
              <a:t>amb turisme i cultura</a:t>
            </a:r>
            <a:endParaRPr lang="ca-ES" sz="1600" b="1" dirty="0">
              <a:solidFill>
                <a:schemeClr val="bg1"/>
              </a:solidFill>
            </a:endParaRPr>
          </a:p>
        </p:txBody>
      </p:sp>
      <p:sp>
        <p:nvSpPr>
          <p:cNvPr id="17" name="Rectangle arrodonit 16"/>
          <p:cNvSpPr/>
          <p:nvPr/>
        </p:nvSpPr>
        <p:spPr>
          <a:xfrm>
            <a:off x="684213" y="1339852"/>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5</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9218" name="AutoShape 2" descr="20170601_104927.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a-ES"/>
          </a:p>
        </p:txBody>
      </p:sp>
      <p:sp>
        <p:nvSpPr>
          <p:cNvPr id="28" name="Rectangle 21"/>
          <p:cNvSpPr>
            <a:spLocks noChangeArrowheads="1"/>
          </p:cNvSpPr>
          <p:nvPr/>
        </p:nvSpPr>
        <p:spPr bwMode="auto">
          <a:xfrm>
            <a:off x="6786578" y="4831224"/>
            <a:ext cx="1643074" cy="369332"/>
          </a:xfrm>
          <a:prstGeom prst="rect">
            <a:avLst/>
          </a:prstGeom>
          <a:noFill/>
          <a:ln w="9525">
            <a:noFill/>
            <a:miter lim="800000"/>
            <a:headEnd/>
            <a:tailEnd/>
          </a:ln>
        </p:spPr>
        <p:txBody>
          <a:bodyPr wrap="square">
            <a:spAutoFit/>
          </a:bodyPr>
          <a:lstStyle/>
          <a:p>
            <a:pPr algn="ctr"/>
            <a:r>
              <a:rPr lang="ca-ES" sz="600" dirty="0" smtClean="0"/>
              <a:t>Imatge de la Platja de Sant Feliu, un dels espais amb més afluència turística del municipi.</a:t>
            </a:r>
            <a:endParaRPr lang="ca-ES" sz="600" dirty="0"/>
          </a:p>
        </p:txBody>
      </p:sp>
      <p:sp>
        <p:nvSpPr>
          <p:cNvPr id="29" name="TextBox 35"/>
          <p:cNvSpPr>
            <a:spLocks noChangeArrowheads="1"/>
          </p:cNvSpPr>
          <p:nvPr/>
        </p:nvSpPr>
        <p:spPr bwMode="auto">
          <a:xfrm>
            <a:off x="6743034" y="2643182"/>
            <a:ext cx="1728000" cy="2143140"/>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pic>
        <p:nvPicPr>
          <p:cNvPr id="9222" name="Picture 6"/>
          <p:cNvPicPr>
            <a:picLocks noChangeAspect="1" noChangeArrowheads="1"/>
          </p:cNvPicPr>
          <p:nvPr/>
        </p:nvPicPr>
        <p:blipFill>
          <a:blip r:embed="rId2" cstate="print"/>
          <a:srcRect t="11906" b="16656"/>
          <a:stretch>
            <a:fillRect/>
          </a:stretch>
        </p:blipFill>
        <p:spPr bwMode="auto">
          <a:xfrm>
            <a:off x="6858016" y="2764286"/>
            <a:ext cx="1502596" cy="1908310"/>
          </a:xfrm>
          <a:prstGeom prst="rect">
            <a:avLst/>
          </a:prstGeom>
          <a:noFill/>
          <a:ln w="9525">
            <a:noFill/>
            <a:miter lim="800000"/>
            <a:headEnd/>
            <a:tailEnd/>
          </a:ln>
          <a:effectLst/>
        </p:spPr>
      </p:pic>
      <p:sp>
        <p:nvSpPr>
          <p:cNvPr id="31" name="Rectangle arrodonit 18"/>
          <p:cNvSpPr/>
          <p:nvPr/>
        </p:nvSpPr>
        <p:spPr bwMode="auto">
          <a:xfrm>
            <a:off x="1928795" y="2357430"/>
            <a:ext cx="4643469" cy="2022036"/>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69875" indent="-182563" algn="just">
              <a:spcBef>
                <a:spcPct val="60000"/>
              </a:spcBef>
              <a:spcAft>
                <a:spcPts val="300"/>
              </a:spcAft>
              <a:buFont typeface="+mj-lt"/>
              <a:buAutoNum type="arabicPeriod" startAt="3"/>
              <a:defRPr/>
            </a:pPr>
            <a:r>
              <a:rPr lang="ca-ES" sz="1000" b="1" dirty="0" smtClean="0">
                <a:solidFill>
                  <a:schemeClr val="tx1"/>
                </a:solidFill>
                <a:cs typeface="Arial" pitchFamily="34" charset="0"/>
              </a:rPr>
              <a:t>Creació d’un esdeveniment anual vinculat al cicloturisme.</a:t>
            </a:r>
          </a:p>
          <a:p>
            <a:pPr marL="269875" indent="1588" algn="just">
              <a:spcBef>
                <a:spcPts val="0"/>
              </a:spcBef>
              <a:spcAft>
                <a:spcPts val="500"/>
              </a:spcAft>
              <a:defRPr/>
            </a:pPr>
            <a:r>
              <a:rPr lang="ca-ES" sz="1000" dirty="0" smtClean="0">
                <a:solidFill>
                  <a:schemeClr val="tx1"/>
                </a:solidFill>
              </a:rPr>
              <a:t>Durant els darrers anys, Sant Feliu de Guíxols s’ha consolidat com un destí de referència dins de l’àmbit ciclista, tant pel fet de ser un dels extrems de la </a:t>
            </a:r>
            <a:r>
              <a:rPr lang="ca-ES" sz="1000" b="1" dirty="0" smtClean="0">
                <a:solidFill>
                  <a:schemeClr val="tx1"/>
                </a:solidFill>
              </a:rPr>
              <a:t>Ruta del Carrilet II </a:t>
            </a:r>
            <a:r>
              <a:rPr lang="ca-ES" sz="1000" dirty="0" smtClean="0">
                <a:solidFill>
                  <a:schemeClr val="tx1"/>
                </a:solidFill>
              </a:rPr>
              <a:t>(Via Verda), com pel fet d’estar reconegut per l’Agència Catalana de Turisme com a destinació especialitzada en la recepció de </a:t>
            </a:r>
            <a:r>
              <a:rPr lang="ca-ES" sz="1000" b="1" dirty="0" smtClean="0">
                <a:solidFill>
                  <a:schemeClr val="tx1"/>
                </a:solidFill>
              </a:rPr>
              <a:t>Cicloturisme de Carretera</a:t>
            </a:r>
            <a:r>
              <a:rPr lang="ca-ES" sz="1000" dirty="0" smtClean="0">
                <a:solidFill>
                  <a:schemeClr val="tx1"/>
                </a:solidFill>
              </a:rPr>
              <a:t>.</a:t>
            </a:r>
          </a:p>
          <a:p>
            <a:pPr marL="269875" indent="1588" algn="just">
              <a:spcBef>
                <a:spcPts val="0"/>
              </a:spcBef>
              <a:spcAft>
                <a:spcPts val="500"/>
              </a:spcAft>
              <a:defRPr/>
            </a:pPr>
            <a:r>
              <a:rPr lang="ca-ES" sz="1000" dirty="0" smtClean="0">
                <a:solidFill>
                  <a:schemeClr val="tx1"/>
                </a:solidFill>
              </a:rPr>
              <a:t>Tenint present aquest context,  i amb voluntat de generar sinergies amb el teixit comercial, es proposa  la </a:t>
            </a:r>
            <a:r>
              <a:rPr lang="ca-ES" sz="1000" b="1" dirty="0" smtClean="0">
                <a:solidFill>
                  <a:schemeClr val="tx1"/>
                </a:solidFill>
              </a:rPr>
              <a:t>creació d’algun tipus d’esdeveniment festiu vinculat al cicloturisme</a:t>
            </a:r>
            <a:r>
              <a:rPr lang="ca-ES" sz="1000" dirty="0" smtClean="0">
                <a:solidFill>
                  <a:schemeClr val="tx1"/>
                </a:solidFill>
              </a:rPr>
              <a:t>, que per un dia a l’any converteixi Sant Feliu de Guíxols en la capital del cicloturisme a Catalunya.</a:t>
            </a:r>
          </a:p>
          <a:p>
            <a:pPr marL="269875" indent="1588" algn="just">
              <a:spcBef>
                <a:spcPts val="0"/>
              </a:spcBef>
              <a:spcAft>
                <a:spcPts val="500"/>
              </a:spcAft>
              <a:defRPr/>
            </a:pPr>
            <a:r>
              <a:rPr lang="ca-ES" sz="1000" dirty="0" smtClean="0">
                <a:solidFill>
                  <a:schemeClr val="tx1"/>
                </a:solidFill>
              </a:rPr>
              <a:t>L’afluència de ciclistes i visitants en un esdeveniment d’aquest tipus seria una gran oportunitat per al comerç del municipi. Per aquest motiu, es proposa que aquest esdeveniment es creï </a:t>
            </a:r>
            <a:r>
              <a:rPr lang="ca-ES" sz="1000" b="1" dirty="0" smtClean="0">
                <a:solidFill>
                  <a:schemeClr val="tx1"/>
                </a:solidFill>
              </a:rPr>
              <a:t>fora de la temporada alta </a:t>
            </a:r>
            <a:r>
              <a:rPr lang="ca-ES" sz="1000" dirty="0" smtClean="0">
                <a:solidFill>
                  <a:schemeClr val="tx1"/>
                </a:solidFill>
              </a:rPr>
              <a:t>(preferiblement, a la primavera o a la tardor), i que es faci en un </a:t>
            </a:r>
            <a:r>
              <a:rPr lang="ca-ES" sz="1000" b="1" dirty="0" smtClean="0">
                <a:solidFill>
                  <a:schemeClr val="tx1"/>
                </a:solidFill>
              </a:rPr>
              <a:t>dissabte</a:t>
            </a:r>
            <a:r>
              <a:rPr lang="ca-ES" sz="1000" dirty="0" smtClean="0">
                <a:solidFill>
                  <a:schemeClr val="tx1"/>
                </a:solidFill>
              </a:rPr>
              <a:t>, dia d’obertura dels comerços.</a:t>
            </a:r>
          </a:p>
          <a:p>
            <a:pPr marL="269875" indent="1588" algn="just">
              <a:spcBef>
                <a:spcPts val="0"/>
              </a:spcBef>
              <a:spcAft>
                <a:spcPts val="500"/>
              </a:spcAft>
              <a:defRPr/>
            </a:pPr>
            <a:r>
              <a:rPr lang="ca-ES" sz="1000" dirty="0" smtClean="0">
                <a:solidFill>
                  <a:schemeClr val="tx1"/>
                </a:solidFill>
              </a:rPr>
              <a:t>Així mateix, seria interessant que, coincidint amb l’esdeveniment, els comerços impulsessin algun tipus  d’activitat </a:t>
            </a:r>
            <a:r>
              <a:rPr lang="ca-ES" sz="1000" b="1" dirty="0" smtClean="0">
                <a:solidFill>
                  <a:schemeClr val="tx1"/>
                </a:solidFill>
              </a:rPr>
              <a:t>d’animació comercial vinculada al món de la bicicleta</a:t>
            </a:r>
            <a:r>
              <a:rPr lang="ca-ES" sz="1000" dirty="0" smtClean="0">
                <a:solidFill>
                  <a:schemeClr val="tx1"/>
                </a:solidFill>
              </a:rPr>
              <a:t>.</a:t>
            </a:r>
          </a:p>
          <a:p>
            <a:pPr algn="just">
              <a:spcAft>
                <a:spcPts val="1200"/>
              </a:spcAft>
              <a:defRPr/>
            </a:pPr>
            <a:endParaRPr lang="ca-ES" sz="1000" dirty="0" smtClean="0">
              <a:solidFill>
                <a:schemeClr val="tx1"/>
              </a:solidFill>
              <a:ea typeface="ＭＳ Ｐゴシック" pitchFamily="34" charset="-128"/>
              <a:cs typeface="Arial" charset="0"/>
            </a:endParaRPr>
          </a:p>
          <a:p>
            <a:pPr marL="271463" indent="-184150" algn="just">
              <a:spcAft>
                <a:spcPts val="500"/>
              </a:spcAft>
              <a:defRPr/>
            </a:pPr>
            <a:endParaRPr lang="ca-ES" sz="1000" dirty="0">
              <a:solidFill>
                <a:schemeClr val="tx1"/>
              </a:solidFill>
              <a:ea typeface="ＭＳ Ｐゴシック" pitchFamily="34" charset="-128"/>
              <a:cs typeface="Arial" charset="0"/>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841503"/>
            <a:ext cx="8208963" cy="3802075"/>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74755" name="Contenidor de número de diapositiva 3"/>
          <p:cNvSpPr>
            <a:spLocks noGrp="1"/>
          </p:cNvSpPr>
          <p:nvPr>
            <p:ph type="sldNum" sz="quarter" idx="10"/>
          </p:nvPr>
        </p:nvSpPr>
        <p:spPr bwMode="auto">
          <a:noFill/>
          <a:ln>
            <a:miter lim="800000"/>
            <a:headEnd/>
            <a:tailEnd/>
          </a:ln>
        </p:spPr>
        <p:txBody>
          <a:bodyPr/>
          <a:lstStyle/>
          <a:p>
            <a:fld id="{3934B76E-9E90-4604-A7DD-C30C33D52FF9}" type="slidenum">
              <a:rPr lang="es-ES" altLang="ca-ES" smtClean="0">
                <a:latin typeface="Arial" charset="0"/>
                <a:cs typeface="Arial" charset="0"/>
              </a:rPr>
              <a:pPr/>
              <a:t>78</a:t>
            </a:fld>
            <a:endParaRPr lang="es-ES" altLang="ca-ES" smtClean="0">
              <a:latin typeface="Arial" charset="0"/>
              <a:cs typeface="Arial" charset="0"/>
            </a:endParaRPr>
          </a:p>
        </p:txBody>
      </p:sp>
      <p:sp>
        <p:nvSpPr>
          <p:cNvPr id="11" name="Rectangle arrodonit 10"/>
          <p:cNvSpPr/>
          <p:nvPr/>
        </p:nvSpPr>
        <p:spPr bwMode="auto">
          <a:xfrm>
            <a:off x="684213" y="1985966"/>
            <a:ext cx="1150937"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5.1</a:t>
            </a:r>
            <a:endParaRPr lang="ca-ES" altLang="es-ES_tradnl" sz="1200" b="1" dirty="0">
              <a:solidFill>
                <a:schemeClr val="tx1"/>
              </a:solidFill>
            </a:endParaRPr>
          </a:p>
        </p:txBody>
      </p:sp>
      <p:sp>
        <p:nvSpPr>
          <p:cNvPr id="12" name="Rectangle arrodonit 11"/>
          <p:cNvSpPr/>
          <p:nvPr/>
        </p:nvSpPr>
        <p:spPr bwMode="auto">
          <a:xfrm>
            <a:off x="1908175" y="1985966"/>
            <a:ext cx="6696075"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a:t>
            </a:r>
            <a:r>
              <a:rPr lang="ca-ES" altLang="ca-ES" sz="1200" b="1" dirty="0" smtClean="0">
                <a:solidFill>
                  <a:schemeClr val="tx1"/>
                </a:solidFill>
              </a:rPr>
              <a:t>de comerç i turisme</a:t>
            </a:r>
            <a:endParaRPr lang="ca-ES" altLang="ca-ES" sz="1200" b="1" dirty="0">
              <a:solidFill>
                <a:schemeClr val="tx1"/>
              </a:solidFill>
            </a:endParaRPr>
          </a:p>
        </p:txBody>
      </p:sp>
      <p:sp>
        <p:nvSpPr>
          <p:cNvPr id="18" name="Rectangle arrodonit 17"/>
          <p:cNvSpPr/>
          <p:nvPr/>
        </p:nvSpPr>
        <p:spPr bwMode="auto">
          <a:xfrm>
            <a:off x="684213" y="2428868"/>
            <a:ext cx="1150937" cy="1285884"/>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428868"/>
            <a:ext cx="6696075" cy="1285884"/>
          </a:xfrm>
          <a:prstGeom prst="roundRect">
            <a:avLst>
              <a:gd name="adj" fmla="val 1362"/>
            </a:avLst>
          </a:prstGeom>
          <a:solidFill>
            <a:srgbClr val="FFFFFF">
              <a:alpha val="60000"/>
            </a:srgb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69875" indent="-182563" algn="just">
              <a:spcBef>
                <a:spcPts val="1200"/>
              </a:spcBef>
              <a:spcAft>
                <a:spcPts val="500"/>
              </a:spcAft>
              <a:buFont typeface="+mj-lt"/>
              <a:buAutoNum type="arabicPeriod" startAt="4"/>
              <a:defRPr/>
            </a:pPr>
            <a:r>
              <a:rPr lang="ca-ES" sz="1000" b="1" dirty="0" smtClean="0">
                <a:solidFill>
                  <a:schemeClr val="tx1"/>
                </a:solidFill>
              </a:rPr>
              <a:t>Promoció del comerç i el producte local en esdeveniments esportius. </a:t>
            </a:r>
          </a:p>
          <a:p>
            <a:pPr marL="269875" indent="1588" algn="just">
              <a:spcBef>
                <a:spcPts val="0"/>
              </a:spcBef>
              <a:spcAft>
                <a:spcPts val="500"/>
              </a:spcAft>
              <a:defRPr/>
            </a:pPr>
            <a:r>
              <a:rPr lang="ca-ES" sz="1000" dirty="0" smtClean="0">
                <a:solidFill>
                  <a:schemeClr val="tx1"/>
                </a:solidFill>
              </a:rPr>
              <a:t>Finalment, també es proposa que, en tots aquells </a:t>
            </a:r>
            <a:r>
              <a:rPr lang="ca-ES" sz="1000" b="1" dirty="0" smtClean="0">
                <a:solidFill>
                  <a:schemeClr val="tx1"/>
                </a:solidFill>
              </a:rPr>
              <a:t>esdeveniments esportius </a:t>
            </a:r>
            <a:r>
              <a:rPr lang="ca-ES" sz="1000" dirty="0" smtClean="0">
                <a:solidFill>
                  <a:schemeClr val="tx1"/>
                </a:solidFill>
              </a:rPr>
              <a:t>que se celebren a Sant Feliu de Guíxols (com ara la Triatló, la </a:t>
            </a:r>
            <a:r>
              <a:rPr lang="ca-ES" sz="1000" dirty="0" err="1" smtClean="0">
                <a:solidFill>
                  <a:schemeClr val="tx1"/>
                </a:solidFill>
              </a:rPr>
              <a:t>Trailwalker</a:t>
            </a:r>
            <a:r>
              <a:rPr lang="ca-ES" sz="1000" dirty="0" smtClean="0">
                <a:solidFill>
                  <a:schemeClr val="tx1"/>
                </a:solidFill>
              </a:rPr>
              <a:t>, la </a:t>
            </a:r>
            <a:r>
              <a:rPr lang="ca-ES" sz="1000" dirty="0" err="1" smtClean="0">
                <a:solidFill>
                  <a:schemeClr val="tx1"/>
                </a:solidFill>
              </a:rPr>
              <a:t>Marnatón</a:t>
            </a:r>
            <a:r>
              <a:rPr lang="ca-ES" sz="1000" dirty="0" smtClean="0">
                <a:solidFill>
                  <a:schemeClr val="tx1"/>
                </a:solidFill>
              </a:rPr>
              <a:t>, la Vies Braves o la Marató de les Vies Verdes), els </a:t>
            </a:r>
            <a:r>
              <a:rPr lang="ca-ES" sz="1000" b="1" dirty="0" smtClean="0">
                <a:solidFill>
                  <a:schemeClr val="tx1"/>
                </a:solidFill>
              </a:rPr>
              <a:t>premis lliurats </a:t>
            </a:r>
            <a:r>
              <a:rPr lang="ca-ES" sz="1000" dirty="0" smtClean="0">
                <a:solidFill>
                  <a:schemeClr val="tx1"/>
                </a:solidFill>
              </a:rPr>
              <a:t>estiguin, d’alguna manera o altra, </a:t>
            </a:r>
            <a:r>
              <a:rPr lang="ca-ES" sz="1000" b="1" dirty="0" smtClean="0">
                <a:solidFill>
                  <a:schemeClr val="tx1"/>
                </a:solidFill>
              </a:rPr>
              <a:t>vinculats a l’oferta comercial o de serveis </a:t>
            </a:r>
            <a:r>
              <a:rPr lang="ca-ES" sz="1000" dirty="0" smtClean="0">
                <a:solidFill>
                  <a:schemeClr val="tx1"/>
                </a:solidFill>
              </a:rPr>
              <a:t>de Sant Feliu de Guíxols, ja sigui a través de l’obsequi d’un producte local, un val per un àpat en un restaurant, un val per una nit en un allotjament, un cupó de descompte al comerç local, etc.</a:t>
            </a:r>
          </a:p>
        </p:txBody>
      </p:sp>
      <p:sp>
        <p:nvSpPr>
          <p:cNvPr id="14" name="Rectangle arrodonit 13"/>
          <p:cNvSpPr/>
          <p:nvPr/>
        </p:nvSpPr>
        <p:spPr bwMode="auto">
          <a:xfrm>
            <a:off x="1187450" y="1554166"/>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ca-ES" sz="1600" b="1" dirty="0">
                <a:solidFill>
                  <a:schemeClr val="bg1"/>
                </a:solidFill>
              </a:rPr>
              <a:t>Sinergies </a:t>
            </a:r>
            <a:r>
              <a:rPr lang="ca-ES" sz="1600" b="1" dirty="0" smtClean="0">
                <a:solidFill>
                  <a:schemeClr val="bg1"/>
                </a:solidFill>
              </a:rPr>
              <a:t>amb turisme i cultura</a:t>
            </a:r>
            <a:endParaRPr lang="ca-ES" sz="1600" b="1" dirty="0">
              <a:solidFill>
                <a:schemeClr val="bg1"/>
              </a:solidFill>
            </a:endParaRPr>
          </a:p>
        </p:txBody>
      </p:sp>
      <p:sp>
        <p:nvSpPr>
          <p:cNvPr id="17" name="Rectangle arrodonit 16"/>
          <p:cNvSpPr/>
          <p:nvPr/>
        </p:nvSpPr>
        <p:spPr>
          <a:xfrm>
            <a:off x="684213" y="1554166"/>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5</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0" name="Rectangle arrodonit 24"/>
          <p:cNvSpPr/>
          <p:nvPr/>
        </p:nvSpPr>
        <p:spPr bwMode="auto">
          <a:xfrm>
            <a:off x="684213" y="3786190"/>
            <a:ext cx="1150937" cy="576262"/>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Resultats esperats</a:t>
            </a:r>
          </a:p>
        </p:txBody>
      </p:sp>
      <p:sp>
        <p:nvSpPr>
          <p:cNvPr id="21" name="Rectangle arrodonit 25"/>
          <p:cNvSpPr/>
          <p:nvPr/>
        </p:nvSpPr>
        <p:spPr bwMode="auto">
          <a:xfrm>
            <a:off x="1908175" y="3786190"/>
            <a:ext cx="6696075" cy="576262"/>
          </a:xfrm>
          <a:prstGeom prst="roundRect">
            <a:avLst>
              <a:gd name="adj" fmla="val 5945"/>
            </a:avLst>
          </a:prstGeom>
          <a:solidFill>
            <a:schemeClr val="bg1">
              <a:alpha val="80000"/>
            </a:scheme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Un teixit comercial que es beneficiï del turisme que rep el municipi, al mateix temps que aquest s’enforteixi gràcies al comerç local.</a:t>
            </a:r>
          </a:p>
        </p:txBody>
      </p:sp>
      <p:sp>
        <p:nvSpPr>
          <p:cNvPr id="22" name="Rectangle arrodonit 31"/>
          <p:cNvSpPr/>
          <p:nvPr/>
        </p:nvSpPr>
        <p:spPr bwMode="auto">
          <a:xfrm>
            <a:off x="684213" y="4433890"/>
            <a:ext cx="1150937" cy="995374"/>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Agents implicats</a:t>
            </a:r>
          </a:p>
        </p:txBody>
      </p:sp>
      <p:sp>
        <p:nvSpPr>
          <p:cNvPr id="23" name="Rectangle arrodonit 32"/>
          <p:cNvSpPr/>
          <p:nvPr/>
        </p:nvSpPr>
        <p:spPr bwMode="auto">
          <a:xfrm>
            <a:off x="1908175" y="4433890"/>
            <a:ext cx="1368425" cy="995374"/>
          </a:xfrm>
          <a:prstGeom prst="roundRect">
            <a:avLst>
              <a:gd name="adj" fmla="val 5945"/>
            </a:avLst>
          </a:prstGeom>
          <a:solidFill>
            <a:schemeClr val="bg1">
              <a:alpha val="80000"/>
            </a:scheme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Ajuntament, associació Guíxols Comerç i Turisme, comerciants i empresaris del sector turístic.</a:t>
            </a:r>
            <a:endParaRPr lang="ca-ES" sz="1000" dirty="0">
              <a:solidFill>
                <a:schemeClr val="tx1"/>
              </a:solidFill>
            </a:endParaRPr>
          </a:p>
        </p:txBody>
      </p:sp>
      <p:sp>
        <p:nvSpPr>
          <p:cNvPr id="24" name="Rectangle arrodonit 33"/>
          <p:cNvSpPr/>
          <p:nvPr/>
        </p:nvSpPr>
        <p:spPr bwMode="auto">
          <a:xfrm>
            <a:off x="3348038" y="4433890"/>
            <a:ext cx="1152525" cy="995374"/>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Públic destinatari</a:t>
            </a:r>
          </a:p>
        </p:txBody>
      </p:sp>
      <p:sp>
        <p:nvSpPr>
          <p:cNvPr id="25" name="Rectangle arrodonit 37"/>
          <p:cNvSpPr/>
          <p:nvPr/>
        </p:nvSpPr>
        <p:spPr bwMode="auto">
          <a:xfrm>
            <a:off x="6011863" y="4433890"/>
            <a:ext cx="1152525" cy="995374"/>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Prioritat</a:t>
            </a:r>
          </a:p>
        </p:txBody>
      </p:sp>
      <p:sp>
        <p:nvSpPr>
          <p:cNvPr id="26" name="Rectangle arrodonit 39"/>
          <p:cNvSpPr/>
          <p:nvPr/>
        </p:nvSpPr>
        <p:spPr bwMode="auto">
          <a:xfrm>
            <a:off x="4572000" y="4429132"/>
            <a:ext cx="1368425" cy="995374"/>
          </a:xfrm>
          <a:prstGeom prst="roundRect">
            <a:avLst>
              <a:gd name="adj" fmla="val 5945"/>
            </a:avLst>
          </a:prstGeom>
          <a:solidFill>
            <a:schemeClr val="bg1">
              <a:alpha val="80000"/>
            </a:scheme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Turistes i visitants.</a:t>
            </a:r>
            <a:endParaRPr lang="ca-ES" sz="1000" dirty="0">
              <a:solidFill>
                <a:schemeClr val="tx1"/>
              </a:solidFill>
            </a:endParaRPr>
          </a:p>
        </p:txBody>
      </p:sp>
      <p:sp>
        <p:nvSpPr>
          <p:cNvPr id="27" name="Rectangle arrodonit 40"/>
          <p:cNvSpPr/>
          <p:nvPr/>
        </p:nvSpPr>
        <p:spPr bwMode="auto">
          <a:xfrm>
            <a:off x="7235825" y="4433890"/>
            <a:ext cx="1368425" cy="995374"/>
          </a:xfrm>
          <a:prstGeom prst="roundRect">
            <a:avLst>
              <a:gd name="adj" fmla="val 5945"/>
            </a:avLst>
          </a:prstGeom>
          <a:solidFill>
            <a:schemeClr val="bg1">
              <a:alpha val="80000"/>
            </a:scheme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Mitja.</a:t>
            </a:r>
            <a:endParaRPr lang="ca-ES" sz="1000" dirty="0">
              <a:solidFill>
                <a:schemeClr val="tx1"/>
              </a:solidFill>
            </a:endParaRPr>
          </a:p>
        </p:txBody>
      </p:sp>
      <p:sp>
        <p:nvSpPr>
          <p:cNvPr id="9218" name="AutoShape 2" descr="20170601_104927.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a-ES"/>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627189"/>
            <a:ext cx="8208963" cy="4373579"/>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74755" name="Contenidor de número de diapositiva 3"/>
          <p:cNvSpPr>
            <a:spLocks noGrp="1"/>
          </p:cNvSpPr>
          <p:nvPr>
            <p:ph type="sldNum" sz="quarter" idx="10"/>
          </p:nvPr>
        </p:nvSpPr>
        <p:spPr bwMode="auto">
          <a:noFill/>
          <a:ln>
            <a:miter lim="800000"/>
            <a:headEnd/>
            <a:tailEnd/>
          </a:ln>
        </p:spPr>
        <p:txBody>
          <a:bodyPr/>
          <a:lstStyle/>
          <a:p>
            <a:fld id="{3934B76E-9E90-4604-A7DD-C30C33D52FF9}" type="slidenum">
              <a:rPr lang="es-ES" altLang="ca-ES" smtClean="0">
                <a:latin typeface="Arial" charset="0"/>
                <a:cs typeface="Arial" charset="0"/>
              </a:rPr>
              <a:pPr/>
              <a:t>79</a:t>
            </a:fld>
            <a:endParaRPr lang="es-ES" altLang="ca-ES" smtClean="0">
              <a:latin typeface="Arial" charset="0"/>
              <a:cs typeface="Arial" charset="0"/>
            </a:endParaRPr>
          </a:p>
        </p:txBody>
      </p:sp>
      <p:sp>
        <p:nvSpPr>
          <p:cNvPr id="11" name="Rectangle arrodonit 10"/>
          <p:cNvSpPr/>
          <p:nvPr/>
        </p:nvSpPr>
        <p:spPr bwMode="auto">
          <a:xfrm>
            <a:off x="684213" y="1771652"/>
            <a:ext cx="1150937"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5.2</a:t>
            </a:r>
            <a:endParaRPr lang="ca-ES" altLang="es-ES_tradnl" sz="1200" b="1" dirty="0">
              <a:solidFill>
                <a:schemeClr val="tx1"/>
              </a:solidFill>
            </a:endParaRPr>
          </a:p>
        </p:txBody>
      </p:sp>
      <p:sp>
        <p:nvSpPr>
          <p:cNvPr id="12" name="Rectangle arrodonit 11"/>
          <p:cNvSpPr/>
          <p:nvPr/>
        </p:nvSpPr>
        <p:spPr bwMode="auto">
          <a:xfrm>
            <a:off x="1908175" y="1771652"/>
            <a:ext cx="6696075"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a:t>
            </a:r>
            <a:r>
              <a:rPr lang="ca-ES" altLang="ca-ES" sz="1200" b="1" dirty="0" smtClean="0">
                <a:solidFill>
                  <a:schemeClr val="tx1"/>
                </a:solidFill>
              </a:rPr>
              <a:t>de comerç i cultura</a:t>
            </a:r>
            <a:endParaRPr lang="ca-ES" altLang="ca-ES" sz="1200" b="1" dirty="0">
              <a:solidFill>
                <a:schemeClr val="tx1"/>
              </a:solidFill>
            </a:endParaRPr>
          </a:p>
        </p:txBody>
      </p:sp>
      <p:sp>
        <p:nvSpPr>
          <p:cNvPr id="18" name="Rectangle arrodonit 17"/>
          <p:cNvSpPr/>
          <p:nvPr/>
        </p:nvSpPr>
        <p:spPr bwMode="auto">
          <a:xfrm>
            <a:off x="684213" y="2857496"/>
            <a:ext cx="1150937" cy="2928958"/>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857496"/>
            <a:ext cx="6696075" cy="2928958"/>
          </a:xfrm>
          <a:prstGeom prst="roundRect">
            <a:avLst>
              <a:gd name="adj" fmla="val 1362"/>
            </a:avLst>
          </a:prstGeom>
          <a:solidFill>
            <a:srgbClr val="FFFFFF">
              <a:alpha val="60000"/>
            </a:srgb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180975" algn="just">
              <a:spcBef>
                <a:spcPts val="0"/>
              </a:spcBef>
              <a:spcAft>
                <a:spcPts val="500"/>
              </a:spcAft>
              <a:buFont typeface="+mj-lt"/>
              <a:buAutoNum type="arabicPeriod"/>
              <a:defRPr/>
            </a:pPr>
            <a:r>
              <a:rPr lang="ca-ES" sz="1000" b="1" dirty="0" smtClean="0">
                <a:solidFill>
                  <a:schemeClr val="tx1"/>
                </a:solidFill>
                <a:cs typeface="Arial" pitchFamily="34" charset="0"/>
              </a:rPr>
              <a:t>Disposició de fulletons de l’oferta comercial als equipaments culturals del municipi.</a:t>
            </a:r>
          </a:p>
          <a:p>
            <a:pPr marL="266700" indent="4763" algn="just">
              <a:spcBef>
                <a:spcPts val="0"/>
              </a:spcBef>
              <a:spcAft>
                <a:spcPts val="500"/>
              </a:spcAft>
              <a:defRPr/>
            </a:pPr>
            <a:r>
              <a:rPr lang="ca-ES" sz="1000" dirty="0" smtClean="0">
                <a:solidFill>
                  <a:schemeClr val="tx1"/>
                </a:solidFill>
                <a:cs typeface="Arial" pitchFamily="34" charset="0"/>
              </a:rPr>
              <a:t>De forma similar al què s’ha suggerit en l’acció 1 del Programa 5.1, per tal de generar sinergies amb el sector cultural es proposa que els diversos </a:t>
            </a:r>
            <a:r>
              <a:rPr lang="ca-ES" sz="1000" b="1" dirty="0" smtClean="0">
                <a:solidFill>
                  <a:schemeClr val="tx1"/>
                </a:solidFill>
                <a:cs typeface="Arial" pitchFamily="34" charset="0"/>
              </a:rPr>
              <a:t>equipaments culturals </a:t>
            </a:r>
            <a:r>
              <a:rPr lang="ca-ES" sz="1000" dirty="0" smtClean="0">
                <a:solidFill>
                  <a:schemeClr val="tx1"/>
                </a:solidFill>
                <a:cs typeface="Arial" pitchFamily="34" charset="0"/>
              </a:rPr>
              <a:t>del municipi (Museu d’Història, Espai Carmen Thyssen, Teatre Auditori Narcís </a:t>
            </a:r>
            <a:r>
              <a:rPr lang="ca-ES" sz="1000" dirty="0" err="1" smtClean="0">
                <a:solidFill>
                  <a:schemeClr val="tx1"/>
                </a:solidFill>
                <a:cs typeface="Arial" pitchFamily="34" charset="0"/>
              </a:rPr>
              <a:t>Masferrer</a:t>
            </a:r>
            <a:r>
              <a:rPr lang="ca-ES" sz="1000" dirty="0" smtClean="0">
                <a:solidFill>
                  <a:schemeClr val="tx1"/>
                </a:solidFill>
                <a:cs typeface="Arial" pitchFamily="34" charset="0"/>
              </a:rPr>
              <a:t>, Casa </a:t>
            </a:r>
            <a:r>
              <a:rPr lang="ca-ES" sz="1000" dirty="0" err="1" smtClean="0">
                <a:solidFill>
                  <a:schemeClr val="tx1"/>
                </a:solidFill>
                <a:cs typeface="Arial" pitchFamily="34" charset="0"/>
              </a:rPr>
              <a:t>Irla</a:t>
            </a:r>
            <a:r>
              <a:rPr lang="ca-ES" sz="1000" dirty="0" smtClean="0">
                <a:solidFill>
                  <a:schemeClr val="tx1"/>
                </a:solidFill>
                <a:cs typeface="Arial" pitchFamily="34" charset="0"/>
              </a:rPr>
              <a:t>, Museu d’Història de la Joguina, etc.) també disposin de fulletons de l’oferta comercial de Sant Feliu a disposició dels visitants.</a:t>
            </a:r>
          </a:p>
          <a:p>
            <a:pPr marL="266700" indent="4763" algn="just">
              <a:spcBef>
                <a:spcPts val="0"/>
              </a:spcBef>
              <a:spcAft>
                <a:spcPts val="500"/>
              </a:spcAft>
              <a:defRPr/>
            </a:pPr>
            <a:r>
              <a:rPr lang="ca-ES" sz="1000" dirty="0" smtClean="0">
                <a:solidFill>
                  <a:schemeClr val="tx1"/>
                </a:solidFill>
                <a:cs typeface="Arial" pitchFamily="34" charset="0"/>
              </a:rPr>
              <a:t>Així mateix, els comerços també podrien oferir informació sobre els equipaments culturals locals a la seva clientela.</a:t>
            </a:r>
          </a:p>
          <a:p>
            <a:pPr marL="269875" indent="-182563" algn="just">
              <a:spcBef>
                <a:spcPts val="1200"/>
              </a:spcBef>
              <a:spcAft>
                <a:spcPts val="500"/>
              </a:spcAft>
              <a:buFont typeface="+mj-lt"/>
              <a:buAutoNum type="arabicPeriod" startAt="2"/>
              <a:defRPr/>
            </a:pPr>
            <a:r>
              <a:rPr lang="ca-ES" sz="1000" b="1" dirty="0" smtClean="0">
                <a:solidFill>
                  <a:schemeClr val="tx1"/>
                </a:solidFill>
              </a:rPr>
              <a:t>Creació de promocions conjuntes entre comerç i equipaments culturals.</a:t>
            </a:r>
          </a:p>
          <a:p>
            <a:pPr marL="266700" lvl="0" indent="4763" algn="just">
              <a:spcBef>
                <a:spcPts val="0"/>
              </a:spcBef>
              <a:spcAft>
                <a:spcPts val="500"/>
              </a:spcAft>
              <a:defRPr/>
            </a:pPr>
            <a:r>
              <a:rPr lang="ca-ES" sz="1000" dirty="0" smtClean="0">
                <a:solidFill>
                  <a:prstClr val="black"/>
                </a:solidFill>
                <a:cs typeface="Arial" pitchFamily="34" charset="0"/>
              </a:rPr>
              <a:t>D’altra banda, i de forma similar a l’acció 2 del Programa 5.1, també es proposa crear algun tipus de promoció o vals de descompte que </a:t>
            </a:r>
            <a:r>
              <a:rPr lang="ca-ES" sz="1000" b="1" dirty="0" smtClean="0">
                <a:solidFill>
                  <a:prstClr val="black"/>
                </a:solidFill>
                <a:cs typeface="Arial" pitchFamily="34" charset="0"/>
              </a:rPr>
              <a:t>vinculin el comerç i els equipaments culturals</a:t>
            </a:r>
            <a:r>
              <a:rPr lang="ca-ES" sz="1000" dirty="0" smtClean="0">
                <a:solidFill>
                  <a:prstClr val="black"/>
                </a:solidFill>
                <a:cs typeface="Arial" pitchFamily="34" charset="0"/>
              </a:rPr>
              <a:t> del municipi. Així, en aquest cas es tractaria d’oferir als visitants dels equipaments culturals del municipi algun tipus d’avantatge en el comerç local, de la mateixa manera que, si es considerés oportú, els clients del comerç local podrien gaudir d’algun tipus d’avantatge per visitar els equipaments culturals del municipi amb els quals s’arribés a un acord.</a:t>
            </a:r>
          </a:p>
        </p:txBody>
      </p:sp>
      <p:sp>
        <p:nvSpPr>
          <p:cNvPr id="36" name="Rectangle arrodonit 35"/>
          <p:cNvSpPr/>
          <p:nvPr/>
        </p:nvSpPr>
        <p:spPr bwMode="auto">
          <a:xfrm>
            <a:off x="684213" y="2203453"/>
            <a:ext cx="1150937" cy="582606"/>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Objectius </a:t>
            </a:r>
          </a:p>
        </p:txBody>
      </p:sp>
      <p:sp>
        <p:nvSpPr>
          <p:cNvPr id="37" name="Rectangle arrodonit 36"/>
          <p:cNvSpPr/>
          <p:nvPr/>
        </p:nvSpPr>
        <p:spPr bwMode="auto">
          <a:xfrm>
            <a:off x="1908175" y="2203453"/>
            <a:ext cx="6696075" cy="582606"/>
          </a:xfrm>
          <a:prstGeom prst="roundRect">
            <a:avLst>
              <a:gd name="adj" fmla="val 1023"/>
            </a:avLst>
          </a:prstGeom>
          <a:solidFill>
            <a:srgbClr val="FFFFFF">
              <a:alpha val="60000"/>
            </a:srgb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r>
              <a:rPr lang="ca-ES" sz="1000" dirty="0" smtClean="0">
                <a:solidFill>
                  <a:schemeClr val="tx1"/>
                </a:solidFill>
              </a:rPr>
              <a:t>Generar vincles entre el comerç i el sector cultural del municipi, per tal d’integrar dos motors de la ciutat i contribuir a un desenvolupament local transversal i coherent en cada àmbit.</a:t>
            </a:r>
            <a:endParaRPr lang="ca-ES" sz="1000" dirty="0">
              <a:solidFill>
                <a:schemeClr val="tx1"/>
              </a:solidFill>
            </a:endParaRPr>
          </a:p>
        </p:txBody>
      </p:sp>
      <p:sp>
        <p:nvSpPr>
          <p:cNvPr id="14" name="Rectangle arrodonit 13"/>
          <p:cNvSpPr/>
          <p:nvPr/>
        </p:nvSpPr>
        <p:spPr bwMode="auto">
          <a:xfrm>
            <a:off x="1187450" y="1339852"/>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ca-ES" sz="1600" b="1" dirty="0">
                <a:solidFill>
                  <a:schemeClr val="bg1"/>
                </a:solidFill>
              </a:rPr>
              <a:t>Sinergies </a:t>
            </a:r>
            <a:r>
              <a:rPr lang="ca-ES" sz="1600" b="1" dirty="0" smtClean="0">
                <a:solidFill>
                  <a:schemeClr val="bg1"/>
                </a:solidFill>
              </a:rPr>
              <a:t>amb turisme i cultura</a:t>
            </a:r>
            <a:endParaRPr lang="ca-ES" sz="1600" b="1" dirty="0">
              <a:solidFill>
                <a:schemeClr val="bg1"/>
              </a:solidFill>
            </a:endParaRPr>
          </a:p>
        </p:txBody>
      </p:sp>
      <p:sp>
        <p:nvSpPr>
          <p:cNvPr id="17" name="Rectangle arrodonit 16"/>
          <p:cNvSpPr/>
          <p:nvPr/>
        </p:nvSpPr>
        <p:spPr>
          <a:xfrm>
            <a:off x="684213" y="1339852"/>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5</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QuadreDeText 1719"/>
          <p:cNvSpPr txBox="1"/>
          <p:nvPr/>
        </p:nvSpPr>
        <p:spPr>
          <a:xfrm>
            <a:off x="446088" y="1341438"/>
            <a:ext cx="8351837" cy="4603750"/>
          </a:xfrm>
          <a:prstGeom prst="rect">
            <a:avLst/>
          </a:prstGeom>
          <a:solidFill>
            <a:srgbClr val="FFFFFF">
              <a:alpha val="60000"/>
            </a:srgbClr>
          </a:solidFill>
          <a:ln>
            <a:solidFill>
              <a:schemeClr val="tx1">
                <a:lumMod val="50000"/>
                <a:lumOff val="50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itchFamily="34" charset="0"/>
            </a:endParaRPr>
          </a:p>
        </p:txBody>
      </p:sp>
      <p:pic>
        <p:nvPicPr>
          <p:cNvPr id="21507" name="Imagen 1" descr="Captura de pantalla 2017-07-20 a las 10.36.06.png"/>
          <p:cNvPicPr>
            <a:picLocks noChangeAspect="1"/>
          </p:cNvPicPr>
          <p:nvPr/>
        </p:nvPicPr>
        <p:blipFill>
          <a:blip r:embed="rId2" cstate="print"/>
          <a:srcRect r="13770" b="1862"/>
          <a:stretch>
            <a:fillRect/>
          </a:stretch>
        </p:blipFill>
        <p:spPr bwMode="auto">
          <a:xfrm>
            <a:off x="900113" y="1700213"/>
            <a:ext cx="4244975" cy="3816350"/>
          </a:xfrm>
          <a:prstGeom prst="rect">
            <a:avLst/>
          </a:prstGeom>
          <a:noFill/>
          <a:ln w="9525">
            <a:noFill/>
            <a:miter lim="800000"/>
            <a:headEnd/>
            <a:tailEnd/>
          </a:ln>
        </p:spPr>
      </p:pic>
      <p:sp>
        <p:nvSpPr>
          <p:cNvPr id="7" name="Forma libre 6"/>
          <p:cNvSpPr>
            <a:spLocks/>
          </p:cNvSpPr>
          <p:nvPr/>
        </p:nvSpPr>
        <p:spPr bwMode="auto">
          <a:xfrm>
            <a:off x="1401763" y="1873250"/>
            <a:ext cx="1819275" cy="1863725"/>
          </a:xfrm>
          <a:custGeom>
            <a:avLst/>
            <a:gdLst>
              <a:gd name="T0" fmla="*/ 9594 w 1819134"/>
              <a:gd name="T1" fmla="*/ 77586 h 1862940"/>
              <a:gd name="T2" fmla="*/ 525581 w 1819134"/>
              <a:gd name="T3" fmla="*/ 547442 h 1862940"/>
              <a:gd name="T4" fmla="*/ 862956 w 1819134"/>
              <a:gd name="T5" fmla="*/ 726120 h 1862940"/>
              <a:gd name="T6" fmla="*/ 1041567 w 1819134"/>
              <a:gd name="T7" fmla="*/ 1176122 h 1862940"/>
              <a:gd name="T8" fmla="*/ 1200332 w 1819134"/>
              <a:gd name="T9" fmla="*/ 1288623 h 1862940"/>
              <a:gd name="T10" fmla="*/ 1345867 w 1819134"/>
              <a:gd name="T11" fmla="*/ 1321712 h 1862940"/>
              <a:gd name="T12" fmla="*/ 1504633 w 1819134"/>
              <a:gd name="T13" fmla="*/ 1665832 h 1862940"/>
              <a:gd name="T14" fmla="*/ 1623706 w 1819134"/>
              <a:gd name="T15" fmla="*/ 1844509 h 1862940"/>
              <a:gd name="T16" fmla="*/ 1775856 w 1819134"/>
              <a:gd name="T17" fmla="*/ 1837891 h 1862940"/>
              <a:gd name="T18" fmla="*/ 1802317 w 1819134"/>
              <a:gd name="T19" fmla="*/ 1659214 h 1862940"/>
              <a:gd name="T20" fmla="*/ 1544324 w 1819134"/>
              <a:gd name="T21" fmla="*/ 1103328 h 1862940"/>
              <a:gd name="T22" fmla="*/ 1365713 w 1819134"/>
              <a:gd name="T23" fmla="*/ 1063622 h 1862940"/>
              <a:gd name="T24" fmla="*/ 1233409 w 1819134"/>
              <a:gd name="T25" fmla="*/ 1037151 h 1862940"/>
              <a:gd name="T26" fmla="*/ 1107719 w 1819134"/>
              <a:gd name="T27" fmla="*/ 607001 h 1862940"/>
              <a:gd name="T28" fmla="*/ 876187 w 1819134"/>
              <a:gd name="T29" fmla="*/ 527589 h 1862940"/>
              <a:gd name="T30" fmla="*/ 618193 w 1819134"/>
              <a:gd name="T31" fmla="*/ 322441 h 1862940"/>
              <a:gd name="T32" fmla="*/ 221280 w 1819134"/>
              <a:gd name="T33" fmla="*/ 24644 h 1862940"/>
              <a:gd name="T34" fmla="*/ 9594 w 1819134"/>
              <a:gd name="T35" fmla="*/ 77586 h 18629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819134" h="1862940">
                <a:moveTo>
                  <a:pt x="9593" y="77553"/>
                </a:moveTo>
                <a:cubicBezTo>
                  <a:pt x="60306" y="164649"/>
                  <a:pt x="383324" y="439167"/>
                  <a:pt x="525540" y="547211"/>
                </a:cubicBezTo>
                <a:cubicBezTo>
                  <a:pt x="667756" y="655255"/>
                  <a:pt x="776898" y="621078"/>
                  <a:pt x="862889" y="725814"/>
                </a:cubicBezTo>
                <a:cubicBezTo>
                  <a:pt x="948880" y="830550"/>
                  <a:pt x="985261" y="1081916"/>
                  <a:pt x="1041486" y="1175627"/>
                </a:cubicBezTo>
                <a:cubicBezTo>
                  <a:pt x="1097711" y="1269338"/>
                  <a:pt x="1149526" y="1263825"/>
                  <a:pt x="1200239" y="1288080"/>
                </a:cubicBezTo>
                <a:cubicBezTo>
                  <a:pt x="1250952" y="1312335"/>
                  <a:pt x="1295050" y="1258313"/>
                  <a:pt x="1345763" y="1321155"/>
                </a:cubicBezTo>
                <a:cubicBezTo>
                  <a:pt x="1396476" y="1383997"/>
                  <a:pt x="1458213" y="1578034"/>
                  <a:pt x="1504516" y="1665130"/>
                </a:cubicBezTo>
                <a:cubicBezTo>
                  <a:pt x="1550819" y="1752226"/>
                  <a:pt x="1578380" y="1815068"/>
                  <a:pt x="1623580" y="1843732"/>
                </a:cubicBezTo>
                <a:cubicBezTo>
                  <a:pt x="1668780" y="1872397"/>
                  <a:pt x="1745952" y="1867986"/>
                  <a:pt x="1775718" y="1837117"/>
                </a:cubicBezTo>
                <a:cubicBezTo>
                  <a:pt x="1805484" y="1806248"/>
                  <a:pt x="1840763" y="1780890"/>
                  <a:pt x="1802177" y="1658515"/>
                </a:cubicBezTo>
                <a:cubicBezTo>
                  <a:pt x="1763591" y="1536140"/>
                  <a:pt x="1616966" y="1202086"/>
                  <a:pt x="1544204" y="1102863"/>
                </a:cubicBezTo>
                <a:cubicBezTo>
                  <a:pt x="1471442" y="1003640"/>
                  <a:pt x="1417422" y="1074199"/>
                  <a:pt x="1365607" y="1063174"/>
                </a:cubicBezTo>
                <a:cubicBezTo>
                  <a:pt x="1313792" y="1052149"/>
                  <a:pt x="1276309" y="1112785"/>
                  <a:pt x="1233313" y="1036714"/>
                </a:cubicBezTo>
                <a:cubicBezTo>
                  <a:pt x="1190317" y="960643"/>
                  <a:pt x="1167165" y="691636"/>
                  <a:pt x="1107633" y="606745"/>
                </a:cubicBezTo>
                <a:cubicBezTo>
                  <a:pt x="1048101" y="521854"/>
                  <a:pt x="957700" y="574774"/>
                  <a:pt x="876119" y="527367"/>
                </a:cubicBezTo>
                <a:cubicBezTo>
                  <a:pt x="794538" y="479960"/>
                  <a:pt x="727288" y="406094"/>
                  <a:pt x="618145" y="322305"/>
                </a:cubicBezTo>
                <a:cubicBezTo>
                  <a:pt x="509002" y="238516"/>
                  <a:pt x="321586" y="66528"/>
                  <a:pt x="221263" y="24634"/>
                </a:cubicBezTo>
                <a:cubicBezTo>
                  <a:pt x="120940" y="-17260"/>
                  <a:pt x="-41120" y="-9543"/>
                  <a:pt x="9593" y="77553"/>
                </a:cubicBezTo>
                <a:close/>
              </a:path>
            </a:pathLst>
          </a:custGeom>
          <a:solidFill>
            <a:srgbClr val="E74F56">
              <a:alpha val="34901"/>
            </a:srgbClr>
          </a:solidFill>
          <a:ln w="9525" cap="flat" cmpd="sng">
            <a:solidFill>
              <a:srgbClr val="000000"/>
            </a:solidFill>
            <a:prstDash val="sysDash"/>
            <a:round/>
            <a:headEnd/>
            <a:tailEnd/>
          </a:ln>
          <a:effectLst>
            <a:outerShdw dist="23000" dir="5400000" rotWithShape="0">
              <a:srgbClr val="000000">
                <a:alpha val="34999"/>
              </a:srgbClr>
            </a:outerShdw>
          </a:effectLst>
        </p:spPr>
        <p:txBody>
          <a:bodyPr anchor="ctr"/>
          <a:lstStyle/>
          <a:p>
            <a:pPr>
              <a:defRPr/>
            </a:pPr>
            <a:endParaRPr lang="ca-ES"/>
          </a:p>
        </p:txBody>
      </p:sp>
      <p:sp>
        <p:nvSpPr>
          <p:cNvPr id="21509" name="Slide Number Placeholder 3"/>
          <p:cNvSpPr>
            <a:spLocks noGrp="1"/>
          </p:cNvSpPr>
          <p:nvPr>
            <p:ph type="sldNum" sz="quarter" idx="10"/>
          </p:nvPr>
        </p:nvSpPr>
        <p:spPr bwMode="auto">
          <a:noFill/>
          <a:ln>
            <a:miter lim="800000"/>
            <a:headEnd/>
            <a:tailEnd/>
          </a:ln>
        </p:spPr>
        <p:txBody>
          <a:bodyPr/>
          <a:lstStyle/>
          <a:p>
            <a:fld id="{D8509528-138F-496A-B0A7-59A28FBA4FB8}" type="slidenum">
              <a:rPr lang="es-ES" smtClean="0">
                <a:latin typeface="Arial" charset="0"/>
                <a:cs typeface="Arial" charset="0"/>
              </a:rPr>
              <a:pPr/>
              <a:t>8</a:t>
            </a:fld>
            <a:endParaRPr lang="es-ES" smtClean="0">
              <a:latin typeface="Arial" charset="0"/>
              <a:cs typeface="Arial" charset="0"/>
            </a:endParaRPr>
          </a:p>
        </p:txBody>
      </p:sp>
      <p:sp>
        <p:nvSpPr>
          <p:cNvPr id="36" name="Rectangle 35"/>
          <p:cNvSpPr/>
          <p:nvPr/>
        </p:nvSpPr>
        <p:spPr>
          <a:xfrm>
            <a:off x="3857625" y="1700213"/>
            <a:ext cx="1290638" cy="871537"/>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43200" anchor="ctr"/>
          <a:lstStyle/>
          <a:p>
            <a:pPr marL="274638" indent="-4763">
              <a:spcAft>
                <a:spcPts val="500"/>
              </a:spcAft>
              <a:tabLst>
                <a:tab pos="180975" algn="l"/>
              </a:tabLst>
              <a:defRPr/>
            </a:pPr>
            <a:r>
              <a:rPr lang="ca-ES" sz="700" dirty="0">
                <a:solidFill>
                  <a:schemeClr val="tx1"/>
                </a:solidFill>
                <a:ea typeface="ＭＳ Ｐゴシック" pitchFamily="34" charset="-128"/>
                <a:cs typeface="Arial" charset="0"/>
              </a:rPr>
              <a:t>Delimitació de l</a:t>
            </a:r>
            <a:r>
              <a:rPr lang="ca-ES" altLang="es-ES" sz="700" dirty="0">
                <a:solidFill>
                  <a:schemeClr val="tx1"/>
                </a:solidFill>
                <a:ea typeface="ＭＳ Ｐゴシック" pitchFamily="34" charset="-128"/>
                <a:cs typeface="Arial" charset="0"/>
              </a:rPr>
              <a:t>’</a:t>
            </a:r>
            <a:r>
              <a:rPr lang="ca-ES" sz="700" dirty="0">
                <a:solidFill>
                  <a:schemeClr val="tx1"/>
                </a:solidFill>
                <a:ea typeface="ＭＳ Ｐゴシック" pitchFamily="34" charset="-128"/>
                <a:cs typeface="Arial" charset="0"/>
              </a:rPr>
              <a:t>espai comercial urbà</a:t>
            </a:r>
          </a:p>
          <a:p>
            <a:pPr marL="274638" indent="-4763">
              <a:spcAft>
                <a:spcPts val="500"/>
              </a:spcAft>
              <a:tabLst>
                <a:tab pos="180975" algn="l"/>
              </a:tabLst>
              <a:defRPr/>
            </a:pPr>
            <a:r>
              <a:rPr lang="ca-ES" sz="700" dirty="0">
                <a:solidFill>
                  <a:schemeClr val="tx1"/>
                </a:solidFill>
                <a:ea typeface="ＭＳ Ｐゴシック" pitchFamily="34" charset="-128"/>
                <a:cs typeface="Arial" charset="0"/>
              </a:rPr>
              <a:t>Centre</a:t>
            </a:r>
          </a:p>
          <a:p>
            <a:pPr marL="274638" indent="-4763">
              <a:spcAft>
                <a:spcPts val="500"/>
              </a:spcAft>
              <a:tabLst>
                <a:tab pos="180975" algn="l"/>
              </a:tabLst>
              <a:defRPr/>
            </a:pPr>
            <a:r>
              <a:rPr lang="ca-ES" sz="700" dirty="0" err="1">
                <a:solidFill>
                  <a:schemeClr val="tx1"/>
                </a:solidFill>
                <a:ea typeface="ＭＳ Ｐゴシック" pitchFamily="34" charset="-128"/>
                <a:cs typeface="Arial" charset="0"/>
              </a:rPr>
              <a:t>Vilartagues</a:t>
            </a:r>
            <a:endParaRPr lang="ca-ES" sz="700" dirty="0">
              <a:solidFill>
                <a:schemeClr val="tx1"/>
              </a:solidFill>
              <a:ea typeface="ＭＳ Ｐゴシック" pitchFamily="34" charset="-128"/>
              <a:cs typeface="Arial" charset="0"/>
            </a:endParaRPr>
          </a:p>
        </p:txBody>
      </p:sp>
      <p:sp>
        <p:nvSpPr>
          <p:cNvPr id="37" name="Rectangle 36"/>
          <p:cNvSpPr/>
          <p:nvPr/>
        </p:nvSpPr>
        <p:spPr bwMode="auto">
          <a:xfrm>
            <a:off x="3959225" y="1884363"/>
            <a:ext cx="71438" cy="144462"/>
          </a:xfrm>
          <a:prstGeom prst="rect">
            <a:avLst/>
          </a:prstGeom>
          <a:noFill/>
          <a:ln w="12700" cmpd="sng">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39" name="Rectangle arrodonit 15"/>
          <p:cNvSpPr/>
          <p:nvPr/>
        </p:nvSpPr>
        <p:spPr>
          <a:xfrm>
            <a:off x="3419475" y="1201511"/>
            <a:ext cx="3384550" cy="287338"/>
          </a:xfrm>
          <a:prstGeom prst="roundRect">
            <a:avLst>
              <a:gd name="adj" fmla="val 713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ca-ES" sz="1400" b="1" dirty="0">
                <a:solidFill>
                  <a:schemeClr val="bg1"/>
                </a:solidFill>
                <a:ea typeface="ＭＳ Ｐゴシック" pitchFamily="34" charset="-128"/>
                <a:cs typeface="Arial" charset="0"/>
              </a:rPr>
              <a:t>Delimitació de l</a:t>
            </a:r>
            <a:r>
              <a:rPr lang="ca-ES" altLang="es-ES" sz="1400" b="1" dirty="0">
                <a:solidFill>
                  <a:schemeClr val="bg1"/>
                </a:solidFill>
                <a:ea typeface="ＭＳ Ｐゴシック" pitchFamily="34" charset="-128"/>
                <a:cs typeface="Arial" charset="0"/>
              </a:rPr>
              <a:t>’</a:t>
            </a:r>
            <a:r>
              <a:rPr lang="ca-ES" sz="1400" b="1" dirty="0">
                <a:solidFill>
                  <a:schemeClr val="bg1"/>
                </a:solidFill>
                <a:ea typeface="ＭＳ Ｐゴシック" pitchFamily="34" charset="-128"/>
                <a:cs typeface="Arial" charset="0"/>
              </a:rPr>
              <a:t>espai comercial urbà</a:t>
            </a:r>
            <a:endParaRPr lang="ca-ES" sz="1400" dirty="0">
              <a:solidFill>
                <a:schemeClr val="bg1"/>
              </a:solidFill>
              <a:ea typeface="ＭＳ Ｐゴシック" pitchFamily="34" charset="-128"/>
              <a:cs typeface="Arial" charset="0"/>
            </a:endParaRPr>
          </a:p>
        </p:txBody>
      </p:sp>
      <p:sp>
        <p:nvSpPr>
          <p:cNvPr id="40" name="Rectangle arrodonit 17"/>
          <p:cNvSpPr/>
          <p:nvPr/>
        </p:nvSpPr>
        <p:spPr>
          <a:xfrm>
            <a:off x="3059113" y="1201511"/>
            <a:ext cx="288925" cy="287338"/>
          </a:xfrm>
          <a:prstGeom prst="roundRect">
            <a:avLst>
              <a:gd name="adj" fmla="val 1031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a-ES" sz="1600" b="1" dirty="0">
                <a:solidFill>
                  <a:schemeClr val="bg1"/>
                </a:solidFill>
              </a:rPr>
              <a:t>A</a:t>
            </a:r>
            <a:endParaRPr lang="ca-ES" sz="1200" dirty="0">
              <a:solidFill>
                <a:schemeClr val="bg1"/>
              </a:solidFill>
            </a:endParaRPr>
          </a:p>
        </p:txBody>
      </p:sp>
      <p:sp>
        <p:nvSpPr>
          <p:cNvPr id="51" name="Rectangle arrodonit 18"/>
          <p:cNvSpPr/>
          <p:nvPr/>
        </p:nvSpPr>
        <p:spPr>
          <a:xfrm>
            <a:off x="5357817" y="2056125"/>
            <a:ext cx="3214683" cy="3297004"/>
          </a:xfrm>
          <a:prstGeom prst="roundRect">
            <a:avLst>
              <a:gd name="adj" fmla="val 2283"/>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52" name="Rectangle 32"/>
          <p:cNvSpPr>
            <a:spLocks noChangeArrowheads="1"/>
          </p:cNvSpPr>
          <p:nvPr/>
        </p:nvSpPr>
        <p:spPr bwMode="auto">
          <a:xfrm>
            <a:off x="6012135" y="1968158"/>
            <a:ext cx="1800225" cy="233362"/>
          </a:xfrm>
          <a:prstGeom prst="roundRect">
            <a:avLst/>
          </a:prstGeom>
          <a:solidFill>
            <a:schemeClr val="bg1"/>
          </a:solidFill>
          <a:ln w="9525">
            <a:solidFill>
              <a:schemeClr val="bg1">
                <a:lumMod val="75000"/>
              </a:schemeClr>
            </a:solidFill>
            <a:miter lim="800000"/>
            <a:headEnd/>
            <a:tailEnd/>
          </a:ln>
        </p:spPr>
        <p:txBody>
          <a:bodyPr wrap="none" anchor="ctr"/>
          <a:lstStyle/>
          <a:p>
            <a:pPr algn="ctr">
              <a:defRPr/>
            </a:pPr>
            <a:r>
              <a:rPr lang="ca-ES" sz="1200" b="1">
                <a:cs typeface="Arial" charset="0"/>
              </a:rPr>
              <a:t>Espai comercial urbà</a:t>
            </a:r>
            <a:endParaRPr lang="ca-ES" sz="1200">
              <a:cs typeface="Arial" charset="0"/>
            </a:endParaRPr>
          </a:p>
        </p:txBody>
      </p:sp>
      <p:sp>
        <p:nvSpPr>
          <p:cNvPr id="21517" name="Rectangle 30"/>
          <p:cNvSpPr>
            <a:spLocks noChangeArrowheads="1"/>
          </p:cNvSpPr>
          <p:nvPr/>
        </p:nvSpPr>
        <p:spPr bwMode="auto">
          <a:xfrm>
            <a:off x="900113" y="5549900"/>
            <a:ext cx="4248150" cy="339725"/>
          </a:xfrm>
          <a:prstGeom prst="rect">
            <a:avLst/>
          </a:prstGeom>
          <a:noFill/>
          <a:ln w="9525">
            <a:noFill/>
            <a:miter lim="800000"/>
            <a:headEnd/>
            <a:tailEnd/>
          </a:ln>
        </p:spPr>
        <p:txBody>
          <a:bodyPr>
            <a:spAutoFit/>
          </a:bodyPr>
          <a:lstStyle/>
          <a:p>
            <a:pPr algn="ctr"/>
            <a:r>
              <a:rPr lang="ca-ES" sz="800"/>
              <a:t>Mapa 1. Delimitació de l</a:t>
            </a:r>
            <a:r>
              <a:rPr lang="ca-ES" altLang="es-ES" sz="800"/>
              <a:t>’</a:t>
            </a:r>
            <a:r>
              <a:rPr lang="ca-ES" sz="800"/>
              <a:t>espai comercial urbà de Sant Feliu de Guíxols. </a:t>
            </a:r>
          </a:p>
          <a:p>
            <a:pPr algn="ctr"/>
            <a:r>
              <a:rPr lang="ca-ES" sz="800"/>
              <a:t>Font: Elaboració pròpia a partir d</a:t>
            </a:r>
            <a:r>
              <a:rPr lang="ca-ES" altLang="es-ES" sz="800"/>
              <a:t>’</a:t>
            </a:r>
            <a:r>
              <a:rPr lang="ca-ES" sz="800"/>
              <a:t>Arcgis, 2017.</a:t>
            </a:r>
          </a:p>
        </p:txBody>
      </p:sp>
      <p:sp>
        <p:nvSpPr>
          <p:cNvPr id="3" name="Forma libre 2"/>
          <p:cNvSpPr>
            <a:spLocks/>
          </p:cNvSpPr>
          <p:nvPr/>
        </p:nvSpPr>
        <p:spPr bwMode="auto">
          <a:xfrm>
            <a:off x="2411413" y="4508500"/>
            <a:ext cx="831850" cy="835025"/>
          </a:xfrm>
          <a:custGeom>
            <a:avLst/>
            <a:gdLst>
              <a:gd name="T0" fmla="*/ 200712 w 831084"/>
              <a:gd name="T1" fmla="*/ 830525 h 834860"/>
              <a:gd name="T2" fmla="*/ 821247 w 831084"/>
              <a:gd name="T3" fmla="*/ 379561 h 834860"/>
              <a:gd name="T4" fmla="*/ 550469 w 831084"/>
              <a:gd name="T5" fmla="*/ 0 h 834860"/>
              <a:gd name="T6" fmla="*/ 16432 w 831084"/>
              <a:gd name="T7" fmla="*/ 375803 h 834860"/>
              <a:gd name="T8" fmla="*/ 125496 w 831084"/>
              <a:gd name="T9" fmla="*/ 492302 h 834860"/>
              <a:gd name="T10" fmla="*/ 8910 w 831084"/>
              <a:gd name="T11" fmla="*/ 605044 h 834860"/>
              <a:gd name="T12" fmla="*/ 200712 w 831084"/>
              <a:gd name="T13" fmla="*/ 830525 h 8348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31084" h="834860">
                <a:moveTo>
                  <a:pt x="200527" y="830361"/>
                </a:moveTo>
                <a:cubicBezTo>
                  <a:pt x="335792" y="792788"/>
                  <a:pt x="762252" y="517879"/>
                  <a:pt x="820491" y="379486"/>
                </a:cubicBezTo>
                <a:cubicBezTo>
                  <a:pt x="878730" y="241093"/>
                  <a:pt x="683974" y="626"/>
                  <a:pt x="549962" y="0"/>
                </a:cubicBezTo>
                <a:cubicBezTo>
                  <a:pt x="415950" y="-626"/>
                  <a:pt x="87181" y="293695"/>
                  <a:pt x="16417" y="375729"/>
                </a:cubicBezTo>
                <a:cubicBezTo>
                  <a:pt x="-54347" y="457763"/>
                  <a:pt x="126632" y="454006"/>
                  <a:pt x="125380" y="492205"/>
                </a:cubicBezTo>
                <a:cubicBezTo>
                  <a:pt x="124128" y="530404"/>
                  <a:pt x="-4249" y="550443"/>
                  <a:pt x="8902" y="604924"/>
                </a:cubicBezTo>
                <a:cubicBezTo>
                  <a:pt x="22053" y="659405"/>
                  <a:pt x="65262" y="867934"/>
                  <a:pt x="200527" y="830361"/>
                </a:cubicBezTo>
                <a:close/>
              </a:path>
            </a:pathLst>
          </a:custGeom>
          <a:solidFill>
            <a:srgbClr val="FFC000">
              <a:alpha val="34901"/>
            </a:srgbClr>
          </a:solidFill>
          <a:ln w="9525" cap="flat" cmpd="sng">
            <a:solidFill>
              <a:srgbClr val="000000"/>
            </a:solidFill>
            <a:prstDash val="sysDash"/>
            <a:round/>
            <a:headEnd/>
            <a:tailEnd/>
          </a:ln>
          <a:effectLst>
            <a:outerShdw dist="23000" dir="5400000" rotWithShape="0">
              <a:srgbClr val="000000">
                <a:alpha val="34999"/>
              </a:srgbClr>
            </a:outerShdw>
          </a:effectLst>
        </p:spPr>
        <p:txBody>
          <a:bodyPr anchor="ctr"/>
          <a:lstStyle/>
          <a:p>
            <a:pPr>
              <a:defRPr/>
            </a:pPr>
            <a:endParaRPr lang="ca-ES"/>
          </a:p>
        </p:txBody>
      </p:sp>
      <p:sp>
        <p:nvSpPr>
          <p:cNvPr id="21519" name="TextBox 43"/>
          <p:cNvSpPr txBox="1">
            <a:spLocks noChangeArrowheads="1"/>
          </p:cNvSpPr>
          <p:nvPr/>
        </p:nvSpPr>
        <p:spPr bwMode="auto">
          <a:xfrm rot="-2279445">
            <a:off x="2182813" y="4972050"/>
            <a:ext cx="1331912" cy="184150"/>
          </a:xfrm>
          <a:prstGeom prst="rect">
            <a:avLst/>
          </a:prstGeom>
          <a:noFill/>
          <a:ln w="9525">
            <a:noFill/>
            <a:miter lim="800000"/>
            <a:headEnd/>
            <a:tailEnd/>
          </a:ln>
        </p:spPr>
        <p:txBody>
          <a:bodyPr>
            <a:spAutoFit/>
          </a:bodyPr>
          <a:lstStyle/>
          <a:p>
            <a:pPr algn="ctr"/>
            <a:r>
              <a:rPr lang="ca-ES" sz="600" b="1"/>
              <a:t>Passeig del Mar</a:t>
            </a:r>
          </a:p>
        </p:txBody>
      </p:sp>
      <p:sp>
        <p:nvSpPr>
          <p:cNvPr id="21520" name="TextBox 43"/>
          <p:cNvSpPr txBox="1">
            <a:spLocks noChangeArrowheads="1"/>
          </p:cNvSpPr>
          <p:nvPr/>
        </p:nvSpPr>
        <p:spPr bwMode="auto">
          <a:xfrm rot="-2279445">
            <a:off x="2255838" y="4725988"/>
            <a:ext cx="1331912" cy="184150"/>
          </a:xfrm>
          <a:prstGeom prst="rect">
            <a:avLst/>
          </a:prstGeom>
          <a:noFill/>
          <a:ln w="9525">
            <a:noFill/>
            <a:miter lim="800000"/>
            <a:headEnd/>
            <a:tailEnd/>
          </a:ln>
        </p:spPr>
        <p:txBody>
          <a:bodyPr>
            <a:spAutoFit/>
          </a:bodyPr>
          <a:lstStyle/>
          <a:p>
            <a:pPr algn="ctr"/>
            <a:r>
              <a:rPr lang="ca-ES" sz="600" b="1"/>
              <a:t>c/ Major</a:t>
            </a:r>
          </a:p>
        </p:txBody>
      </p:sp>
      <p:sp>
        <p:nvSpPr>
          <p:cNvPr id="21521" name="TextBox 43"/>
          <p:cNvSpPr txBox="1">
            <a:spLocks noChangeArrowheads="1"/>
          </p:cNvSpPr>
          <p:nvPr/>
        </p:nvSpPr>
        <p:spPr bwMode="auto">
          <a:xfrm rot="2128133">
            <a:off x="1149350" y="2082800"/>
            <a:ext cx="1331913" cy="184150"/>
          </a:xfrm>
          <a:prstGeom prst="rect">
            <a:avLst/>
          </a:prstGeom>
          <a:noFill/>
          <a:ln w="9525">
            <a:noFill/>
            <a:miter lim="800000"/>
            <a:headEnd/>
            <a:tailEnd/>
          </a:ln>
        </p:spPr>
        <p:txBody>
          <a:bodyPr>
            <a:spAutoFit/>
          </a:bodyPr>
          <a:lstStyle/>
          <a:p>
            <a:pPr algn="ctr"/>
            <a:r>
              <a:rPr lang="ca-ES" sz="600" b="1"/>
              <a:t>Av. de Saragossa</a:t>
            </a:r>
          </a:p>
        </p:txBody>
      </p:sp>
      <p:sp>
        <p:nvSpPr>
          <p:cNvPr id="21522" name="TextBox 43"/>
          <p:cNvSpPr txBox="1">
            <a:spLocks noChangeArrowheads="1"/>
          </p:cNvSpPr>
          <p:nvPr/>
        </p:nvSpPr>
        <p:spPr bwMode="auto">
          <a:xfrm rot="4317572">
            <a:off x="1823244" y="2702719"/>
            <a:ext cx="1331912" cy="184150"/>
          </a:xfrm>
          <a:prstGeom prst="rect">
            <a:avLst/>
          </a:prstGeom>
          <a:noFill/>
          <a:ln w="9525">
            <a:noFill/>
            <a:miter lim="800000"/>
            <a:headEnd/>
            <a:tailEnd/>
          </a:ln>
        </p:spPr>
        <p:txBody>
          <a:bodyPr>
            <a:spAutoFit/>
          </a:bodyPr>
          <a:lstStyle/>
          <a:p>
            <a:pPr algn="ctr"/>
            <a:r>
              <a:rPr lang="ca-ES" sz="600" b="1"/>
              <a:t>Av. De Balears</a:t>
            </a:r>
          </a:p>
        </p:txBody>
      </p:sp>
      <p:sp>
        <p:nvSpPr>
          <p:cNvPr id="21523" name="TextBox 43"/>
          <p:cNvSpPr txBox="1">
            <a:spLocks noChangeArrowheads="1"/>
          </p:cNvSpPr>
          <p:nvPr/>
        </p:nvSpPr>
        <p:spPr bwMode="auto">
          <a:xfrm rot="4317572">
            <a:off x="2255044" y="3178969"/>
            <a:ext cx="1331912" cy="184150"/>
          </a:xfrm>
          <a:prstGeom prst="rect">
            <a:avLst/>
          </a:prstGeom>
          <a:noFill/>
          <a:ln w="9525">
            <a:noFill/>
            <a:miter lim="800000"/>
            <a:headEnd/>
            <a:tailEnd/>
          </a:ln>
        </p:spPr>
        <p:txBody>
          <a:bodyPr>
            <a:spAutoFit/>
          </a:bodyPr>
          <a:lstStyle/>
          <a:p>
            <a:pPr algn="ctr"/>
            <a:r>
              <a:rPr lang="ca-ES" sz="600" b="1"/>
              <a:t>Av. De Canàries</a:t>
            </a:r>
          </a:p>
        </p:txBody>
      </p:sp>
      <p:sp>
        <p:nvSpPr>
          <p:cNvPr id="21524" name="Rectángulo 13"/>
          <p:cNvSpPr>
            <a:spLocks noChangeArrowheads="1"/>
          </p:cNvSpPr>
          <p:nvPr/>
        </p:nvSpPr>
        <p:spPr bwMode="auto">
          <a:xfrm>
            <a:off x="5657324" y="2328793"/>
            <a:ext cx="2808288" cy="3044423"/>
          </a:xfrm>
          <a:prstGeom prst="rect">
            <a:avLst/>
          </a:prstGeom>
          <a:noFill/>
          <a:ln w="9525">
            <a:noFill/>
            <a:miter lim="800000"/>
            <a:headEnd/>
            <a:tailEnd/>
          </a:ln>
        </p:spPr>
        <p:txBody>
          <a:bodyPr>
            <a:spAutoFit/>
          </a:bodyPr>
          <a:lstStyle/>
          <a:p>
            <a:pPr>
              <a:spcAft>
                <a:spcPts val="500"/>
              </a:spcAft>
            </a:pPr>
            <a:r>
              <a:rPr lang="ca-ES" sz="900" b="1" dirty="0"/>
              <a:t>L</a:t>
            </a:r>
            <a:r>
              <a:rPr lang="ca-ES" altLang="es-ES" sz="900" b="1" dirty="0"/>
              <a:t>’</a:t>
            </a:r>
            <a:r>
              <a:rPr lang="ca-ES" sz="900" b="1" dirty="0"/>
              <a:t>espai comercial urbà és la zona de més concentració i continuïtat d</a:t>
            </a:r>
            <a:r>
              <a:rPr lang="ca-ES" altLang="es-ES" sz="900" b="1" dirty="0"/>
              <a:t>’</a:t>
            </a:r>
            <a:r>
              <a:rPr lang="ca-ES" sz="900" b="1" dirty="0"/>
              <a:t>establiments comercials</a:t>
            </a:r>
            <a:r>
              <a:rPr lang="ca-ES" sz="900" dirty="0"/>
              <a:t> del municipi.</a:t>
            </a:r>
          </a:p>
          <a:p>
            <a:pPr>
              <a:spcAft>
                <a:spcPts val="200"/>
              </a:spcAft>
              <a:defRPr/>
            </a:pPr>
            <a:r>
              <a:rPr lang="ca-ES" sz="900" dirty="0" smtClean="0"/>
              <a:t>Els </a:t>
            </a:r>
            <a:r>
              <a:rPr lang="ca-ES" sz="900" dirty="0"/>
              <a:t>carrers que delimiten </a:t>
            </a:r>
            <a:r>
              <a:rPr lang="ca-ES" sz="900" dirty="0" smtClean="0"/>
              <a:t>aquest espai </a:t>
            </a:r>
            <a:r>
              <a:rPr lang="ca-ES" sz="900" dirty="0"/>
              <a:t>són els següents</a:t>
            </a:r>
            <a:r>
              <a:rPr lang="ca-ES" sz="900" dirty="0" smtClean="0"/>
              <a:t>:</a:t>
            </a:r>
            <a:endParaRPr lang="ca-ES" sz="900" dirty="0" smtClean="0">
              <a:ea typeface="ＭＳ Ｐゴシック" charset="0"/>
            </a:endParaRPr>
          </a:p>
          <a:p>
            <a:pPr>
              <a:spcAft>
                <a:spcPts val="200"/>
              </a:spcAft>
              <a:buFont typeface="Wingdings" charset="0"/>
              <a:buChar char="§"/>
              <a:defRPr/>
            </a:pPr>
            <a:endParaRPr lang="ca-ES" sz="900" dirty="0" smtClean="0">
              <a:solidFill>
                <a:srgbClr val="FF0000"/>
              </a:solidFill>
              <a:ea typeface="ＭＳ Ｐゴシック" charset="0"/>
              <a:cs typeface="ＭＳ Ｐゴシック" charset="0"/>
            </a:endParaRPr>
          </a:p>
          <a:p>
            <a:pPr marL="358775" indent="-184150">
              <a:spcAft>
                <a:spcPts val="200"/>
              </a:spcAft>
              <a:buFont typeface="Wingdings" charset="0"/>
              <a:buChar char="§"/>
              <a:defRPr/>
            </a:pPr>
            <a:r>
              <a:rPr lang="ca-ES" sz="900" dirty="0" smtClean="0">
                <a:ea typeface="ＭＳ Ｐゴシック" charset="0"/>
                <a:cs typeface="ＭＳ Ｐゴシック" charset="0"/>
              </a:rPr>
              <a:t>Passeig del Mar.</a:t>
            </a:r>
          </a:p>
          <a:p>
            <a:pPr marL="358775" indent="-184150">
              <a:spcAft>
                <a:spcPts val="200"/>
              </a:spcAft>
              <a:buFont typeface="Wingdings" charset="0"/>
              <a:buChar char="§"/>
              <a:defRPr/>
            </a:pPr>
            <a:r>
              <a:rPr lang="ca-ES" sz="900" dirty="0" smtClean="0">
                <a:ea typeface="ＭＳ Ｐゴシック" charset="0"/>
                <a:cs typeface="ＭＳ Ｐゴシック" charset="0"/>
              </a:rPr>
              <a:t>Avinguda de Juli Garreta.</a:t>
            </a:r>
          </a:p>
          <a:p>
            <a:pPr marL="358775" indent="-184150">
              <a:spcAft>
                <a:spcPts val="200"/>
              </a:spcAft>
              <a:buFont typeface="Wingdings" charset="0"/>
              <a:buChar char="§"/>
              <a:defRPr/>
            </a:pPr>
            <a:r>
              <a:rPr lang="ca-ES" sz="900" dirty="0" smtClean="0">
                <a:ea typeface="ＭＳ Ｐゴシック" charset="0"/>
                <a:cs typeface="ＭＳ Ｐゴシック" charset="0"/>
              </a:rPr>
              <a:t>Rambla del Portalet.</a:t>
            </a:r>
          </a:p>
          <a:p>
            <a:pPr marL="358775" indent="-184150">
              <a:spcAft>
                <a:spcPts val="200"/>
              </a:spcAft>
              <a:buFont typeface="Wingdings" charset="0"/>
              <a:buChar char="§"/>
              <a:defRPr/>
            </a:pPr>
            <a:r>
              <a:rPr lang="ca-ES" sz="900" dirty="0" smtClean="0">
                <a:ea typeface="ＭＳ Ｐゴシック" charset="0"/>
                <a:cs typeface="ＭＳ Ｐゴシック" charset="0"/>
              </a:rPr>
              <a:t>Carrer de la Rutlla.</a:t>
            </a:r>
          </a:p>
          <a:p>
            <a:pPr marL="358775" indent="-184150">
              <a:spcAft>
                <a:spcPts val="200"/>
              </a:spcAft>
              <a:buFont typeface="Wingdings" charset="0"/>
              <a:buChar char="§"/>
              <a:defRPr/>
            </a:pPr>
            <a:r>
              <a:rPr lang="ca-ES" sz="900" dirty="0" smtClean="0">
                <a:ea typeface="ＭＳ Ｐゴシック" charset="0"/>
                <a:cs typeface="ＭＳ Ｐゴシック" charset="0"/>
              </a:rPr>
              <a:t>Placeta de Sant Joan.</a:t>
            </a:r>
          </a:p>
          <a:p>
            <a:pPr marL="358775" indent="-184150">
              <a:spcAft>
                <a:spcPts val="200"/>
              </a:spcAft>
              <a:buFont typeface="Wingdings" charset="0"/>
              <a:buChar char="§"/>
              <a:defRPr/>
            </a:pPr>
            <a:r>
              <a:rPr lang="ca-ES" sz="900" dirty="0" smtClean="0">
                <a:ea typeface="ＭＳ Ｐゴシック" charset="0"/>
                <a:cs typeface="ＭＳ Ｐゴシック" charset="0"/>
              </a:rPr>
              <a:t>Carrer de l’Hospital.</a:t>
            </a:r>
          </a:p>
          <a:p>
            <a:pPr>
              <a:spcAft>
                <a:spcPts val="200"/>
              </a:spcAft>
              <a:defRPr/>
            </a:pPr>
            <a:endParaRPr lang="ca-ES" sz="900" dirty="0" smtClean="0">
              <a:ea typeface="ＭＳ Ｐゴシック" charset="0"/>
              <a:cs typeface="ＭＳ Ｐゴシック" charset="0"/>
            </a:endParaRPr>
          </a:p>
          <a:p>
            <a:pPr>
              <a:spcAft>
                <a:spcPts val="200"/>
              </a:spcAft>
              <a:defRPr/>
            </a:pPr>
            <a:r>
              <a:rPr lang="ca-ES" sz="900" dirty="0" smtClean="0">
                <a:ea typeface="ＭＳ Ｐゴシック" charset="0"/>
                <a:cs typeface="ＭＳ Ｐゴシック" charset="0"/>
              </a:rPr>
              <a:t>Addicionalment, però, també es pot considerar que Sant Feliu de Guíxols té un espai comercial urbà secundari, situat al barri de </a:t>
            </a:r>
            <a:r>
              <a:rPr lang="ca-ES" sz="900" dirty="0" err="1" smtClean="0">
                <a:ea typeface="ＭＳ Ｐゴシック" charset="0"/>
                <a:cs typeface="ＭＳ Ｐゴシック" charset="0"/>
              </a:rPr>
              <a:t>Vilartagues</a:t>
            </a:r>
            <a:r>
              <a:rPr lang="ca-ES" sz="900" dirty="0" smtClean="0">
                <a:ea typeface="ＭＳ Ｐゴシック" charset="0"/>
                <a:cs typeface="ＭＳ Ｐゴシック" charset="0"/>
              </a:rPr>
              <a:t>, tot i que la seva concentració i continuïtat comercial és molt menor. </a:t>
            </a:r>
          </a:p>
          <a:p>
            <a:pPr>
              <a:spcAft>
                <a:spcPts val="500"/>
              </a:spcAft>
            </a:pPr>
            <a:endParaRPr lang="ca-ES" sz="900" dirty="0"/>
          </a:p>
        </p:txBody>
      </p:sp>
      <p:grpSp>
        <p:nvGrpSpPr>
          <p:cNvPr id="2" name="Agrupa 241"/>
          <p:cNvGrpSpPr>
            <a:grpSpLocks/>
          </p:cNvGrpSpPr>
          <p:nvPr/>
        </p:nvGrpSpPr>
        <p:grpSpPr bwMode="auto">
          <a:xfrm>
            <a:off x="2051050" y="2133600"/>
            <a:ext cx="260350" cy="254000"/>
            <a:chOff x="5868131" y="3140973"/>
            <a:chExt cx="258581" cy="255024"/>
          </a:xfrm>
        </p:grpSpPr>
        <p:sp>
          <p:nvSpPr>
            <p:cNvPr id="43" name="Oval 181"/>
            <p:cNvSpPr/>
            <p:nvPr/>
          </p:nvSpPr>
          <p:spPr>
            <a:xfrm>
              <a:off x="5915432" y="3187197"/>
              <a:ext cx="143481" cy="143451"/>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44" name="QuadreDeText 182"/>
            <p:cNvSpPr txBox="1"/>
            <p:nvPr/>
          </p:nvSpPr>
          <p:spPr>
            <a:xfrm>
              <a:off x="5868131" y="3140973"/>
              <a:ext cx="258581" cy="255024"/>
            </a:xfrm>
            <a:prstGeom prst="rect">
              <a:avLst/>
            </a:prstGeom>
            <a:noFill/>
          </p:spPr>
          <p:txBody>
            <a:bodyPr wrap="none">
              <a:spAutoFit/>
            </a:bodyPr>
            <a:lstStyle/>
            <a:p>
              <a:pPr>
                <a:defRPr/>
              </a:pPr>
              <a:r>
                <a:rPr lang="ca-ES" sz="1050" b="1" dirty="0">
                  <a:ea typeface="+mn-ea"/>
                  <a:cs typeface="Arial" charset="0"/>
                </a:rPr>
                <a:t>2</a:t>
              </a:r>
            </a:p>
          </p:txBody>
        </p:sp>
      </p:grpSp>
      <p:grpSp>
        <p:nvGrpSpPr>
          <p:cNvPr id="4" name="Agrupa 241"/>
          <p:cNvGrpSpPr>
            <a:grpSpLocks/>
          </p:cNvGrpSpPr>
          <p:nvPr/>
        </p:nvGrpSpPr>
        <p:grpSpPr bwMode="auto">
          <a:xfrm>
            <a:off x="2555875" y="4581525"/>
            <a:ext cx="260350" cy="254000"/>
            <a:chOff x="5868143" y="3140966"/>
            <a:chExt cx="260168" cy="253430"/>
          </a:xfrm>
        </p:grpSpPr>
        <p:sp>
          <p:nvSpPr>
            <p:cNvPr id="46" name="Oval 181"/>
            <p:cNvSpPr/>
            <p:nvPr/>
          </p:nvSpPr>
          <p:spPr>
            <a:xfrm>
              <a:off x="5915735" y="3186901"/>
              <a:ext cx="144362" cy="144138"/>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47" name="QuadreDeText 182"/>
            <p:cNvSpPr txBox="1"/>
            <p:nvPr/>
          </p:nvSpPr>
          <p:spPr>
            <a:xfrm>
              <a:off x="5868143" y="3140966"/>
              <a:ext cx="260168" cy="253430"/>
            </a:xfrm>
            <a:prstGeom prst="rect">
              <a:avLst/>
            </a:prstGeom>
            <a:noFill/>
          </p:spPr>
          <p:txBody>
            <a:bodyPr wrap="none">
              <a:spAutoFit/>
            </a:bodyPr>
            <a:lstStyle/>
            <a:p>
              <a:pPr>
                <a:defRPr/>
              </a:pPr>
              <a:r>
                <a:rPr lang="ca-ES" sz="1050" b="1" dirty="0">
                  <a:ea typeface="+mn-ea"/>
                  <a:cs typeface="Arial" charset="0"/>
                </a:rPr>
                <a:t>1</a:t>
              </a:r>
            </a:p>
          </p:txBody>
        </p:sp>
      </p:grpSp>
      <p:grpSp>
        <p:nvGrpSpPr>
          <p:cNvPr id="5" name="Agrupa 241"/>
          <p:cNvGrpSpPr>
            <a:grpSpLocks/>
          </p:cNvGrpSpPr>
          <p:nvPr/>
        </p:nvGrpSpPr>
        <p:grpSpPr bwMode="auto">
          <a:xfrm>
            <a:off x="3886200" y="2055813"/>
            <a:ext cx="258763" cy="254000"/>
            <a:chOff x="5868144" y="3140968"/>
            <a:chExt cx="258922" cy="253514"/>
          </a:xfrm>
        </p:grpSpPr>
        <p:sp>
          <p:nvSpPr>
            <p:cNvPr id="50" name="Oval 181"/>
            <p:cNvSpPr/>
            <p:nvPr/>
          </p:nvSpPr>
          <p:spPr>
            <a:xfrm>
              <a:off x="5915798" y="3186917"/>
              <a:ext cx="144552" cy="144187"/>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53" name="QuadreDeText 182"/>
            <p:cNvSpPr txBox="1"/>
            <p:nvPr/>
          </p:nvSpPr>
          <p:spPr>
            <a:xfrm>
              <a:off x="5868144" y="3140968"/>
              <a:ext cx="258922" cy="253514"/>
            </a:xfrm>
            <a:prstGeom prst="rect">
              <a:avLst/>
            </a:prstGeom>
            <a:noFill/>
          </p:spPr>
          <p:txBody>
            <a:bodyPr wrap="none">
              <a:spAutoFit/>
            </a:bodyPr>
            <a:lstStyle/>
            <a:p>
              <a:pPr>
                <a:defRPr/>
              </a:pPr>
              <a:r>
                <a:rPr lang="ca-ES" sz="1050" b="1" dirty="0">
                  <a:ea typeface="+mn-ea"/>
                  <a:cs typeface="Arial" charset="0"/>
                </a:rPr>
                <a:t>1</a:t>
              </a:r>
            </a:p>
          </p:txBody>
        </p:sp>
      </p:grpSp>
      <p:grpSp>
        <p:nvGrpSpPr>
          <p:cNvPr id="6" name="Agrupa 241"/>
          <p:cNvGrpSpPr>
            <a:grpSpLocks/>
          </p:cNvGrpSpPr>
          <p:nvPr/>
        </p:nvGrpSpPr>
        <p:grpSpPr bwMode="auto">
          <a:xfrm>
            <a:off x="3886200" y="2238375"/>
            <a:ext cx="258763" cy="252413"/>
            <a:chOff x="5868144" y="3140968"/>
            <a:chExt cx="258922" cy="253514"/>
          </a:xfrm>
        </p:grpSpPr>
        <p:sp>
          <p:nvSpPr>
            <p:cNvPr id="55" name="Oval 181"/>
            <p:cNvSpPr/>
            <p:nvPr/>
          </p:nvSpPr>
          <p:spPr>
            <a:xfrm>
              <a:off x="5915798" y="3187207"/>
              <a:ext cx="144552" cy="143498"/>
            </a:xfrm>
            <a:prstGeom prst="ellipse">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56" name="QuadreDeText 182"/>
            <p:cNvSpPr txBox="1"/>
            <p:nvPr/>
          </p:nvSpPr>
          <p:spPr>
            <a:xfrm>
              <a:off x="5868144" y="3140968"/>
              <a:ext cx="258922" cy="253514"/>
            </a:xfrm>
            <a:prstGeom prst="rect">
              <a:avLst/>
            </a:prstGeom>
            <a:noFill/>
          </p:spPr>
          <p:txBody>
            <a:bodyPr wrap="none">
              <a:spAutoFit/>
            </a:bodyPr>
            <a:lstStyle/>
            <a:p>
              <a:pPr>
                <a:defRPr/>
              </a:pPr>
              <a:r>
                <a:rPr lang="ca-ES" sz="1050" b="1" dirty="0">
                  <a:ea typeface="+mn-ea"/>
                  <a:cs typeface="Arial" charset="0"/>
                </a:rPr>
                <a:t>2</a:t>
              </a:r>
            </a:p>
          </p:txBody>
        </p:sp>
      </p:grpSp>
      <p:sp>
        <p:nvSpPr>
          <p:cNvPr id="34" name="QuadreDeText 47"/>
          <p:cNvSpPr txBox="1">
            <a:spLocks noChangeArrowheads="1"/>
          </p:cNvSpPr>
          <p:nvPr/>
        </p:nvSpPr>
        <p:spPr bwMode="auto">
          <a:xfrm>
            <a:off x="5072063" y="260350"/>
            <a:ext cx="36036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3. El teixit comercial de Sant Feliu de Guíxols </a:t>
            </a:r>
            <a:endParaRPr lang="es-ES" sz="1200" b="1" dirty="0">
              <a:solidFill>
                <a:schemeClr val="tx1">
                  <a:lumMod val="75000"/>
                  <a:lumOff val="25000"/>
                </a:schemeClr>
              </a:solidFill>
            </a:endParaRPr>
          </a:p>
        </p:txBody>
      </p:sp>
      <p:sp>
        <p:nvSpPr>
          <p:cNvPr id="35" name="Rectangle 5"/>
          <p:cNvSpPr/>
          <p:nvPr/>
        </p:nvSpPr>
        <p:spPr>
          <a:xfrm flipV="1">
            <a:off x="5072063" y="574675"/>
            <a:ext cx="3527425"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pic>
        <p:nvPicPr>
          <p:cNvPr id="41" name="Picture 26"/>
          <p:cNvPicPr>
            <a:picLocks noChangeAspect="1" noChangeArrowheads="1"/>
          </p:cNvPicPr>
          <p:nvPr/>
        </p:nvPicPr>
        <p:blipFill>
          <a:blip r:embed="rId3" cstate="print"/>
          <a:srcRect/>
          <a:stretch>
            <a:fillRect/>
          </a:stretch>
        </p:blipFill>
        <p:spPr bwMode="auto">
          <a:xfrm>
            <a:off x="5509693" y="2387974"/>
            <a:ext cx="141287" cy="134937"/>
          </a:xfrm>
          <a:prstGeom prst="rect">
            <a:avLst/>
          </a:prstGeom>
          <a:noFill/>
          <a:ln w="9525">
            <a:noFill/>
            <a:miter lim="800000"/>
            <a:headEnd/>
            <a:tailEnd/>
          </a:ln>
        </p:spPr>
      </p:pic>
      <p:pic>
        <p:nvPicPr>
          <p:cNvPr id="42" name="Picture 26"/>
          <p:cNvPicPr>
            <a:picLocks noChangeAspect="1" noChangeArrowheads="1"/>
          </p:cNvPicPr>
          <p:nvPr/>
        </p:nvPicPr>
        <p:blipFill>
          <a:blip r:embed="rId3" cstate="print"/>
          <a:srcRect/>
          <a:stretch>
            <a:fillRect/>
          </a:stretch>
        </p:blipFill>
        <p:spPr bwMode="auto">
          <a:xfrm>
            <a:off x="5508104" y="2871032"/>
            <a:ext cx="141287" cy="134937"/>
          </a:xfrm>
          <a:prstGeom prst="rect">
            <a:avLst/>
          </a:prstGeom>
          <a:noFill/>
          <a:ln w="9525">
            <a:noFill/>
            <a:miter lim="800000"/>
            <a:headEnd/>
            <a:tailEnd/>
          </a:ln>
        </p:spPr>
      </p:pic>
      <p:pic>
        <p:nvPicPr>
          <p:cNvPr id="45" name="Picture 26"/>
          <p:cNvPicPr>
            <a:picLocks noChangeAspect="1" noChangeArrowheads="1"/>
          </p:cNvPicPr>
          <p:nvPr/>
        </p:nvPicPr>
        <p:blipFill>
          <a:blip r:embed="rId3" cstate="print"/>
          <a:srcRect/>
          <a:stretch>
            <a:fillRect/>
          </a:stretch>
        </p:blipFill>
        <p:spPr bwMode="auto">
          <a:xfrm>
            <a:off x="5509693" y="4456729"/>
            <a:ext cx="141287" cy="1349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627189"/>
            <a:ext cx="8208963" cy="4373579"/>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74755" name="Contenidor de número de diapositiva 3"/>
          <p:cNvSpPr>
            <a:spLocks noGrp="1"/>
          </p:cNvSpPr>
          <p:nvPr>
            <p:ph type="sldNum" sz="quarter" idx="10"/>
          </p:nvPr>
        </p:nvSpPr>
        <p:spPr bwMode="auto">
          <a:noFill/>
          <a:ln>
            <a:miter lim="800000"/>
            <a:headEnd/>
            <a:tailEnd/>
          </a:ln>
        </p:spPr>
        <p:txBody>
          <a:bodyPr/>
          <a:lstStyle/>
          <a:p>
            <a:fld id="{3934B76E-9E90-4604-A7DD-C30C33D52FF9}" type="slidenum">
              <a:rPr lang="es-ES" altLang="ca-ES" smtClean="0">
                <a:latin typeface="Arial" charset="0"/>
                <a:cs typeface="Arial" charset="0"/>
              </a:rPr>
              <a:pPr/>
              <a:t>80</a:t>
            </a:fld>
            <a:endParaRPr lang="es-ES" altLang="ca-ES" smtClean="0">
              <a:latin typeface="Arial" charset="0"/>
              <a:cs typeface="Arial" charset="0"/>
            </a:endParaRPr>
          </a:p>
        </p:txBody>
      </p:sp>
      <p:sp>
        <p:nvSpPr>
          <p:cNvPr id="11" name="Rectangle arrodonit 10"/>
          <p:cNvSpPr/>
          <p:nvPr/>
        </p:nvSpPr>
        <p:spPr bwMode="auto">
          <a:xfrm>
            <a:off x="684213" y="1771652"/>
            <a:ext cx="1150937"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5.2</a:t>
            </a:r>
            <a:endParaRPr lang="ca-ES" altLang="es-ES_tradnl" sz="1200" b="1" dirty="0">
              <a:solidFill>
                <a:schemeClr val="tx1"/>
              </a:solidFill>
            </a:endParaRPr>
          </a:p>
        </p:txBody>
      </p:sp>
      <p:sp>
        <p:nvSpPr>
          <p:cNvPr id="12" name="Rectangle arrodonit 11"/>
          <p:cNvSpPr/>
          <p:nvPr/>
        </p:nvSpPr>
        <p:spPr bwMode="auto">
          <a:xfrm>
            <a:off x="1908175" y="1771652"/>
            <a:ext cx="6696075" cy="358775"/>
          </a:xfrm>
          <a:prstGeom prst="roundRect">
            <a:avLst>
              <a:gd name="adj" fmla="val 5945"/>
            </a:avLst>
          </a:prstGeom>
          <a:solidFill>
            <a:srgbClr val="E74F56">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a:t>
            </a:r>
            <a:r>
              <a:rPr lang="ca-ES" altLang="ca-ES" sz="1200" b="1" dirty="0" smtClean="0">
                <a:solidFill>
                  <a:schemeClr val="tx1"/>
                </a:solidFill>
              </a:rPr>
              <a:t>de comerç i cultura</a:t>
            </a:r>
            <a:endParaRPr lang="ca-ES" altLang="ca-ES" sz="1200" b="1" dirty="0">
              <a:solidFill>
                <a:schemeClr val="tx1"/>
              </a:solidFill>
            </a:endParaRPr>
          </a:p>
        </p:txBody>
      </p:sp>
      <p:sp>
        <p:nvSpPr>
          <p:cNvPr id="18" name="Rectangle arrodonit 17"/>
          <p:cNvSpPr/>
          <p:nvPr/>
        </p:nvSpPr>
        <p:spPr bwMode="auto">
          <a:xfrm>
            <a:off x="684213" y="2214554"/>
            <a:ext cx="1150937" cy="2143140"/>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214554"/>
            <a:ext cx="6696075" cy="2143140"/>
          </a:xfrm>
          <a:prstGeom prst="roundRect">
            <a:avLst>
              <a:gd name="adj" fmla="val 1362"/>
            </a:avLst>
          </a:prstGeom>
          <a:solidFill>
            <a:srgbClr val="FFFFFF">
              <a:alpha val="60000"/>
            </a:srgb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69875" indent="-182563" algn="just">
              <a:spcBef>
                <a:spcPct val="60000"/>
              </a:spcBef>
              <a:spcAft>
                <a:spcPts val="300"/>
              </a:spcAft>
              <a:defRPr/>
            </a:pPr>
            <a:endParaRPr lang="ca-ES" sz="1000" dirty="0">
              <a:solidFill>
                <a:schemeClr val="tx1"/>
              </a:solidFill>
            </a:endParaRPr>
          </a:p>
        </p:txBody>
      </p:sp>
      <p:sp>
        <p:nvSpPr>
          <p:cNvPr id="14" name="Rectangle arrodonit 13"/>
          <p:cNvSpPr/>
          <p:nvPr/>
        </p:nvSpPr>
        <p:spPr bwMode="auto">
          <a:xfrm>
            <a:off x="1187450" y="1339852"/>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ca-ES" sz="1600" b="1" dirty="0">
                <a:solidFill>
                  <a:schemeClr val="bg1"/>
                </a:solidFill>
              </a:rPr>
              <a:t>Sinergies </a:t>
            </a:r>
            <a:r>
              <a:rPr lang="ca-ES" sz="1600" b="1" dirty="0" smtClean="0">
                <a:solidFill>
                  <a:schemeClr val="bg1"/>
                </a:solidFill>
              </a:rPr>
              <a:t>amb turisme i cultura</a:t>
            </a:r>
            <a:endParaRPr lang="ca-ES" sz="1600" b="1" dirty="0">
              <a:solidFill>
                <a:schemeClr val="bg1"/>
              </a:solidFill>
            </a:endParaRPr>
          </a:p>
        </p:txBody>
      </p:sp>
      <p:sp>
        <p:nvSpPr>
          <p:cNvPr id="17" name="Rectangle arrodonit 16"/>
          <p:cNvSpPr/>
          <p:nvPr/>
        </p:nvSpPr>
        <p:spPr>
          <a:xfrm>
            <a:off x="684213" y="1339852"/>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5</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0" name="Rectangle arrodonit 24"/>
          <p:cNvSpPr/>
          <p:nvPr/>
        </p:nvSpPr>
        <p:spPr bwMode="auto">
          <a:xfrm>
            <a:off x="684213" y="4429132"/>
            <a:ext cx="1150937" cy="576262"/>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Resultats esperats</a:t>
            </a:r>
          </a:p>
        </p:txBody>
      </p:sp>
      <p:sp>
        <p:nvSpPr>
          <p:cNvPr id="21" name="Rectangle arrodonit 25"/>
          <p:cNvSpPr/>
          <p:nvPr/>
        </p:nvSpPr>
        <p:spPr bwMode="auto">
          <a:xfrm>
            <a:off x="1908175" y="4429132"/>
            <a:ext cx="6696075" cy="576262"/>
          </a:xfrm>
          <a:prstGeom prst="roundRect">
            <a:avLst>
              <a:gd name="adj" fmla="val 5945"/>
            </a:avLst>
          </a:prstGeom>
          <a:solidFill>
            <a:schemeClr val="bg1">
              <a:alpha val="80000"/>
            </a:scheme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Un teixit comercial vinculat a la cultura local i implicat en els diversos esdeveniments lúdics i festius del municipi, de tal manera que aquests també guanyin atractiu.</a:t>
            </a:r>
          </a:p>
        </p:txBody>
      </p:sp>
      <p:sp>
        <p:nvSpPr>
          <p:cNvPr id="22" name="Rectangle arrodonit 31"/>
          <p:cNvSpPr/>
          <p:nvPr/>
        </p:nvSpPr>
        <p:spPr bwMode="auto">
          <a:xfrm>
            <a:off x="684213" y="5076832"/>
            <a:ext cx="1150937" cy="781060"/>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Agents implicats</a:t>
            </a:r>
          </a:p>
        </p:txBody>
      </p:sp>
      <p:sp>
        <p:nvSpPr>
          <p:cNvPr id="23" name="Rectangle arrodonit 32"/>
          <p:cNvSpPr/>
          <p:nvPr/>
        </p:nvSpPr>
        <p:spPr bwMode="auto">
          <a:xfrm>
            <a:off x="1908175" y="5076832"/>
            <a:ext cx="1368425" cy="781060"/>
          </a:xfrm>
          <a:prstGeom prst="roundRect">
            <a:avLst>
              <a:gd name="adj" fmla="val 5945"/>
            </a:avLst>
          </a:prstGeom>
          <a:solidFill>
            <a:schemeClr val="bg1">
              <a:alpha val="80000"/>
            </a:scheme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Ajuntament, associació Guíxols Comerç i Turisme, comerciants i entitats culturals</a:t>
            </a:r>
            <a:endParaRPr lang="ca-ES" sz="1000" dirty="0">
              <a:solidFill>
                <a:schemeClr val="tx1"/>
              </a:solidFill>
            </a:endParaRPr>
          </a:p>
        </p:txBody>
      </p:sp>
      <p:sp>
        <p:nvSpPr>
          <p:cNvPr id="24" name="Rectangle arrodonit 33"/>
          <p:cNvSpPr/>
          <p:nvPr/>
        </p:nvSpPr>
        <p:spPr bwMode="auto">
          <a:xfrm>
            <a:off x="3348038" y="5076832"/>
            <a:ext cx="1152525" cy="781060"/>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Públic destinatari</a:t>
            </a:r>
          </a:p>
        </p:txBody>
      </p:sp>
      <p:sp>
        <p:nvSpPr>
          <p:cNvPr id="25" name="Rectangle arrodonit 37"/>
          <p:cNvSpPr/>
          <p:nvPr/>
        </p:nvSpPr>
        <p:spPr bwMode="auto">
          <a:xfrm>
            <a:off x="6011863" y="5076832"/>
            <a:ext cx="1152525" cy="781060"/>
          </a:xfrm>
          <a:prstGeom prst="roundRect">
            <a:avLst>
              <a:gd name="adj" fmla="val 5945"/>
            </a:avLst>
          </a:prstGeom>
          <a:solidFill>
            <a:srgbClr val="E74F56">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Prioritat</a:t>
            </a:r>
          </a:p>
        </p:txBody>
      </p:sp>
      <p:sp>
        <p:nvSpPr>
          <p:cNvPr id="26" name="Rectangle arrodonit 39"/>
          <p:cNvSpPr/>
          <p:nvPr/>
        </p:nvSpPr>
        <p:spPr bwMode="auto">
          <a:xfrm>
            <a:off x="4572000" y="5076832"/>
            <a:ext cx="1368425" cy="781060"/>
          </a:xfrm>
          <a:prstGeom prst="roundRect">
            <a:avLst>
              <a:gd name="adj" fmla="val 5945"/>
            </a:avLst>
          </a:prstGeom>
          <a:solidFill>
            <a:schemeClr val="bg1">
              <a:alpha val="80000"/>
            </a:scheme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Residents, turistes i visitants.</a:t>
            </a:r>
            <a:endParaRPr lang="ca-ES" sz="1000" dirty="0">
              <a:solidFill>
                <a:schemeClr val="tx1"/>
              </a:solidFill>
            </a:endParaRPr>
          </a:p>
        </p:txBody>
      </p:sp>
      <p:sp>
        <p:nvSpPr>
          <p:cNvPr id="27" name="Rectangle arrodonit 40"/>
          <p:cNvSpPr/>
          <p:nvPr/>
        </p:nvSpPr>
        <p:spPr bwMode="auto">
          <a:xfrm>
            <a:off x="7235825" y="5076832"/>
            <a:ext cx="1368425" cy="781060"/>
          </a:xfrm>
          <a:prstGeom prst="roundRect">
            <a:avLst>
              <a:gd name="adj" fmla="val 5945"/>
            </a:avLst>
          </a:prstGeom>
          <a:solidFill>
            <a:schemeClr val="bg1">
              <a:alpha val="80000"/>
            </a:schemeClr>
          </a:solidFill>
          <a:ln>
            <a:solidFill>
              <a:srgbClr val="E74F56">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Mitja.</a:t>
            </a:r>
            <a:endParaRPr lang="ca-ES" sz="1000" dirty="0">
              <a:solidFill>
                <a:schemeClr val="tx1"/>
              </a:solidFill>
            </a:endParaRPr>
          </a:p>
        </p:txBody>
      </p:sp>
      <p:sp>
        <p:nvSpPr>
          <p:cNvPr id="41" name="Rectangle arrodonit 18"/>
          <p:cNvSpPr/>
          <p:nvPr/>
        </p:nvSpPr>
        <p:spPr bwMode="auto">
          <a:xfrm>
            <a:off x="1934916" y="2285992"/>
            <a:ext cx="6637612" cy="2022036"/>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69875" indent="-182563" algn="just">
              <a:spcBef>
                <a:spcPct val="60000"/>
              </a:spcBef>
              <a:spcAft>
                <a:spcPts val="300"/>
              </a:spcAft>
              <a:buFont typeface="+mj-lt"/>
              <a:buAutoNum type="arabicPeriod" startAt="3"/>
              <a:defRPr/>
            </a:pPr>
            <a:r>
              <a:rPr lang="ca-ES" sz="1000" b="1" dirty="0" smtClean="0">
                <a:solidFill>
                  <a:schemeClr val="tx1"/>
                </a:solidFill>
                <a:cs typeface="Arial" pitchFamily="34" charset="0"/>
              </a:rPr>
              <a:t>Foment de la decoració dels comerços durant el certamen Guíxols Flors.</a:t>
            </a:r>
          </a:p>
          <a:p>
            <a:pPr marL="269875" indent="1588" algn="just">
              <a:spcBef>
                <a:spcPts val="0"/>
              </a:spcBef>
              <a:spcAft>
                <a:spcPts val="300"/>
              </a:spcAft>
              <a:defRPr/>
            </a:pPr>
            <a:r>
              <a:rPr lang="ca-ES" sz="1000" dirty="0" smtClean="0">
                <a:solidFill>
                  <a:schemeClr val="tx1"/>
                </a:solidFill>
                <a:cs typeface="Arial" pitchFamily="34" charset="0"/>
              </a:rPr>
              <a:t>Cada mes de maig, Sant Feliu de Guíxols celebra el certamen Guíxols Flors, un </a:t>
            </a:r>
            <a:r>
              <a:rPr lang="ca-ES" sz="1000" b="1" dirty="0" err="1" smtClean="0">
                <a:solidFill>
                  <a:schemeClr val="tx1"/>
                </a:solidFill>
                <a:cs typeface="Arial" pitchFamily="34" charset="0"/>
              </a:rPr>
              <a:t>concurs-exposició</a:t>
            </a:r>
            <a:r>
              <a:rPr lang="ca-ES" sz="1000" b="1" dirty="0" smtClean="0">
                <a:solidFill>
                  <a:schemeClr val="tx1"/>
                </a:solidFill>
                <a:cs typeface="Arial" pitchFamily="34" charset="0"/>
              </a:rPr>
              <a:t> de plantes i flors </a:t>
            </a:r>
            <a:r>
              <a:rPr lang="ca-ES" sz="1000" dirty="0" smtClean="0">
                <a:solidFill>
                  <a:schemeClr val="tx1"/>
                </a:solidFill>
                <a:cs typeface="Arial" pitchFamily="34" charset="0"/>
              </a:rPr>
              <a:t>que es concentra en diversos espais emblemàtics de la ciutat, i que ja ha complert més de 60 edicions, consolidant-se així com un esdeveniment de referència a la ciutat.</a:t>
            </a:r>
          </a:p>
          <a:p>
            <a:pPr marL="269875" indent="1588" algn="just">
              <a:spcBef>
                <a:spcPts val="0"/>
              </a:spcBef>
              <a:spcAft>
                <a:spcPts val="300"/>
              </a:spcAft>
              <a:defRPr/>
            </a:pPr>
            <a:r>
              <a:rPr lang="ca-ES" sz="1000" dirty="0" smtClean="0">
                <a:solidFill>
                  <a:schemeClr val="tx1"/>
                </a:solidFill>
                <a:cs typeface="Arial" pitchFamily="34" charset="0"/>
              </a:rPr>
              <a:t>Per tal d’incrementar l’ambientació de la ciutat durant aquest esdeveniment, i al mateix temps afavorir el comerç urbà, se suggereix que, des de l’Ajuntament i l’associació Guíxols Comerç i Turisme, es fomenti que els comerços del municipi </a:t>
            </a:r>
            <a:r>
              <a:rPr lang="ca-ES" sz="1000" b="1" dirty="0" smtClean="0">
                <a:solidFill>
                  <a:schemeClr val="tx1"/>
                </a:solidFill>
                <a:cs typeface="Arial" pitchFamily="34" charset="0"/>
              </a:rPr>
              <a:t>decorin els seus aparadors amb plantes i flors</a:t>
            </a:r>
            <a:r>
              <a:rPr lang="ca-ES" sz="1000" dirty="0" smtClean="0">
                <a:solidFill>
                  <a:schemeClr val="tx1"/>
                </a:solidFill>
                <a:cs typeface="Arial" pitchFamily="34" charset="0"/>
              </a:rPr>
              <a:t>, embellint així l’espai comercial urbà i convertint el certamen en quelcom més que una exposició en uns espais determinats.</a:t>
            </a:r>
          </a:p>
          <a:p>
            <a:pPr marL="269875" indent="1588" algn="just">
              <a:spcBef>
                <a:spcPts val="0"/>
              </a:spcBef>
              <a:spcAft>
                <a:spcPts val="300"/>
              </a:spcAft>
              <a:defRPr/>
            </a:pPr>
            <a:r>
              <a:rPr lang="ca-ES" sz="1000" dirty="0" smtClean="0">
                <a:solidFill>
                  <a:schemeClr val="tx1"/>
                </a:solidFill>
                <a:cs typeface="Arial" pitchFamily="34" charset="0"/>
              </a:rPr>
              <a:t>El foment de la decoració es podria dur a terme a partir del simple oferiment d’un </a:t>
            </a:r>
            <a:r>
              <a:rPr lang="ca-ES" sz="1000" b="1" dirty="0" smtClean="0">
                <a:solidFill>
                  <a:schemeClr val="tx1"/>
                </a:solidFill>
                <a:cs typeface="Arial" pitchFamily="34" charset="0"/>
              </a:rPr>
              <a:t>paquet individualitzat </a:t>
            </a:r>
            <a:r>
              <a:rPr lang="ca-ES" sz="1000" dirty="0" smtClean="0">
                <a:solidFill>
                  <a:schemeClr val="tx1"/>
                </a:solidFill>
                <a:cs typeface="Arial" pitchFamily="34" charset="0"/>
              </a:rPr>
              <a:t>de plantes i flors a cada comerç, que posteriorment cadascú podria ampliar i complementar al seu gust. Addicionalment, també es podria plantejar la possibilitat d’organitzar un </a:t>
            </a:r>
            <a:r>
              <a:rPr lang="ca-ES" sz="1000" b="1" dirty="0" smtClean="0">
                <a:solidFill>
                  <a:schemeClr val="tx1"/>
                </a:solidFill>
                <a:cs typeface="Arial" pitchFamily="34" charset="0"/>
              </a:rPr>
              <a:t>concurs d’aparadors</a:t>
            </a:r>
            <a:r>
              <a:rPr lang="ca-ES" sz="1000" dirty="0" smtClean="0">
                <a:solidFill>
                  <a:schemeClr val="tx1"/>
                </a:solidFill>
                <a:cs typeface="Arial" pitchFamily="34" charset="0"/>
              </a:rPr>
              <a:t>, amb lliurament de premis inclòs, per encoratjar els comerciants a participar-hi activament.</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347559"/>
            <a:ext cx="8208963" cy="4889295"/>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76803" name="Contenidor de número de diapositiva 3"/>
          <p:cNvSpPr>
            <a:spLocks noGrp="1"/>
          </p:cNvSpPr>
          <p:nvPr>
            <p:ph type="sldNum" sz="quarter" idx="10"/>
          </p:nvPr>
        </p:nvSpPr>
        <p:spPr bwMode="auto">
          <a:noFill/>
          <a:ln>
            <a:miter lim="800000"/>
            <a:headEnd/>
            <a:tailEnd/>
          </a:ln>
        </p:spPr>
        <p:txBody>
          <a:bodyPr/>
          <a:lstStyle/>
          <a:p>
            <a:fld id="{0F2B105A-4B5C-40CA-B3F6-2583B600327F}" type="slidenum">
              <a:rPr lang="es-ES" altLang="ca-ES" smtClean="0">
                <a:latin typeface="Arial" charset="0"/>
                <a:cs typeface="Arial" charset="0"/>
              </a:rPr>
              <a:pPr/>
              <a:t>81</a:t>
            </a:fld>
            <a:endParaRPr lang="es-ES" altLang="ca-ES" smtClean="0">
              <a:latin typeface="Arial" charset="0"/>
              <a:cs typeface="Arial" charset="0"/>
            </a:endParaRPr>
          </a:p>
        </p:txBody>
      </p:sp>
      <p:sp>
        <p:nvSpPr>
          <p:cNvPr id="11" name="Rectangle arrodonit 10"/>
          <p:cNvSpPr/>
          <p:nvPr/>
        </p:nvSpPr>
        <p:spPr bwMode="auto">
          <a:xfrm>
            <a:off x="684213" y="1492022"/>
            <a:ext cx="1150937" cy="358775"/>
          </a:xfrm>
          <a:prstGeom prst="roundRect">
            <a:avLst>
              <a:gd name="adj" fmla="val 5945"/>
            </a:avLst>
          </a:prstGeom>
          <a:solidFill>
            <a:srgbClr val="92D05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6</a:t>
            </a:r>
            <a:r>
              <a:rPr lang="ca-ES" altLang="es-ES_tradnl" sz="1200" b="1" dirty="0" smtClean="0">
                <a:solidFill>
                  <a:schemeClr val="tx1"/>
                </a:solidFill>
              </a:rPr>
              <a:t>.1</a:t>
            </a:r>
            <a:endParaRPr lang="ca-ES" altLang="es-ES_tradnl" sz="1200" b="1" dirty="0">
              <a:solidFill>
                <a:schemeClr val="tx1"/>
              </a:solidFill>
            </a:endParaRPr>
          </a:p>
        </p:txBody>
      </p:sp>
      <p:sp>
        <p:nvSpPr>
          <p:cNvPr id="12" name="Rectangle arrodonit 11"/>
          <p:cNvSpPr/>
          <p:nvPr/>
        </p:nvSpPr>
        <p:spPr bwMode="auto">
          <a:xfrm>
            <a:off x="1908175" y="1492022"/>
            <a:ext cx="6696075" cy="358775"/>
          </a:xfrm>
          <a:prstGeom prst="roundRect">
            <a:avLst>
              <a:gd name="adj" fmla="val 5945"/>
            </a:avLst>
          </a:prstGeom>
          <a:solidFill>
            <a:srgbClr val="92D05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a:t>
            </a:r>
            <a:r>
              <a:rPr lang="ca-ES" altLang="ca-ES" sz="1200" b="1" dirty="0" smtClean="0">
                <a:solidFill>
                  <a:schemeClr val="tx1"/>
                </a:solidFill>
              </a:rPr>
              <a:t>de disseny d’una imatge comercial de Sant Feliu de Guíxols</a:t>
            </a:r>
            <a:endParaRPr lang="ca-ES" altLang="ca-ES" sz="1200" b="1" dirty="0">
              <a:solidFill>
                <a:schemeClr val="tx1"/>
              </a:solidFill>
            </a:endParaRPr>
          </a:p>
        </p:txBody>
      </p:sp>
      <p:sp>
        <p:nvSpPr>
          <p:cNvPr id="18" name="Rectangle arrodonit 17"/>
          <p:cNvSpPr/>
          <p:nvPr/>
        </p:nvSpPr>
        <p:spPr bwMode="auto">
          <a:xfrm>
            <a:off x="684213" y="2506428"/>
            <a:ext cx="1150937" cy="2351332"/>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506428"/>
            <a:ext cx="6696075" cy="2351332"/>
          </a:xfrm>
          <a:prstGeom prst="roundRect">
            <a:avLst>
              <a:gd name="adj" fmla="val 1362"/>
            </a:avLst>
          </a:prstGeom>
          <a:solidFill>
            <a:srgbClr val="FFFFFF">
              <a:alpha val="60000"/>
            </a:srgb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ts val="0"/>
              </a:spcBef>
              <a:spcAft>
                <a:spcPts val="500"/>
              </a:spcAft>
              <a:defRPr/>
            </a:pPr>
            <a:r>
              <a:rPr lang="ca-ES" sz="1000" dirty="0" smtClean="0">
                <a:solidFill>
                  <a:schemeClr val="tx1"/>
                </a:solidFill>
              </a:rPr>
              <a:t>Aquest programa consta d’una sola acció, que es detalla a continuació:</a:t>
            </a:r>
          </a:p>
          <a:p>
            <a:pPr marL="271463" indent="-184150" algn="just">
              <a:spcBef>
                <a:spcPts val="0"/>
              </a:spcBef>
              <a:spcAft>
                <a:spcPts val="500"/>
              </a:spcAft>
              <a:buAutoNum type="arabicPeriod"/>
              <a:defRPr/>
            </a:pPr>
            <a:r>
              <a:rPr lang="ca-ES" sz="1000" b="1" dirty="0" smtClean="0">
                <a:solidFill>
                  <a:schemeClr val="tx1"/>
                </a:solidFill>
              </a:rPr>
              <a:t>Disseny d’una imatge de marca del comerç de Sant Feliu de Guíxols. </a:t>
            </a:r>
          </a:p>
          <a:p>
            <a:pPr marL="271463" algn="just">
              <a:spcBef>
                <a:spcPts val="0"/>
              </a:spcBef>
              <a:spcAft>
                <a:spcPts val="500"/>
              </a:spcAft>
              <a:defRPr/>
            </a:pPr>
            <a:r>
              <a:rPr lang="ca-ES" sz="1000" dirty="0" smtClean="0">
                <a:solidFill>
                  <a:schemeClr val="tx1"/>
                </a:solidFill>
              </a:rPr>
              <a:t>Per tal d’afavorir el reconeixement i la singularitat del comerç de Sant Feliu de Guíxols, es proposa dissenyar una imatge comercial, que permeti identificar el comerç del municipi i </a:t>
            </a:r>
            <a:r>
              <a:rPr lang="ca-ES" sz="1000" b="1" dirty="0" smtClean="0">
                <a:solidFill>
                  <a:schemeClr val="tx1"/>
                </a:solidFill>
              </a:rPr>
              <a:t>associar-lo als valors </a:t>
            </a:r>
            <a:r>
              <a:rPr lang="ca-ES" sz="1000" dirty="0" smtClean="0">
                <a:solidFill>
                  <a:schemeClr val="tx1"/>
                </a:solidFill>
              </a:rPr>
              <a:t>que es considerin més oportuns així com a les diferents actuacions proposades en els diferents àmbits d’aquest treball.</a:t>
            </a:r>
          </a:p>
          <a:p>
            <a:pPr marL="271463" algn="just">
              <a:spcBef>
                <a:spcPts val="0"/>
              </a:spcBef>
              <a:spcAft>
                <a:spcPts val="500"/>
              </a:spcAft>
              <a:defRPr/>
            </a:pPr>
            <a:r>
              <a:rPr lang="ca-ES" sz="1000" dirty="0" smtClean="0">
                <a:solidFill>
                  <a:schemeClr val="tx1"/>
                </a:solidFill>
              </a:rPr>
              <a:t>En aquest sentit, se suggereix que la marca es vinculi a elements com ara </a:t>
            </a:r>
            <a:r>
              <a:rPr lang="ca-ES" sz="1000" b="1" dirty="0" smtClean="0">
                <a:solidFill>
                  <a:schemeClr val="tx1"/>
                </a:solidFill>
              </a:rPr>
              <a:t>el comerç de proximitat, el tracte personalitzat, la confiança, la singularitat, el producte de qualitat, l’artesania</a:t>
            </a:r>
            <a:r>
              <a:rPr lang="ca-ES" sz="1000" dirty="0" smtClean="0">
                <a:solidFill>
                  <a:schemeClr val="tx1"/>
                </a:solidFill>
              </a:rPr>
              <a:t>, etc., ja que aquests són els principals punts forts del comerç de Sant Feliu de Guíxols, el qual s’ha de diferenciar respecte el model diferenciat de determinats municipis veïns, com ara Platja d’Aro.</a:t>
            </a:r>
          </a:p>
          <a:p>
            <a:pPr marL="271463" algn="just">
              <a:spcBef>
                <a:spcPts val="0"/>
              </a:spcBef>
              <a:spcAft>
                <a:spcPts val="500"/>
              </a:spcAft>
              <a:defRPr/>
            </a:pPr>
            <a:r>
              <a:rPr lang="ca-ES" sz="1000" dirty="0" smtClean="0">
                <a:solidFill>
                  <a:schemeClr val="tx1"/>
                </a:solidFill>
              </a:rPr>
              <a:t>La creació d’una marca comercial hauria de comportar l’elecció d’un </a:t>
            </a:r>
            <a:r>
              <a:rPr lang="ca-ES" sz="1000" b="1" dirty="0" smtClean="0">
                <a:solidFill>
                  <a:schemeClr val="tx1"/>
                </a:solidFill>
              </a:rPr>
              <a:t>lema identificatiu </a:t>
            </a:r>
            <a:r>
              <a:rPr lang="ca-ES" sz="1000" dirty="0" smtClean="0">
                <a:solidFill>
                  <a:schemeClr val="tx1"/>
                </a:solidFill>
              </a:rPr>
              <a:t>i d’un </a:t>
            </a:r>
            <a:r>
              <a:rPr lang="ca-ES" sz="1000" b="1" dirty="0" smtClean="0">
                <a:solidFill>
                  <a:schemeClr val="tx1"/>
                </a:solidFill>
              </a:rPr>
              <a:t>disseny gràfic </a:t>
            </a:r>
            <a:r>
              <a:rPr lang="ca-ES" sz="1000" dirty="0" smtClean="0">
                <a:solidFill>
                  <a:schemeClr val="tx1"/>
                </a:solidFill>
                <a:cs typeface="Calibri" pitchFamily="34" charset="0"/>
              </a:rPr>
              <a:t>que faci referència al comerç urbà del municipi o a algun element icònic de la ciutat. En tot cas, caldria que la imatge d’aquesta marca fos incorporada en totes i cadascuna de les actuacions que es realitzessin des de l’associació: </a:t>
            </a:r>
            <a:r>
              <a:rPr lang="ca-ES" sz="1000" b="1" dirty="0" smtClean="0">
                <a:solidFill>
                  <a:schemeClr val="tx1"/>
                </a:solidFill>
              </a:rPr>
              <a:t>retolació, </a:t>
            </a:r>
            <a:r>
              <a:rPr lang="ca-ES" sz="1000" b="1" dirty="0" err="1" smtClean="0">
                <a:solidFill>
                  <a:schemeClr val="tx1"/>
                </a:solidFill>
              </a:rPr>
              <a:t>cartelleria</a:t>
            </a:r>
            <a:r>
              <a:rPr lang="ca-ES" sz="1000" b="1" dirty="0" smtClean="0">
                <a:solidFill>
                  <a:schemeClr val="tx1"/>
                </a:solidFill>
              </a:rPr>
              <a:t>, materials promocionals</a:t>
            </a:r>
            <a:r>
              <a:rPr lang="ca-ES" sz="1000" dirty="0" smtClean="0">
                <a:solidFill>
                  <a:schemeClr val="tx1"/>
                </a:solidFill>
              </a:rPr>
              <a:t>, etc. </a:t>
            </a:r>
          </a:p>
        </p:txBody>
      </p:sp>
      <p:sp>
        <p:nvSpPr>
          <p:cNvPr id="36" name="Rectangle arrodonit 35"/>
          <p:cNvSpPr/>
          <p:nvPr/>
        </p:nvSpPr>
        <p:spPr bwMode="auto">
          <a:xfrm>
            <a:off x="684213" y="1923823"/>
            <a:ext cx="1150937" cy="511167"/>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Objectius </a:t>
            </a:r>
          </a:p>
        </p:txBody>
      </p:sp>
      <p:sp>
        <p:nvSpPr>
          <p:cNvPr id="37" name="Rectangle arrodonit 36"/>
          <p:cNvSpPr/>
          <p:nvPr/>
        </p:nvSpPr>
        <p:spPr bwMode="auto">
          <a:xfrm>
            <a:off x="1908175" y="1923823"/>
            <a:ext cx="6696075" cy="511167"/>
          </a:xfrm>
          <a:prstGeom prst="roundRect">
            <a:avLst>
              <a:gd name="adj" fmla="val 1023"/>
            </a:avLst>
          </a:prstGeom>
          <a:solidFill>
            <a:srgbClr val="FFFFFF">
              <a:alpha val="60000"/>
            </a:srgb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r>
              <a:rPr lang="ca-ES" sz="1000" dirty="0" smtClean="0">
                <a:solidFill>
                  <a:schemeClr val="tx1"/>
                </a:solidFill>
              </a:rPr>
              <a:t>Crear una marca comercial amb una imatge pròpia, que representi i identifiqui el comerç de Sant Feliu de Guíxols i actuï com a paraigües de totes les accions de promoció</a:t>
            </a:r>
            <a:endParaRPr lang="ca-ES" sz="1000" dirty="0">
              <a:solidFill>
                <a:schemeClr val="tx1"/>
              </a:solidFill>
            </a:endParaRPr>
          </a:p>
        </p:txBody>
      </p:sp>
      <p:sp>
        <p:nvSpPr>
          <p:cNvPr id="14" name="Rectangle arrodonit 13"/>
          <p:cNvSpPr/>
          <p:nvPr/>
        </p:nvSpPr>
        <p:spPr bwMode="auto">
          <a:xfrm>
            <a:off x="1187450" y="1060222"/>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ca-ES" sz="1600" b="1" dirty="0">
                <a:solidFill>
                  <a:schemeClr val="bg1"/>
                </a:solidFill>
              </a:rPr>
              <a:t>Promoció comercial</a:t>
            </a:r>
          </a:p>
        </p:txBody>
      </p:sp>
      <p:sp>
        <p:nvSpPr>
          <p:cNvPr id="17" name="Rectangle arrodonit 16"/>
          <p:cNvSpPr/>
          <p:nvPr/>
        </p:nvSpPr>
        <p:spPr>
          <a:xfrm>
            <a:off x="684213" y="1060222"/>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6</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1" name="Rectangle arrodonit 24"/>
          <p:cNvSpPr/>
          <p:nvPr/>
        </p:nvSpPr>
        <p:spPr bwMode="auto">
          <a:xfrm>
            <a:off x="684213" y="4923076"/>
            <a:ext cx="1150937" cy="504825"/>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Resultats esperats</a:t>
            </a:r>
          </a:p>
        </p:txBody>
      </p:sp>
      <p:sp>
        <p:nvSpPr>
          <p:cNvPr id="22" name="Rectangle arrodonit 25"/>
          <p:cNvSpPr/>
          <p:nvPr/>
        </p:nvSpPr>
        <p:spPr bwMode="auto">
          <a:xfrm>
            <a:off x="1908175" y="4923076"/>
            <a:ext cx="6696075" cy="504825"/>
          </a:xfrm>
          <a:prstGeom prst="roundRect">
            <a:avLst>
              <a:gd name="adj" fmla="val 5945"/>
            </a:avLst>
          </a:prstGeom>
          <a:solidFill>
            <a:schemeClr val="bg1">
              <a:alpha val="80000"/>
            </a:scheme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Disposar d’una marca comercial que permeti posicionar el comerç de Sant Feliu de Guíxols d’acord amb uns determinats valors.</a:t>
            </a:r>
            <a:endParaRPr lang="ca-ES" sz="1000" dirty="0">
              <a:solidFill>
                <a:schemeClr val="tx1"/>
              </a:solidFill>
            </a:endParaRPr>
          </a:p>
        </p:txBody>
      </p:sp>
      <p:sp>
        <p:nvSpPr>
          <p:cNvPr id="23" name="Rectangle arrodonit 31"/>
          <p:cNvSpPr/>
          <p:nvPr/>
        </p:nvSpPr>
        <p:spPr bwMode="auto">
          <a:xfrm>
            <a:off x="684213" y="5499339"/>
            <a:ext cx="1150937" cy="594639"/>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Agents implicats</a:t>
            </a:r>
          </a:p>
        </p:txBody>
      </p:sp>
      <p:sp>
        <p:nvSpPr>
          <p:cNvPr id="24" name="Rectangle arrodonit 32"/>
          <p:cNvSpPr/>
          <p:nvPr/>
        </p:nvSpPr>
        <p:spPr bwMode="auto">
          <a:xfrm>
            <a:off x="1908175" y="5499339"/>
            <a:ext cx="1368425" cy="594639"/>
          </a:xfrm>
          <a:prstGeom prst="roundRect">
            <a:avLst>
              <a:gd name="adj" fmla="val 5945"/>
            </a:avLst>
          </a:prstGeom>
          <a:solidFill>
            <a:schemeClr val="bg1">
              <a:alpha val="80000"/>
            </a:scheme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Ajuntament i associació Guíxols Comerç i Turisme.</a:t>
            </a:r>
            <a:endParaRPr lang="ca-ES" sz="1000" dirty="0">
              <a:solidFill>
                <a:schemeClr val="tx1"/>
              </a:solidFill>
            </a:endParaRPr>
          </a:p>
        </p:txBody>
      </p:sp>
      <p:sp>
        <p:nvSpPr>
          <p:cNvPr id="25" name="Rectangle arrodonit 33"/>
          <p:cNvSpPr/>
          <p:nvPr/>
        </p:nvSpPr>
        <p:spPr bwMode="auto">
          <a:xfrm>
            <a:off x="3348038" y="5499339"/>
            <a:ext cx="1152525" cy="594639"/>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Públic destinatari</a:t>
            </a:r>
          </a:p>
        </p:txBody>
      </p:sp>
      <p:sp>
        <p:nvSpPr>
          <p:cNvPr id="26" name="Rectangle arrodonit 37"/>
          <p:cNvSpPr/>
          <p:nvPr/>
        </p:nvSpPr>
        <p:spPr bwMode="auto">
          <a:xfrm>
            <a:off x="6011863" y="5499339"/>
            <a:ext cx="1152525" cy="594639"/>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Prioritat</a:t>
            </a:r>
          </a:p>
        </p:txBody>
      </p:sp>
      <p:sp>
        <p:nvSpPr>
          <p:cNvPr id="27" name="Rectangle arrodonit 39"/>
          <p:cNvSpPr/>
          <p:nvPr/>
        </p:nvSpPr>
        <p:spPr bwMode="auto">
          <a:xfrm>
            <a:off x="4572000" y="5499339"/>
            <a:ext cx="1368425" cy="594639"/>
          </a:xfrm>
          <a:prstGeom prst="roundRect">
            <a:avLst>
              <a:gd name="adj" fmla="val 5945"/>
            </a:avLst>
          </a:prstGeom>
          <a:solidFill>
            <a:schemeClr val="bg1">
              <a:alpha val="80000"/>
            </a:scheme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Turistes, visitants i ciutadania.</a:t>
            </a:r>
            <a:endParaRPr lang="ca-ES" sz="1000" dirty="0">
              <a:solidFill>
                <a:schemeClr val="tx1"/>
              </a:solidFill>
            </a:endParaRPr>
          </a:p>
        </p:txBody>
      </p:sp>
      <p:sp>
        <p:nvSpPr>
          <p:cNvPr id="28" name="Rectangle arrodonit 40"/>
          <p:cNvSpPr/>
          <p:nvPr/>
        </p:nvSpPr>
        <p:spPr bwMode="auto">
          <a:xfrm>
            <a:off x="7235825" y="5499339"/>
            <a:ext cx="1368425" cy="594639"/>
          </a:xfrm>
          <a:prstGeom prst="roundRect">
            <a:avLst>
              <a:gd name="adj" fmla="val 5945"/>
            </a:avLst>
          </a:prstGeom>
          <a:solidFill>
            <a:schemeClr val="bg1">
              <a:alpha val="80000"/>
            </a:scheme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Mitja.</a:t>
            </a:r>
            <a:endParaRPr lang="ca-ES" sz="1000" dirty="0">
              <a:solidFill>
                <a:schemeClr val="tx1"/>
              </a:solidFill>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412875"/>
            <a:ext cx="8208963" cy="4679950"/>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90115" name="Contenidor de número de diapositiva 3"/>
          <p:cNvSpPr>
            <a:spLocks noGrp="1"/>
          </p:cNvSpPr>
          <p:nvPr>
            <p:ph type="sldNum" sz="quarter" idx="10"/>
          </p:nvPr>
        </p:nvSpPr>
        <p:spPr bwMode="auto">
          <a:noFill/>
          <a:ln>
            <a:miter lim="800000"/>
            <a:headEnd/>
            <a:tailEnd/>
          </a:ln>
        </p:spPr>
        <p:txBody>
          <a:bodyPr/>
          <a:lstStyle/>
          <a:p>
            <a:fld id="{5126DEB7-C0D9-4B3C-A991-3179A125CFC5}" type="slidenum">
              <a:rPr lang="es-ES" altLang="ca-ES" smtClean="0">
                <a:latin typeface="Arial" charset="0"/>
                <a:cs typeface="Arial" charset="0"/>
              </a:rPr>
              <a:pPr/>
              <a:t>82</a:t>
            </a:fld>
            <a:endParaRPr lang="es-ES" altLang="ca-ES" smtClean="0">
              <a:latin typeface="Arial" charset="0"/>
              <a:cs typeface="Arial" charset="0"/>
            </a:endParaRPr>
          </a:p>
        </p:txBody>
      </p:sp>
      <p:sp>
        <p:nvSpPr>
          <p:cNvPr id="11" name="Rectangle arrodonit 10"/>
          <p:cNvSpPr/>
          <p:nvPr/>
        </p:nvSpPr>
        <p:spPr bwMode="auto">
          <a:xfrm>
            <a:off x="684213" y="1557338"/>
            <a:ext cx="1150937" cy="358775"/>
          </a:xfrm>
          <a:prstGeom prst="roundRect">
            <a:avLst>
              <a:gd name="adj" fmla="val 5945"/>
            </a:avLst>
          </a:prstGeom>
          <a:solidFill>
            <a:srgbClr val="92D05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6</a:t>
            </a:r>
            <a:r>
              <a:rPr lang="ca-ES" altLang="es-ES_tradnl" sz="1200" b="1" dirty="0" smtClean="0">
                <a:solidFill>
                  <a:schemeClr val="tx1"/>
                </a:solidFill>
              </a:rPr>
              <a:t>.2</a:t>
            </a:r>
            <a:endParaRPr lang="ca-ES" altLang="es-ES_tradnl" sz="1200" b="1" dirty="0">
              <a:solidFill>
                <a:schemeClr val="tx1"/>
              </a:solidFill>
            </a:endParaRPr>
          </a:p>
        </p:txBody>
      </p:sp>
      <p:sp>
        <p:nvSpPr>
          <p:cNvPr id="12" name="Rectangle arrodonit 11"/>
          <p:cNvSpPr/>
          <p:nvPr/>
        </p:nvSpPr>
        <p:spPr bwMode="auto">
          <a:xfrm>
            <a:off x="1908175" y="1557338"/>
            <a:ext cx="6696075" cy="358775"/>
          </a:xfrm>
          <a:prstGeom prst="roundRect">
            <a:avLst>
              <a:gd name="adj" fmla="val 5945"/>
            </a:avLst>
          </a:prstGeom>
          <a:solidFill>
            <a:srgbClr val="92D05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de comunicació </a:t>
            </a:r>
            <a:r>
              <a:rPr lang="ca-ES" altLang="ca-ES" sz="1200" b="1" dirty="0" smtClean="0">
                <a:solidFill>
                  <a:schemeClr val="tx1"/>
                </a:solidFill>
              </a:rPr>
              <a:t>de l’oferta comercial</a:t>
            </a:r>
            <a:endParaRPr lang="ca-ES" altLang="ca-ES" sz="1200" b="1" dirty="0">
              <a:solidFill>
                <a:schemeClr val="tx1"/>
              </a:solidFill>
            </a:endParaRPr>
          </a:p>
        </p:txBody>
      </p:sp>
      <p:sp>
        <p:nvSpPr>
          <p:cNvPr id="18" name="Rectangle arrodonit 17"/>
          <p:cNvSpPr/>
          <p:nvPr/>
        </p:nvSpPr>
        <p:spPr bwMode="auto">
          <a:xfrm>
            <a:off x="684213" y="2565400"/>
            <a:ext cx="1150937" cy="3455988"/>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565400"/>
            <a:ext cx="6696075" cy="3435368"/>
          </a:xfrm>
          <a:prstGeom prst="roundRect">
            <a:avLst>
              <a:gd name="adj" fmla="val 1362"/>
            </a:avLst>
          </a:prstGeom>
          <a:solidFill>
            <a:srgbClr val="FFFFFF">
              <a:alpha val="60000"/>
            </a:srgb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69875" indent="-182563" algn="just">
              <a:spcBef>
                <a:spcPts val="1200"/>
              </a:spcBef>
              <a:spcAft>
                <a:spcPts val="500"/>
              </a:spcAft>
              <a:buAutoNum type="arabicPeriod"/>
              <a:tabLst>
                <a:tab pos="266700" algn="l"/>
              </a:tabLst>
              <a:defRPr/>
            </a:pPr>
            <a:endParaRPr lang="ca-ES" sz="1000" dirty="0" smtClean="0">
              <a:solidFill>
                <a:schemeClr val="tx1"/>
              </a:solidFill>
              <a:cs typeface="Arial" pitchFamily="34" charset="0"/>
            </a:endParaRPr>
          </a:p>
        </p:txBody>
      </p:sp>
      <p:sp>
        <p:nvSpPr>
          <p:cNvPr id="36" name="Rectangle arrodonit 35"/>
          <p:cNvSpPr/>
          <p:nvPr/>
        </p:nvSpPr>
        <p:spPr bwMode="auto">
          <a:xfrm>
            <a:off x="684213" y="1989138"/>
            <a:ext cx="1150937" cy="503237"/>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Objectius </a:t>
            </a:r>
          </a:p>
        </p:txBody>
      </p:sp>
      <p:sp>
        <p:nvSpPr>
          <p:cNvPr id="37" name="Rectangle arrodonit 36"/>
          <p:cNvSpPr/>
          <p:nvPr/>
        </p:nvSpPr>
        <p:spPr bwMode="auto">
          <a:xfrm>
            <a:off x="1908175" y="1989138"/>
            <a:ext cx="6696075" cy="503237"/>
          </a:xfrm>
          <a:prstGeom prst="roundRect">
            <a:avLst>
              <a:gd name="adj" fmla="val 1023"/>
            </a:avLst>
          </a:prstGeom>
          <a:solidFill>
            <a:srgbClr val="FFFFFF">
              <a:alpha val="60000"/>
            </a:srgb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r>
              <a:rPr lang="ca-ES" sz="1000" dirty="0" smtClean="0">
                <a:solidFill>
                  <a:schemeClr val="tx1"/>
                </a:solidFill>
                <a:cs typeface="Calibri" pitchFamily="34" charset="0"/>
              </a:rPr>
              <a:t>Incrementar la visibilitat del comerç de Sant Feliu, tant de cara a turistes i visitants, com de cara a la pròpia població ganxona.</a:t>
            </a:r>
            <a:endParaRPr lang="ca-ES" sz="1100" dirty="0">
              <a:solidFill>
                <a:schemeClr val="tx1"/>
              </a:solidFill>
              <a:cs typeface="Calibri" pitchFamily="34" charset="0"/>
            </a:endParaRPr>
          </a:p>
        </p:txBody>
      </p:sp>
      <p:sp>
        <p:nvSpPr>
          <p:cNvPr id="14" name="Rectangle arrodonit 13"/>
          <p:cNvSpPr/>
          <p:nvPr/>
        </p:nvSpPr>
        <p:spPr bwMode="auto">
          <a:xfrm>
            <a:off x="1187450" y="1125538"/>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ca-ES" sz="1600" b="1" dirty="0">
                <a:solidFill>
                  <a:schemeClr val="bg1"/>
                </a:solidFill>
              </a:rPr>
              <a:t>Promoció comercial</a:t>
            </a:r>
          </a:p>
        </p:txBody>
      </p:sp>
      <p:sp>
        <p:nvSpPr>
          <p:cNvPr id="17" name="Rectangle arrodonit 16"/>
          <p:cNvSpPr/>
          <p:nvPr/>
        </p:nvSpPr>
        <p:spPr>
          <a:xfrm>
            <a:off x="684213" y="1125538"/>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6</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0" name="Rectangle arrodonit 18"/>
          <p:cNvSpPr/>
          <p:nvPr/>
        </p:nvSpPr>
        <p:spPr bwMode="auto">
          <a:xfrm>
            <a:off x="1928794" y="2664954"/>
            <a:ext cx="6637612" cy="2022036"/>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69875" indent="-182563" algn="just">
              <a:spcBef>
                <a:spcPts val="1200"/>
              </a:spcBef>
              <a:spcAft>
                <a:spcPts val="500"/>
              </a:spcAft>
              <a:buAutoNum type="arabicPeriod"/>
              <a:tabLst>
                <a:tab pos="266700" algn="l"/>
              </a:tabLst>
              <a:defRPr/>
            </a:pPr>
            <a:r>
              <a:rPr lang="ca-ES" sz="1000" b="1" dirty="0" smtClean="0">
                <a:solidFill>
                  <a:schemeClr val="tx1"/>
                </a:solidFill>
                <a:cs typeface="Arial" pitchFamily="34" charset="0"/>
              </a:rPr>
              <a:t>Elaboració d’un fulletó de l’oferta comercial. </a:t>
            </a:r>
            <a:endParaRPr lang="ca-ES" sz="1000" dirty="0" smtClean="0">
              <a:solidFill>
                <a:schemeClr val="tx1"/>
              </a:solidFill>
              <a:cs typeface="Arial" pitchFamily="34" charset="0"/>
            </a:endParaRPr>
          </a:p>
          <a:p>
            <a:pPr marL="269875" indent="1588" algn="just">
              <a:spcBef>
                <a:spcPts val="0"/>
              </a:spcBef>
              <a:spcAft>
                <a:spcPts val="500"/>
              </a:spcAft>
              <a:tabLst>
                <a:tab pos="271463" algn="l"/>
              </a:tabLst>
              <a:defRPr/>
            </a:pPr>
            <a:r>
              <a:rPr lang="ca-ES" sz="1000" dirty="0" smtClean="0">
                <a:solidFill>
                  <a:schemeClr val="tx1"/>
                </a:solidFill>
                <a:cs typeface="Arial" pitchFamily="34" charset="0"/>
              </a:rPr>
              <a:t>Malgrat tractar-se d’una actuació molt recurrent, per tal de donar a conèixer i promoure el comerç de Sant Feliu de Guíxols es considera que podria resultar positiu l’elaboració d’un fulletó descriptiu de l’oferta comercial del municipi.</a:t>
            </a:r>
          </a:p>
          <a:p>
            <a:pPr marL="269875" indent="1588" algn="just">
              <a:spcBef>
                <a:spcPts val="0"/>
              </a:spcBef>
              <a:spcAft>
                <a:spcPts val="500"/>
              </a:spcAft>
              <a:tabLst>
                <a:tab pos="271463" algn="l"/>
              </a:tabLst>
              <a:defRPr/>
            </a:pPr>
            <a:r>
              <a:rPr lang="ca-ES" sz="1000" dirty="0" smtClean="0">
                <a:solidFill>
                  <a:schemeClr val="tx1"/>
                </a:solidFill>
                <a:cs typeface="Arial" pitchFamily="34" charset="0"/>
              </a:rPr>
              <a:t>Més concretament, es proposa el disseny d’un fulletó en què aparegui la informació més rellevant dels diversos establiments comercials existents a Sant Feliu de Guíxols, a través d’un </a:t>
            </a:r>
            <a:r>
              <a:rPr lang="ca-ES" sz="1000" b="1" dirty="0" smtClean="0">
                <a:solidFill>
                  <a:schemeClr val="tx1"/>
                </a:solidFill>
                <a:cs typeface="Arial" pitchFamily="34" charset="0"/>
              </a:rPr>
              <a:t>format molt gràfic</a:t>
            </a:r>
            <a:r>
              <a:rPr lang="ca-ES" sz="1000" dirty="0" smtClean="0">
                <a:solidFill>
                  <a:schemeClr val="tx1"/>
                </a:solidFill>
                <a:cs typeface="Arial" pitchFamily="34" charset="0"/>
              </a:rPr>
              <a:t>, que resulti atractiu i que inclogui informació en </a:t>
            </a:r>
            <a:r>
              <a:rPr lang="ca-ES" sz="1000" b="1" dirty="0" smtClean="0">
                <a:solidFill>
                  <a:schemeClr val="tx1"/>
                </a:solidFill>
                <a:cs typeface="Arial" pitchFamily="34" charset="0"/>
              </a:rPr>
              <a:t>diversos idiomes</a:t>
            </a:r>
            <a:r>
              <a:rPr lang="ca-ES" sz="1000" dirty="0" smtClean="0">
                <a:solidFill>
                  <a:schemeClr val="tx1"/>
                </a:solidFill>
                <a:cs typeface="Arial" pitchFamily="34" charset="0"/>
              </a:rPr>
              <a:t>.</a:t>
            </a:r>
          </a:p>
          <a:p>
            <a:pPr marL="269875" indent="1588" algn="just">
              <a:spcBef>
                <a:spcPts val="0"/>
              </a:spcBef>
              <a:spcAft>
                <a:spcPts val="500"/>
              </a:spcAft>
              <a:tabLst>
                <a:tab pos="271463" algn="l"/>
              </a:tabLst>
              <a:defRPr/>
            </a:pPr>
            <a:r>
              <a:rPr lang="ca-ES" sz="1000" dirty="0" smtClean="0">
                <a:solidFill>
                  <a:schemeClr val="tx1"/>
                </a:solidFill>
                <a:cs typeface="Arial" pitchFamily="34" charset="0"/>
              </a:rPr>
              <a:t>Alguns dels llocs on es podrien distribuir aquests fulletons, més enllà de l’Oficina de Turisme, podrien ser els </a:t>
            </a:r>
            <a:r>
              <a:rPr lang="ca-ES" sz="1000" b="1" dirty="0" smtClean="0">
                <a:solidFill>
                  <a:schemeClr val="tx1"/>
                </a:solidFill>
                <a:cs typeface="Arial" pitchFamily="34" charset="0"/>
              </a:rPr>
              <a:t>establiments d’allotjament </a:t>
            </a:r>
            <a:r>
              <a:rPr lang="ca-ES" sz="1000" dirty="0" smtClean="0">
                <a:solidFill>
                  <a:schemeClr val="tx1"/>
                </a:solidFill>
                <a:cs typeface="Arial" pitchFamily="34" charset="0"/>
              </a:rPr>
              <a:t>i els </a:t>
            </a:r>
            <a:r>
              <a:rPr lang="ca-ES" sz="1000" b="1" dirty="0" smtClean="0">
                <a:solidFill>
                  <a:schemeClr val="tx1"/>
                </a:solidFill>
                <a:cs typeface="Arial" pitchFamily="34" charset="0"/>
              </a:rPr>
              <a:t>equipaments culturals </a:t>
            </a:r>
            <a:r>
              <a:rPr lang="ca-ES" sz="1000" dirty="0" smtClean="0">
                <a:solidFill>
                  <a:schemeClr val="tx1"/>
                </a:solidFill>
                <a:cs typeface="Arial" pitchFamily="34" charset="0"/>
              </a:rPr>
              <a:t>del municipi, tal i com ja s’ha detallat en els programes 5.1 i 5.2.</a:t>
            </a:r>
          </a:p>
        </p:txBody>
      </p:sp>
      <p:sp>
        <p:nvSpPr>
          <p:cNvPr id="21" name="Rectangle arrodonit 18"/>
          <p:cNvSpPr/>
          <p:nvPr/>
        </p:nvSpPr>
        <p:spPr bwMode="auto">
          <a:xfrm>
            <a:off x="1928794" y="4572008"/>
            <a:ext cx="4357718" cy="1428760"/>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69875" indent="-182563" algn="just" defTabSz="347663">
              <a:spcBef>
                <a:spcPts val="1200"/>
              </a:spcBef>
              <a:spcAft>
                <a:spcPts val="500"/>
              </a:spcAft>
              <a:buFont typeface="+mj-lt"/>
              <a:buAutoNum type="arabicPeriod" startAt="2"/>
              <a:tabLst>
                <a:tab pos="266700" algn="l"/>
              </a:tabLst>
              <a:defRPr/>
            </a:pPr>
            <a:r>
              <a:rPr lang="ca-ES" sz="1000" b="1" dirty="0" smtClean="0">
                <a:solidFill>
                  <a:schemeClr val="tx1"/>
                </a:solidFill>
                <a:cs typeface="Arial" pitchFamily="34" charset="0"/>
              </a:rPr>
              <a:t>Campanya d’apropament del comerç urbà a la població.</a:t>
            </a:r>
          </a:p>
          <a:p>
            <a:pPr marL="269875" indent="1588" algn="just" defTabSz="347663">
              <a:spcBef>
                <a:spcPts val="0"/>
              </a:spcBef>
              <a:spcAft>
                <a:spcPts val="500"/>
              </a:spcAft>
              <a:tabLst>
                <a:tab pos="271463" algn="l"/>
              </a:tabLst>
              <a:defRPr/>
            </a:pPr>
            <a:r>
              <a:rPr lang="ca-ES" sz="1000" dirty="0" smtClean="0">
                <a:solidFill>
                  <a:schemeClr val="tx1"/>
                </a:solidFill>
                <a:cs typeface="Arial" pitchFamily="34" charset="0"/>
              </a:rPr>
              <a:t>El fet que la major part de la població resident a Sant Feliu de Guíxols visqui en barris relativament allunyats del port (com </a:t>
            </a:r>
            <a:r>
              <a:rPr lang="ca-ES" sz="1000" dirty="0" err="1" smtClean="0">
                <a:solidFill>
                  <a:schemeClr val="tx1"/>
                </a:solidFill>
                <a:cs typeface="Arial" pitchFamily="34" charset="0"/>
              </a:rPr>
              <a:t>Vilartagues</a:t>
            </a:r>
            <a:r>
              <a:rPr lang="ca-ES" sz="1000" dirty="0" smtClean="0">
                <a:solidFill>
                  <a:schemeClr val="tx1"/>
                </a:solidFill>
                <a:cs typeface="Arial" pitchFamily="34" charset="0"/>
              </a:rPr>
              <a:t>), fa que l’espai comercial urbà del centre no sigui un lloc de compra habitual per bona part de la població ganxona, i al mateix temps, també provoca que els comerços estiguin </a:t>
            </a:r>
            <a:r>
              <a:rPr lang="ca-ES" sz="1000" b="1" dirty="0" smtClean="0">
                <a:solidFill>
                  <a:schemeClr val="tx1"/>
                </a:solidFill>
                <a:cs typeface="Arial" pitchFamily="34" charset="0"/>
              </a:rPr>
              <a:t>més orientats cap al turisme i la segona residència </a:t>
            </a:r>
            <a:r>
              <a:rPr lang="ca-ES" sz="1000" dirty="0" smtClean="0">
                <a:solidFill>
                  <a:schemeClr val="tx1"/>
                </a:solidFill>
                <a:cs typeface="Arial" pitchFamily="34" charset="0"/>
              </a:rPr>
              <a:t>que no pas cap als propis residents.</a:t>
            </a:r>
          </a:p>
        </p:txBody>
      </p:sp>
      <p:sp>
        <p:nvSpPr>
          <p:cNvPr id="22" name="Rectangle 21"/>
          <p:cNvSpPr>
            <a:spLocks noChangeArrowheads="1"/>
          </p:cNvSpPr>
          <p:nvPr/>
        </p:nvSpPr>
        <p:spPr bwMode="auto">
          <a:xfrm>
            <a:off x="6418502" y="5650402"/>
            <a:ext cx="2000264" cy="276999"/>
          </a:xfrm>
          <a:prstGeom prst="rect">
            <a:avLst/>
          </a:prstGeom>
          <a:noFill/>
          <a:ln w="9525">
            <a:noFill/>
            <a:miter lim="800000"/>
            <a:headEnd/>
            <a:tailEnd/>
          </a:ln>
        </p:spPr>
        <p:txBody>
          <a:bodyPr wrap="square">
            <a:spAutoFit/>
          </a:bodyPr>
          <a:lstStyle/>
          <a:p>
            <a:pPr algn="ctr"/>
            <a:r>
              <a:rPr lang="ca-ES" sz="600" dirty="0" smtClean="0"/>
              <a:t>Imatge del barri de </a:t>
            </a:r>
            <a:r>
              <a:rPr lang="ca-ES" sz="600" dirty="0" err="1" smtClean="0"/>
              <a:t>Vilartagues</a:t>
            </a:r>
            <a:r>
              <a:rPr lang="ca-ES" sz="600" dirty="0" smtClean="0"/>
              <a:t>, predominantment residencial.</a:t>
            </a:r>
            <a:endParaRPr lang="ca-ES" sz="600" dirty="0"/>
          </a:p>
        </p:txBody>
      </p:sp>
      <p:sp>
        <p:nvSpPr>
          <p:cNvPr id="23" name="TextBox 35"/>
          <p:cNvSpPr>
            <a:spLocks noChangeArrowheads="1"/>
          </p:cNvSpPr>
          <p:nvPr/>
        </p:nvSpPr>
        <p:spPr bwMode="auto">
          <a:xfrm>
            <a:off x="6630020" y="4418844"/>
            <a:ext cx="1548000" cy="1225332"/>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pic>
        <p:nvPicPr>
          <p:cNvPr id="1026" name="Picture 2"/>
          <p:cNvPicPr>
            <a:picLocks noChangeAspect="1" noChangeArrowheads="1"/>
          </p:cNvPicPr>
          <p:nvPr/>
        </p:nvPicPr>
        <p:blipFill>
          <a:blip r:embed="rId2" cstate="print"/>
          <a:srcRect/>
          <a:stretch>
            <a:fillRect/>
          </a:stretch>
        </p:blipFill>
        <p:spPr bwMode="auto">
          <a:xfrm>
            <a:off x="6745600" y="4531064"/>
            <a:ext cx="1333509" cy="100013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841503"/>
            <a:ext cx="8208963" cy="3444885"/>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90115" name="Contenidor de número de diapositiva 3"/>
          <p:cNvSpPr>
            <a:spLocks noGrp="1"/>
          </p:cNvSpPr>
          <p:nvPr>
            <p:ph type="sldNum" sz="quarter" idx="10"/>
          </p:nvPr>
        </p:nvSpPr>
        <p:spPr bwMode="auto">
          <a:noFill/>
          <a:ln>
            <a:miter lim="800000"/>
            <a:headEnd/>
            <a:tailEnd/>
          </a:ln>
        </p:spPr>
        <p:txBody>
          <a:bodyPr/>
          <a:lstStyle/>
          <a:p>
            <a:fld id="{5126DEB7-C0D9-4B3C-A991-3179A125CFC5}" type="slidenum">
              <a:rPr lang="es-ES" altLang="ca-ES" smtClean="0">
                <a:latin typeface="Arial" charset="0"/>
                <a:cs typeface="Arial" charset="0"/>
              </a:rPr>
              <a:pPr/>
              <a:t>83</a:t>
            </a:fld>
            <a:endParaRPr lang="es-ES" altLang="ca-ES" smtClean="0">
              <a:latin typeface="Arial" charset="0"/>
              <a:cs typeface="Arial" charset="0"/>
            </a:endParaRPr>
          </a:p>
        </p:txBody>
      </p:sp>
      <p:sp>
        <p:nvSpPr>
          <p:cNvPr id="11" name="Rectangle arrodonit 10"/>
          <p:cNvSpPr/>
          <p:nvPr/>
        </p:nvSpPr>
        <p:spPr bwMode="auto">
          <a:xfrm>
            <a:off x="684213" y="1985966"/>
            <a:ext cx="1150937" cy="358775"/>
          </a:xfrm>
          <a:prstGeom prst="roundRect">
            <a:avLst>
              <a:gd name="adj" fmla="val 5945"/>
            </a:avLst>
          </a:prstGeom>
          <a:solidFill>
            <a:srgbClr val="92D05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6</a:t>
            </a:r>
            <a:r>
              <a:rPr lang="ca-ES" altLang="es-ES_tradnl" sz="1200" b="1" dirty="0" smtClean="0">
                <a:solidFill>
                  <a:schemeClr val="tx1"/>
                </a:solidFill>
              </a:rPr>
              <a:t>.2</a:t>
            </a:r>
            <a:endParaRPr lang="ca-ES" altLang="es-ES_tradnl" sz="1200" b="1" dirty="0">
              <a:solidFill>
                <a:schemeClr val="tx1"/>
              </a:solidFill>
            </a:endParaRPr>
          </a:p>
        </p:txBody>
      </p:sp>
      <p:sp>
        <p:nvSpPr>
          <p:cNvPr id="12" name="Rectangle arrodonit 11"/>
          <p:cNvSpPr/>
          <p:nvPr/>
        </p:nvSpPr>
        <p:spPr bwMode="auto">
          <a:xfrm>
            <a:off x="1908175" y="1985966"/>
            <a:ext cx="6696075" cy="358775"/>
          </a:xfrm>
          <a:prstGeom prst="roundRect">
            <a:avLst>
              <a:gd name="adj" fmla="val 5945"/>
            </a:avLst>
          </a:prstGeom>
          <a:solidFill>
            <a:srgbClr val="92D05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de comunicació </a:t>
            </a:r>
            <a:r>
              <a:rPr lang="ca-ES" altLang="ca-ES" sz="1200" b="1" dirty="0" smtClean="0">
                <a:solidFill>
                  <a:schemeClr val="tx1"/>
                </a:solidFill>
              </a:rPr>
              <a:t>de l’oferta comercial</a:t>
            </a:r>
            <a:endParaRPr lang="ca-ES" altLang="ca-ES" sz="1200" b="1" dirty="0">
              <a:solidFill>
                <a:schemeClr val="tx1"/>
              </a:solidFill>
            </a:endParaRPr>
          </a:p>
        </p:txBody>
      </p:sp>
      <p:sp>
        <p:nvSpPr>
          <p:cNvPr id="18" name="Rectangle arrodonit 17"/>
          <p:cNvSpPr/>
          <p:nvPr/>
        </p:nvSpPr>
        <p:spPr bwMode="auto">
          <a:xfrm>
            <a:off x="684213" y="2428867"/>
            <a:ext cx="1150937" cy="1221735"/>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428868"/>
            <a:ext cx="6696075" cy="1214446"/>
          </a:xfrm>
          <a:prstGeom prst="roundRect">
            <a:avLst>
              <a:gd name="adj" fmla="val 1362"/>
            </a:avLst>
          </a:prstGeom>
          <a:solidFill>
            <a:srgbClr val="FFFFFF">
              <a:alpha val="60000"/>
            </a:srgb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69875" indent="1588" algn="just">
              <a:spcBef>
                <a:spcPts val="0"/>
              </a:spcBef>
              <a:spcAft>
                <a:spcPts val="500"/>
              </a:spcAft>
              <a:tabLst>
                <a:tab pos="271463" algn="l"/>
              </a:tabLst>
              <a:defRPr/>
            </a:pPr>
            <a:r>
              <a:rPr lang="ca-ES" sz="1000" dirty="0" smtClean="0">
                <a:solidFill>
                  <a:schemeClr val="tx1"/>
                </a:solidFill>
                <a:cs typeface="Arial" pitchFamily="34" charset="0"/>
              </a:rPr>
              <a:t>Per tal de reduir aquesta dualitat i apropar el comerç local a la població, es proposa impulsar una campanya promocional del comerç local </a:t>
            </a:r>
            <a:r>
              <a:rPr lang="ca-ES" sz="1000" b="1" dirty="0" smtClean="0">
                <a:solidFill>
                  <a:schemeClr val="tx1"/>
                </a:solidFill>
                <a:cs typeface="Arial" pitchFamily="34" charset="0"/>
              </a:rPr>
              <a:t>en els barris residencials</a:t>
            </a:r>
            <a:r>
              <a:rPr lang="ca-ES" sz="1000" dirty="0" smtClean="0">
                <a:solidFill>
                  <a:schemeClr val="tx1"/>
                </a:solidFill>
                <a:cs typeface="Arial" pitchFamily="34" charset="0"/>
              </a:rPr>
              <a:t>, a través de la col·locació de </a:t>
            </a:r>
            <a:r>
              <a:rPr lang="ca-ES" sz="1000" b="1" dirty="0" smtClean="0">
                <a:solidFill>
                  <a:schemeClr val="tx1"/>
                </a:solidFill>
                <a:cs typeface="Arial" pitchFamily="34" charset="0"/>
              </a:rPr>
              <a:t>banderoles, cartells publicitaris i lones gegants </a:t>
            </a:r>
            <a:r>
              <a:rPr lang="ca-ES" sz="1000" dirty="0" smtClean="0">
                <a:solidFill>
                  <a:schemeClr val="tx1"/>
                </a:solidFill>
                <a:cs typeface="Arial" pitchFamily="34" charset="0"/>
              </a:rPr>
              <a:t>que </a:t>
            </a:r>
            <a:r>
              <a:rPr lang="ca-ES" sz="1000" dirty="0" err="1" smtClean="0">
                <a:solidFill>
                  <a:schemeClr val="tx1"/>
                </a:solidFill>
                <a:cs typeface="Arial" pitchFamily="34" charset="0"/>
              </a:rPr>
              <a:t>publicitin</a:t>
            </a:r>
            <a:r>
              <a:rPr lang="ca-ES" sz="1000" dirty="0" smtClean="0">
                <a:solidFill>
                  <a:schemeClr val="tx1"/>
                </a:solidFill>
                <a:cs typeface="Arial" pitchFamily="34" charset="0"/>
              </a:rPr>
              <a:t> el comerç de la ciutat i que encoratgin la població local a efectuar les seves compres al propi municipi.</a:t>
            </a:r>
          </a:p>
          <a:p>
            <a:pPr marL="269875" indent="1588" algn="just">
              <a:spcBef>
                <a:spcPts val="0"/>
              </a:spcBef>
              <a:spcAft>
                <a:spcPts val="500"/>
              </a:spcAft>
              <a:tabLst>
                <a:tab pos="271463" algn="l"/>
              </a:tabLst>
              <a:defRPr/>
            </a:pPr>
            <a:r>
              <a:rPr lang="ca-ES" sz="1000" dirty="0" smtClean="0">
                <a:solidFill>
                  <a:schemeClr val="tx1"/>
                </a:solidFill>
                <a:cs typeface="Arial" pitchFamily="34" charset="0"/>
              </a:rPr>
              <a:t>La campanya hauria d’incloure algun </a:t>
            </a:r>
            <a:r>
              <a:rPr lang="ca-ES" sz="1000" b="1" dirty="0" smtClean="0">
                <a:solidFill>
                  <a:schemeClr val="tx1"/>
                </a:solidFill>
                <a:cs typeface="Arial" pitchFamily="34" charset="0"/>
              </a:rPr>
              <a:t>lema persuasiu</a:t>
            </a:r>
            <a:r>
              <a:rPr lang="ca-ES" sz="1000" dirty="0" smtClean="0">
                <a:solidFill>
                  <a:schemeClr val="tx1"/>
                </a:solidFill>
                <a:cs typeface="Arial" pitchFamily="34" charset="0"/>
              </a:rPr>
              <a:t>, com podria ser, per exemple, “Fes poble, compra a Sant Feliu”.</a:t>
            </a:r>
          </a:p>
        </p:txBody>
      </p:sp>
      <p:sp>
        <p:nvSpPr>
          <p:cNvPr id="14" name="Rectangle arrodonit 13"/>
          <p:cNvSpPr/>
          <p:nvPr/>
        </p:nvSpPr>
        <p:spPr bwMode="auto">
          <a:xfrm>
            <a:off x="1187450" y="1554166"/>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ca-ES" sz="1600" b="1" dirty="0">
                <a:solidFill>
                  <a:schemeClr val="bg1"/>
                </a:solidFill>
              </a:rPr>
              <a:t>Promoció comercial</a:t>
            </a:r>
          </a:p>
        </p:txBody>
      </p:sp>
      <p:sp>
        <p:nvSpPr>
          <p:cNvPr id="17" name="Rectangle arrodonit 16"/>
          <p:cNvSpPr/>
          <p:nvPr/>
        </p:nvSpPr>
        <p:spPr>
          <a:xfrm>
            <a:off x="684213" y="1554166"/>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6</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0" name="Rectangle arrodonit 24"/>
          <p:cNvSpPr/>
          <p:nvPr/>
        </p:nvSpPr>
        <p:spPr bwMode="auto">
          <a:xfrm>
            <a:off x="684213" y="3714752"/>
            <a:ext cx="1150937" cy="504825"/>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Resultats esperats</a:t>
            </a:r>
          </a:p>
        </p:txBody>
      </p:sp>
      <p:sp>
        <p:nvSpPr>
          <p:cNvPr id="21" name="Rectangle arrodonit 25"/>
          <p:cNvSpPr/>
          <p:nvPr/>
        </p:nvSpPr>
        <p:spPr bwMode="auto">
          <a:xfrm>
            <a:off x="1908175" y="3714752"/>
            <a:ext cx="6696075" cy="504825"/>
          </a:xfrm>
          <a:prstGeom prst="roundRect">
            <a:avLst>
              <a:gd name="adj" fmla="val 5945"/>
            </a:avLst>
          </a:prstGeom>
          <a:solidFill>
            <a:schemeClr val="bg1">
              <a:alpha val="80000"/>
            </a:scheme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Un major coneixement de l’oferta comercial del municipi, tant per part dels turistes i visitants, com dels propis residents al municipi.</a:t>
            </a:r>
            <a:endParaRPr lang="ca-ES" sz="1000" dirty="0">
              <a:solidFill>
                <a:schemeClr val="tx1"/>
              </a:solidFill>
            </a:endParaRPr>
          </a:p>
        </p:txBody>
      </p:sp>
      <p:sp>
        <p:nvSpPr>
          <p:cNvPr id="22" name="Rectangle arrodonit 31"/>
          <p:cNvSpPr/>
          <p:nvPr/>
        </p:nvSpPr>
        <p:spPr bwMode="auto">
          <a:xfrm>
            <a:off x="684213" y="4291015"/>
            <a:ext cx="1150937" cy="719137"/>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Agents implicats</a:t>
            </a:r>
          </a:p>
        </p:txBody>
      </p:sp>
      <p:sp>
        <p:nvSpPr>
          <p:cNvPr id="23" name="Rectangle arrodonit 32"/>
          <p:cNvSpPr/>
          <p:nvPr/>
        </p:nvSpPr>
        <p:spPr bwMode="auto">
          <a:xfrm>
            <a:off x="1908175" y="4291015"/>
            <a:ext cx="1368425" cy="719137"/>
          </a:xfrm>
          <a:prstGeom prst="roundRect">
            <a:avLst>
              <a:gd name="adj" fmla="val 5945"/>
            </a:avLst>
          </a:prstGeom>
          <a:solidFill>
            <a:schemeClr val="bg1">
              <a:alpha val="80000"/>
            </a:scheme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Ajuntament i associació Guíxols Comerç i Turisme.</a:t>
            </a:r>
            <a:endParaRPr lang="ca-ES" sz="1000" dirty="0">
              <a:solidFill>
                <a:schemeClr val="tx1"/>
              </a:solidFill>
            </a:endParaRPr>
          </a:p>
        </p:txBody>
      </p:sp>
      <p:sp>
        <p:nvSpPr>
          <p:cNvPr id="24" name="Rectangle arrodonit 33"/>
          <p:cNvSpPr/>
          <p:nvPr/>
        </p:nvSpPr>
        <p:spPr bwMode="auto">
          <a:xfrm>
            <a:off x="3348038" y="4291015"/>
            <a:ext cx="1152525" cy="719137"/>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Públic destinatari</a:t>
            </a:r>
          </a:p>
        </p:txBody>
      </p:sp>
      <p:sp>
        <p:nvSpPr>
          <p:cNvPr id="25" name="Rectangle arrodonit 37"/>
          <p:cNvSpPr/>
          <p:nvPr/>
        </p:nvSpPr>
        <p:spPr bwMode="auto">
          <a:xfrm>
            <a:off x="6011863" y="4291015"/>
            <a:ext cx="1152525" cy="719137"/>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Prioritat</a:t>
            </a:r>
          </a:p>
        </p:txBody>
      </p:sp>
      <p:sp>
        <p:nvSpPr>
          <p:cNvPr id="26" name="Rectangle arrodonit 39"/>
          <p:cNvSpPr/>
          <p:nvPr/>
        </p:nvSpPr>
        <p:spPr bwMode="auto">
          <a:xfrm>
            <a:off x="4572000" y="4291015"/>
            <a:ext cx="1368425" cy="719137"/>
          </a:xfrm>
          <a:prstGeom prst="roundRect">
            <a:avLst>
              <a:gd name="adj" fmla="val 5945"/>
            </a:avLst>
          </a:prstGeom>
          <a:solidFill>
            <a:schemeClr val="bg1">
              <a:alpha val="80000"/>
            </a:scheme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Visitants i ciutadania del municipi.</a:t>
            </a:r>
            <a:endParaRPr lang="ca-ES" sz="1000" dirty="0">
              <a:solidFill>
                <a:schemeClr val="tx1"/>
              </a:solidFill>
            </a:endParaRPr>
          </a:p>
        </p:txBody>
      </p:sp>
      <p:sp>
        <p:nvSpPr>
          <p:cNvPr id="27" name="Rectangle arrodonit 40"/>
          <p:cNvSpPr/>
          <p:nvPr/>
        </p:nvSpPr>
        <p:spPr bwMode="auto">
          <a:xfrm>
            <a:off x="7235825" y="4291015"/>
            <a:ext cx="1368425" cy="719137"/>
          </a:xfrm>
          <a:prstGeom prst="roundRect">
            <a:avLst>
              <a:gd name="adj" fmla="val 5945"/>
            </a:avLst>
          </a:prstGeom>
          <a:solidFill>
            <a:schemeClr val="bg1">
              <a:alpha val="80000"/>
            </a:scheme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a:solidFill>
                  <a:schemeClr val="tx1"/>
                </a:solidFill>
              </a:rPr>
              <a:t>Alta.</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700214"/>
            <a:ext cx="8208963" cy="4229116"/>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93187" name="Contenidor de número de diapositiva 3"/>
          <p:cNvSpPr>
            <a:spLocks noGrp="1"/>
          </p:cNvSpPr>
          <p:nvPr>
            <p:ph type="sldNum" sz="quarter" idx="10"/>
          </p:nvPr>
        </p:nvSpPr>
        <p:spPr bwMode="auto">
          <a:noFill/>
          <a:ln>
            <a:miter lim="800000"/>
            <a:headEnd/>
            <a:tailEnd/>
          </a:ln>
        </p:spPr>
        <p:txBody>
          <a:bodyPr/>
          <a:lstStyle/>
          <a:p>
            <a:fld id="{308635B9-A64F-45EE-A44F-F9FA6D162549}" type="slidenum">
              <a:rPr lang="es-ES" altLang="ca-ES" smtClean="0">
                <a:latin typeface="Arial" charset="0"/>
                <a:cs typeface="Arial" charset="0"/>
              </a:rPr>
              <a:pPr/>
              <a:t>84</a:t>
            </a:fld>
            <a:endParaRPr lang="es-ES" altLang="ca-ES" smtClean="0">
              <a:latin typeface="Arial" charset="0"/>
              <a:cs typeface="Arial" charset="0"/>
            </a:endParaRPr>
          </a:p>
        </p:txBody>
      </p:sp>
      <p:sp>
        <p:nvSpPr>
          <p:cNvPr id="11" name="Rectangle arrodonit 10"/>
          <p:cNvSpPr/>
          <p:nvPr/>
        </p:nvSpPr>
        <p:spPr bwMode="auto">
          <a:xfrm>
            <a:off x="684213" y="1844676"/>
            <a:ext cx="1150937" cy="358775"/>
          </a:xfrm>
          <a:prstGeom prst="roundRect">
            <a:avLst>
              <a:gd name="adj" fmla="val 5945"/>
            </a:avLst>
          </a:prstGeom>
          <a:solidFill>
            <a:srgbClr val="92D05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6</a:t>
            </a:r>
            <a:r>
              <a:rPr lang="ca-ES" altLang="es-ES_tradnl" sz="1200" b="1" dirty="0" smtClean="0">
                <a:solidFill>
                  <a:schemeClr val="tx1"/>
                </a:solidFill>
              </a:rPr>
              <a:t>.3</a:t>
            </a:r>
            <a:endParaRPr lang="ca-ES" altLang="es-ES_tradnl" sz="1200" b="1" dirty="0">
              <a:solidFill>
                <a:schemeClr val="tx1"/>
              </a:solidFill>
            </a:endParaRPr>
          </a:p>
        </p:txBody>
      </p:sp>
      <p:sp>
        <p:nvSpPr>
          <p:cNvPr id="12" name="Rectangle arrodonit 11"/>
          <p:cNvSpPr/>
          <p:nvPr/>
        </p:nvSpPr>
        <p:spPr bwMode="auto">
          <a:xfrm>
            <a:off x="1908175" y="1844676"/>
            <a:ext cx="6696075" cy="358775"/>
          </a:xfrm>
          <a:prstGeom prst="roundRect">
            <a:avLst>
              <a:gd name="adj" fmla="val 5945"/>
            </a:avLst>
          </a:prstGeom>
          <a:solidFill>
            <a:srgbClr val="92D05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d’animació comercial</a:t>
            </a:r>
          </a:p>
        </p:txBody>
      </p:sp>
      <p:sp>
        <p:nvSpPr>
          <p:cNvPr id="18" name="Rectangle arrodonit 17"/>
          <p:cNvSpPr/>
          <p:nvPr/>
        </p:nvSpPr>
        <p:spPr bwMode="auto">
          <a:xfrm>
            <a:off x="684213" y="2852738"/>
            <a:ext cx="1150937" cy="2933716"/>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852738"/>
            <a:ext cx="6696075" cy="2933716"/>
          </a:xfrm>
          <a:prstGeom prst="roundRect">
            <a:avLst>
              <a:gd name="adj" fmla="val 1362"/>
            </a:avLst>
          </a:prstGeom>
          <a:solidFill>
            <a:srgbClr val="FFFFFF">
              <a:alpha val="60000"/>
            </a:srgb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180975" algn="just">
              <a:spcBef>
                <a:spcPct val="60000"/>
              </a:spcBef>
              <a:spcAft>
                <a:spcPts val="0"/>
              </a:spcAft>
              <a:buFont typeface="+mj-lt"/>
              <a:buAutoNum type="arabicPeriod"/>
              <a:defRPr/>
            </a:pPr>
            <a:endParaRPr lang="ca-ES" sz="1000" dirty="0" smtClean="0">
              <a:solidFill>
                <a:schemeClr val="tx1"/>
              </a:solidFill>
              <a:ea typeface="ＭＳ Ｐゴシック" pitchFamily="34" charset="-128"/>
            </a:endParaRPr>
          </a:p>
        </p:txBody>
      </p:sp>
      <p:sp>
        <p:nvSpPr>
          <p:cNvPr id="36" name="Rectangle arrodonit 35"/>
          <p:cNvSpPr/>
          <p:nvPr/>
        </p:nvSpPr>
        <p:spPr bwMode="auto">
          <a:xfrm>
            <a:off x="684213" y="2276476"/>
            <a:ext cx="1150937" cy="503238"/>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Objectius </a:t>
            </a:r>
          </a:p>
        </p:txBody>
      </p:sp>
      <p:sp>
        <p:nvSpPr>
          <p:cNvPr id="37" name="Rectangle arrodonit 36"/>
          <p:cNvSpPr/>
          <p:nvPr/>
        </p:nvSpPr>
        <p:spPr bwMode="auto">
          <a:xfrm>
            <a:off x="1908175" y="2276476"/>
            <a:ext cx="6696075" cy="503238"/>
          </a:xfrm>
          <a:prstGeom prst="roundRect">
            <a:avLst>
              <a:gd name="adj" fmla="val 1023"/>
            </a:avLst>
          </a:prstGeom>
          <a:solidFill>
            <a:srgbClr val="FFFFFF">
              <a:alpha val="60000"/>
            </a:srgb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r>
              <a:rPr lang="ca-ES" sz="1000" dirty="0">
                <a:solidFill>
                  <a:schemeClr val="tx1"/>
                </a:solidFill>
              </a:rPr>
              <a:t>Promoure la dinamització comercial de </a:t>
            </a:r>
            <a:r>
              <a:rPr lang="ca-ES" sz="1000" dirty="0" smtClean="0">
                <a:solidFill>
                  <a:schemeClr val="tx1"/>
                </a:solidFill>
              </a:rPr>
              <a:t>Sant Feliu de Guíxols </a:t>
            </a:r>
            <a:r>
              <a:rPr lang="ca-ES" sz="1000" dirty="0">
                <a:solidFill>
                  <a:schemeClr val="tx1"/>
                </a:solidFill>
              </a:rPr>
              <a:t>i convertir la zona comercial en un espai viu i de vivència social. </a:t>
            </a:r>
          </a:p>
        </p:txBody>
      </p:sp>
      <p:sp>
        <p:nvSpPr>
          <p:cNvPr id="14" name="Rectangle arrodonit 13"/>
          <p:cNvSpPr/>
          <p:nvPr/>
        </p:nvSpPr>
        <p:spPr bwMode="auto">
          <a:xfrm>
            <a:off x="1187450" y="1412876"/>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ca-ES" sz="1600" b="1" dirty="0">
                <a:solidFill>
                  <a:schemeClr val="bg1"/>
                </a:solidFill>
              </a:rPr>
              <a:t>Promoció comercial</a:t>
            </a:r>
          </a:p>
        </p:txBody>
      </p:sp>
      <p:sp>
        <p:nvSpPr>
          <p:cNvPr id="17" name="Rectangle arrodonit 16"/>
          <p:cNvSpPr/>
          <p:nvPr/>
        </p:nvSpPr>
        <p:spPr>
          <a:xfrm>
            <a:off x="684213" y="1412876"/>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6</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8" name="Rectangle arrodonit 18"/>
          <p:cNvSpPr/>
          <p:nvPr/>
        </p:nvSpPr>
        <p:spPr bwMode="auto">
          <a:xfrm>
            <a:off x="1934916" y="2935056"/>
            <a:ext cx="6566174" cy="2494208"/>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266700" indent="-180975" algn="just">
              <a:spcBef>
                <a:spcPts val="0"/>
              </a:spcBef>
              <a:spcAft>
                <a:spcPts val="500"/>
              </a:spcAft>
              <a:buFont typeface="+mj-lt"/>
              <a:buAutoNum type="arabicPeriod"/>
              <a:defRPr/>
            </a:pPr>
            <a:r>
              <a:rPr lang="ca-ES" sz="1000" b="1" dirty="0" smtClean="0">
                <a:solidFill>
                  <a:schemeClr val="tx1"/>
                </a:solidFill>
                <a:ea typeface="ＭＳ Ｐゴシック" pitchFamily="34" charset="-128"/>
              </a:rPr>
              <a:t>Increment de les campanyes d’animació comercial.</a:t>
            </a:r>
          </a:p>
          <a:p>
            <a:pPr marL="266700" indent="4763" algn="just">
              <a:spcBef>
                <a:spcPts val="0"/>
              </a:spcBef>
              <a:spcAft>
                <a:spcPts val="500"/>
              </a:spcAft>
              <a:defRPr/>
            </a:pPr>
            <a:r>
              <a:rPr lang="ca-ES" sz="1000" dirty="0" smtClean="0">
                <a:solidFill>
                  <a:schemeClr val="tx1"/>
                </a:solidFill>
                <a:ea typeface="ＭＳ Ｐゴシック" pitchFamily="34" charset="-128"/>
              </a:rPr>
              <a:t>Actualment, les principals campanyes d’animació comercial organitzades per l’associació Guíxols Comerç i Turisme són la </a:t>
            </a:r>
            <a:r>
              <a:rPr lang="ca-ES" sz="1000" b="1" dirty="0" smtClean="0">
                <a:solidFill>
                  <a:schemeClr val="tx1"/>
                </a:solidFill>
                <a:ea typeface="ＭＳ Ｐゴシック" pitchFamily="34" charset="-128"/>
              </a:rPr>
              <a:t>Desfilada de Moda</a:t>
            </a:r>
            <a:r>
              <a:rPr lang="ca-ES" sz="1000" dirty="0" smtClean="0">
                <a:solidFill>
                  <a:schemeClr val="tx1"/>
                </a:solidFill>
                <a:ea typeface="ＭＳ Ｐゴシック" pitchFamily="34" charset="-128"/>
              </a:rPr>
              <a:t>, la </a:t>
            </a:r>
            <a:r>
              <a:rPr lang="ca-ES" sz="1000" b="1" dirty="0" smtClean="0">
                <a:solidFill>
                  <a:schemeClr val="tx1"/>
                </a:solidFill>
                <a:ea typeface="ＭＳ Ｐゴシック" pitchFamily="34" charset="-128"/>
              </a:rPr>
              <a:t>Botiga al Carrer </a:t>
            </a:r>
            <a:r>
              <a:rPr lang="ca-ES" sz="1000" dirty="0" smtClean="0">
                <a:solidFill>
                  <a:schemeClr val="tx1"/>
                </a:solidFill>
                <a:ea typeface="ＭＳ Ｐゴシック" pitchFamily="34" charset="-128"/>
              </a:rPr>
              <a:t>i les múltiples activitats que se celebren durant les </a:t>
            </a:r>
            <a:r>
              <a:rPr lang="ca-ES" sz="1000" b="1" dirty="0" smtClean="0">
                <a:solidFill>
                  <a:schemeClr val="tx1"/>
                </a:solidFill>
                <a:ea typeface="ＭＳ Ｐゴシック" pitchFamily="34" charset="-128"/>
              </a:rPr>
              <a:t>festes de Nadal</a:t>
            </a:r>
            <a:r>
              <a:rPr lang="ca-ES" sz="1000" dirty="0" smtClean="0">
                <a:solidFill>
                  <a:schemeClr val="tx1"/>
                </a:solidFill>
                <a:ea typeface="ＭＳ Ｐゴシック" pitchFamily="34" charset="-128"/>
              </a:rPr>
              <a:t>. Addicionalment, els comerços també participen en alguns dels esdeveniments lúdics o culturals que se celebren al municipi, com ara la </a:t>
            </a:r>
            <a:r>
              <a:rPr lang="ca-ES" sz="1000" b="1" dirty="0" smtClean="0">
                <a:solidFill>
                  <a:schemeClr val="tx1"/>
                </a:solidFill>
                <a:ea typeface="ＭＳ Ｐゴシック" pitchFamily="34" charset="-128"/>
              </a:rPr>
              <a:t>Nit en Blanc </a:t>
            </a:r>
            <a:r>
              <a:rPr lang="ca-ES" sz="1000" dirty="0" smtClean="0">
                <a:solidFill>
                  <a:schemeClr val="tx1"/>
                </a:solidFill>
                <a:ea typeface="ＭＳ Ｐゴシック" pitchFamily="34" charset="-128"/>
              </a:rPr>
              <a:t>o la </a:t>
            </a:r>
            <a:r>
              <a:rPr lang="ca-ES" sz="1000" b="1" dirty="0" smtClean="0">
                <a:solidFill>
                  <a:schemeClr val="tx1"/>
                </a:solidFill>
                <a:ea typeface="ＭＳ Ｐゴシック" pitchFamily="34" charset="-128"/>
              </a:rPr>
              <a:t>Fira del Conte</a:t>
            </a:r>
            <a:r>
              <a:rPr lang="ca-ES" sz="1000" dirty="0" smtClean="0">
                <a:solidFill>
                  <a:schemeClr val="tx1"/>
                </a:solidFill>
                <a:ea typeface="ＭＳ Ｐゴシック" pitchFamily="34" charset="-128"/>
              </a:rPr>
              <a:t>. </a:t>
            </a:r>
          </a:p>
          <a:p>
            <a:pPr marL="266700" indent="4763" algn="just">
              <a:spcBef>
                <a:spcPct val="60000"/>
              </a:spcBef>
              <a:spcAft>
                <a:spcPts val="500"/>
              </a:spcAft>
              <a:defRPr/>
            </a:pPr>
            <a:r>
              <a:rPr lang="ca-ES" sz="1000" dirty="0" smtClean="0">
                <a:solidFill>
                  <a:schemeClr val="tx1"/>
                </a:solidFill>
                <a:ea typeface="ＭＳ Ｐゴシック" pitchFamily="34" charset="-128"/>
              </a:rPr>
              <a:t>Per tal de convertir l’espai comercial urbà de Sant Feliu de Guíxols en una zona comercial viva i dinàmica, que encoratgi al passeig i afavoreixi l’experiència de compra, es proposa </a:t>
            </a:r>
            <a:r>
              <a:rPr lang="ca-ES" sz="1000" b="1" dirty="0" smtClean="0">
                <a:solidFill>
                  <a:schemeClr val="tx1"/>
                </a:solidFill>
                <a:ea typeface="ＭＳ Ｐゴシック" pitchFamily="34" charset="-128"/>
              </a:rPr>
              <a:t>incrementar el nombre de campanyes d’animació comercial </a:t>
            </a:r>
            <a:r>
              <a:rPr lang="ca-ES" sz="1000" dirty="0" smtClean="0">
                <a:solidFill>
                  <a:schemeClr val="tx1"/>
                </a:solidFill>
                <a:ea typeface="ＭＳ Ｐゴシック" pitchFamily="34" charset="-128"/>
              </a:rPr>
              <a:t>que se celebren al llarg de l’any, bàsicament a partir dels següents criteris:</a:t>
            </a:r>
          </a:p>
          <a:p>
            <a:pPr marL="528638" indent="-257175" algn="just">
              <a:spcBef>
                <a:spcPct val="60000"/>
              </a:spcBef>
              <a:spcAft>
                <a:spcPts val="500"/>
              </a:spcAft>
              <a:buFont typeface="Wingdings" pitchFamily="2" charset="2"/>
              <a:buChar char="§"/>
              <a:defRPr/>
            </a:pPr>
            <a:r>
              <a:rPr lang="ca-ES" sz="1000" dirty="0" smtClean="0">
                <a:solidFill>
                  <a:schemeClr val="tx1"/>
                </a:solidFill>
                <a:ea typeface="ＭＳ Ｐゴシック" pitchFamily="34" charset="-128"/>
              </a:rPr>
              <a:t>Organitzar campanyes d’animació comercial en el marc del certamen </a:t>
            </a:r>
            <a:r>
              <a:rPr lang="ca-ES" sz="1000" b="1" dirty="0" smtClean="0">
                <a:solidFill>
                  <a:schemeClr val="tx1"/>
                </a:solidFill>
                <a:ea typeface="ＭＳ Ｐゴシック" pitchFamily="34" charset="-128"/>
              </a:rPr>
              <a:t>Guíxols Flors</a:t>
            </a:r>
            <a:r>
              <a:rPr lang="ca-ES" sz="1000" dirty="0" smtClean="0">
                <a:solidFill>
                  <a:schemeClr val="tx1"/>
                </a:solidFill>
                <a:ea typeface="ＭＳ Ｐゴシック" pitchFamily="34" charset="-128"/>
              </a:rPr>
              <a:t>, tal i com ja s’ha especificat en l’acció 3 del Programa 5.2.</a:t>
            </a:r>
          </a:p>
          <a:p>
            <a:pPr marL="528638" indent="-257175" algn="just">
              <a:spcBef>
                <a:spcPct val="60000"/>
              </a:spcBef>
              <a:spcAft>
                <a:spcPts val="500"/>
              </a:spcAft>
              <a:buFont typeface="Wingdings" pitchFamily="2" charset="2"/>
              <a:buChar char="§"/>
              <a:defRPr/>
            </a:pPr>
            <a:r>
              <a:rPr lang="ca-ES" sz="1000" dirty="0" smtClean="0">
                <a:solidFill>
                  <a:schemeClr val="tx1"/>
                </a:solidFill>
                <a:ea typeface="ＭＳ Ｐゴシック" pitchFamily="34" charset="-128"/>
              </a:rPr>
              <a:t>Organitzar campanyes d’animació comercial a la </a:t>
            </a:r>
            <a:r>
              <a:rPr lang="ca-ES" sz="1000" b="1" dirty="0" smtClean="0">
                <a:solidFill>
                  <a:schemeClr val="tx1"/>
                </a:solidFill>
                <a:ea typeface="ＭＳ Ｐゴシック" pitchFamily="34" charset="-128"/>
              </a:rPr>
              <a:t>Carretera de Girona</a:t>
            </a:r>
            <a:r>
              <a:rPr lang="ca-ES" sz="1000" dirty="0" smtClean="0">
                <a:solidFill>
                  <a:schemeClr val="tx1"/>
                </a:solidFill>
                <a:ea typeface="ＭＳ Ｐゴシック" pitchFamily="34" charset="-128"/>
              </a:rPr>
              <a:t>, sempre i quan la pacificació del trànsit prevista en aquest carrer vagi acompanyada d’un pla de reactivació comercial, tal i com s’ha suggerit en l’acció  3 del Programa 1.2.</a:t>
            </a:r>
          </a:p>
          <a:p>
            <a:pPr marL="269875" indent="-182563" algn="just">
              <a:spcBef>
                <a:spcPts val="1200"/>
              </a:spcBef>
              <a:spcAft>
                <a:spcPts val="500"/>
              </a:spcAft>
              <a:tabLst>
                <a:tab pos="266700" algn="l"/>
              </a:tabLst>
              <a:defRPr/>
            </a:pPr>
            <a:endParaRPr lang="ca-ES" sz="1000" dirty="0" smtClean="0">
              <a:solidFill>
                <a:schemeClr val="tx1"/>
              </a:solidFill>
              <a:cs typeface="Arial" pitchFamily="34" charset="0"/>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573198"/>
            <a:ext cx="8208963" cy="4356132"/>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93187" name="Contenidor de número de diapositiva 3"/>
          <p:cNvSpPr>
            <a:spLocks noGrp="1"/>
          </p:cNvSpPr>
          <p:nvPr>
            <p:ph type="sldNum" sz="quarter" idx="10"/>
          </p:nvPr>
        </p:nvSpPr>
        <p:spPr bwMode="auto">
          <a:noFill/>
          <a:ln>
            <a:miter lim="800000"/>
            <a:headEnd/>
            <a:tailEnd/>
          </a:ln>
        </p:spPr>
        <p:txBody>
          <a:bodyPr/>
          <a:lstStyle/>
          <a:p>
            <a:fld id="{308635B9-A64F-45EE-A44F-F9FA6D162549}" type="slidenum">
              <a:rPr lang="es-ES" altLang="ca-ES" smtClean="0">
                <a:latin typeface="Arial" charset="0"/>
                <a:cs typeface="Arial" charset="0"/>
              </a:rPr>
              <a:pPr/>
              <a:t>85</a:t>
            </a:fld>
            <a:endParaRPr lang="es-ES" altLang="ca-ES" smtClean="0">
              <a:latin typeface="Arial" charset="0"/>
              <a:cs typeface="Arial" charset="0"/>
            </a:endParaRPr>
          </a:p>
        </p:txBody>
      </p:sp>
      <p:sp>
        <p:nvSpPr>
          <p:cNvPr id="11" name="Rectangle arrodonit 10"/>
          <p:cNvSpPr/>
          <p:nvPr/>
        </p:nvSpPr>
        <p:spPr bwMode="auto">
          <a:xfrm>
            <a:off x="684213" y="1717660"/>
            <a:ext cx="1150937" cy="358775"/>
          </a:xfrm>
          <a:prstGeom prst="roundRect">
            <a:avLst>
              <a:gd name="adj" fmla="val 5945"/>
            </a:avLst>
          </a:prstGeom>
          <a:solidFill>
            <a:srgbClr val="92D05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a:solidFill>
                  <a:schemeClr val="tx1"/>
                </a:solidFill>
              </a:rPr>
              <a:t>6</a:t>
            </a:r>
            <a:r>
              <a:rPr lang="ca-ES" altLang="es-ES_tradnl" sz="1200" b="1" dirty="0" smtClean="0">
                <a:solidFill>
                  <a:schemeClr val="tx1"/>
                </a:solidFill>
              </a:rPr>
              <a:t>.3</a:t>
            </a:r>
            <a:endParaRPr lang="ca-ES" altLang="es-ES_tradnl" sz="1200" b="1" dirty="0">
              <a:solidFill>
                <a:schemeClr val="tx1"/>
              </a:solidFill>
            </a:endParaRPr>
          </a:p>
        </p:txBody>
      </p:sp>
      <p:sp>
        <p:nvSpPr>
          <p:cNvPr id="12" name="Rectangle arrodonit 11"/>
          <p:cNvSpPr/>
          <p:nvPr/>
        </p:nvSpPr>
        <p:spPr bwMode="auto">
          <a:xfrm>
            <a:off x="1908175" y="1717660"/>
            <a:ext cx="6696075" cy="358775"/>
          </a:xfrm>
          <a:prstGeom prst="roundRect">
            <a:avLst>
              <a:gd name="adj" fmla="val 5945"/>
            </a:avLst>
          </a:prstGeom>
          <a:solidFill>
            <a:srgbClr val="92D05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d’animació comercial</a:t>
            </a:r>
          </a:p>
        </p:txBody>
      </p:sp>
      <p:sp>
        <p:nvSpPr>
          <p:cNvPr id="14" name="Rectangle arrodonit 13"/>
          <p:cNvSpPr/>
          <p:nvPr/>
        </p:nvSpPr>
        <p:spPr bwMode="auto">
          <a:xfrm>
            <a:off x="1187450" y="1285860"/>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ca-ES" sz="1600" b="1" dirty="0">
                <a:solidFill>
                  <a:schemeClr val="bg1"/>
                </a:solidFill>
              </a:rPr>
              <a:t>Promoció comercial</a:t>
            </a:r>
          </a:p>
        </p:txBody>
      </p:sp>
      <p:sp>
        <p:nvSpPr>
          <p:cNvPr id="17" name="Rectangle arrodonit 16"/>
          <p:cNvSpPr/>
          <p:nvPr/>
        </p:nvSpPr>
        <p:spPr>
          <a:xfrm>
            <a:off x="684213" y="1285860"/>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6</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0" name="Rectangle arrodonit 24"/>
          <p:cNvSpPr/>
          <p:nvPr/>
        </p:nvSpPr>
        <p:spPr bwMode="auto">
          <a:xfrm>
            <a:off x="684213" y="4444992"/>
            <a:ext cx="1150937" cy="504825"/>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Resultats esperats</a:t>
            </a:r>
          </a:p>
        </p:txBody>
      </p:sp>
      <p:sp>
        <p:nvSpPr>
          <p:cNvPr id="21" name="Rectangle arrodonit 25"/>
          <p:cNvSpPr/>
          <p:nvPr/>
        </p:nvSpPr>
        <p:spPr bwMode="auto">
          <a:xfrm>
            <a:off x="1908175" y="4444992"/>
            <a:ext cx="6696075" cy="504825"/>
          </a:xfrm>
          <a:prstGeom prst="roundRect">
            <a:avLst>
              <a:gd name="adj" fmla="val 5945"/>
            </a:avLst>
          </a:prstGeom>
          <a:solidFill>
            <a:schemeClr val="bg1">
              <a:alpha val="80000"/>
            </a:scheme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a:solidFill>
                  <a:schemeClr val="tx1"/>
                </a:solidFill>
              </a:rPr>
              <a:t>Disposar d’actuacions que fomentin la vida i activitat dels carrers comercials del municipi. </a:t>
            </a:r>
          </a:p>
        </p:txBody>
      </p:sp>
      <p:sp>
        <p:nvSpPr>
          <p:cNvPr id="22" name="Rectangle arrodonit 31"/>
          <p:cNvSpPr/>
          <p:nvPr/>
        </p:nvSpPr>
        <p:spPr bwMode="auto">
          <a:xfrm>
            <a:off x="684213" y="5021255"/>
            <a:ext cx="1150937" cy="719137"/>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Agents implicats</a:t>
            </a:r>
          </a:p>
        </p:txBody>
      </p:sp>
      <p:sp>
        <p:nvSpPr>
          <p:cNvPr id="23" name="Rectangle arrodonit 32"/>
          <p:cNvSpPr/>
          <p:nvPr/>
        </p:nvSpPr>
        <p:spPr bwMode="auto">
          <a:xfrm>
            <a:off x="1908175" y="5021255"/>
            <a:ext cx="1368425" cy="719137"/>
          </a:xfrm>
          <a:prstGeom prst="roundRect">
            <a:avLst>
              <a:gd name="adj" fmla="val 5945"/>
            </a:avLst>
          </a:prstGeom>
          <a:solidFill>
            <a:schemeClr val="bg1">
              <a:alpha val="80000"/>
            </a:scheme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Ajuntament, associació Guíxols Comerç i Turisme i comerciants.</a:t>
            </a:r>
            <a:endParaRPr lang="ca-ES" sz="1000" dirty="0">
              <a:solidFill>
                <a:schemeClr val="tx1"/>
              </a:solidFill>
            </a:endParaRPr>
          </a:p>
        </p:txBody>
      </p:sp>
      <p:sp>
        <p:nvSpPr>
          <p:cNvPr id="24" name="Rectangle arrodonit 33"/>
          <p:cNvSpPr/>
          <p:nvPr/>
        </p:nvSpPr>
        <p:spPr bwMode="auto">
          <a:xfrm>
            <a:off x="3348038" y="5021255"/>
            <a:ext cx="1152525" cy="719137"/>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Públic destinatari</a:t>
            </a:r>
          </a:p>
        </p:txBody>
      </p:sp>
      <p:sp>
        <p:nvSpPr>
          <p:cNvPr id="25" name="Rectangle arrodonit 37"/>
          <p:cNvSpPr/>
          <p:nvPr/>
        </p:nvSpPr>
        <p:spPr bwMode="auto">
          <a:xfrm>
            <a:off x="6011863" y="5021255"/>
            <a:ext cx="1152525" cy="719137"/>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Prioritat</a:t>
            </a:r>
          </a:p>
        </p:txBody>
      </p:sp>
      <p:sp>
        <p:nvSpPr>
          <p:cNvPr id="26" name="Rectangle arrodonit 39"/>
          <p:cNvSpPr/>
          <p:nvPr/>
        </p:nvSpPr>
        <p:spPr bwMode="auto">
          <a:xfrm>
            <a:off x="4572000" y="5021255"/>
            <a:ext cx="1368425" cy="719137"/>
          </a:xfrm>
          <a:prstGeom prst="roundRect">
            <a:avLst>
              <a:gd name="adj" fmla="val 5945"/>
            </a:avLst>
          </a:prstGeom>
          <a:solidFill>
            <a:schemeClr val="bg1">
              <a:alpha val="80000"/>
            </a:scheme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a:solidFill>
                  <a:schemeClr val="tx1"/>
                </a:solidFill>
              </a:rPr>
              <a:t>Visitants i ciutadania del municipi.</a:t>
            </a:r>
          </a:p>
        </p:txBody>
      </p:sp>
      <p:sp>
        <p:nvSpPr>
          <p:cNvPr id="27" name="Rectangle arrodonit 40"/>
          <p:cNvSpPr/>
          <p:nvPr/>
        </p:nvSpPr>
        <p:spPr bwMode="auto">
          <a:xfrm>
            <a:off x="7235825" y="5021255"/>
            <a:ext cx="1368425" cy="719137"/>
          </a:xfrm>
          <a:prstGeom prst="roundRect">
            <a:avLst>
              <a:gd name="adj" fmla="val 5945"/>
            </a:avLst>
          </a:prstGeom>
          <a:solidFill>
            <a:schemeClr val="bg1">
              <a:alpha val="80000"/>
            </a:scheme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Mitja.</a:t>
            </a:r>
            <a:endParaRPr lang="ca-ES" sz="1000" dirty="0">
              <a:solidFill>
                <a:schemeClr val="tx1"/>
              </a:solidFill>
            </a:endParaRPr>
          </a:p>
        </p:txBody>
      </p:sp>
      <p:sp>
        <p:nvSpPr>
          <p:cNvPr id="28" name="Rectangle arrodonit 17"/>
          <p:cNvSpPr/>
          <p:nvPr/>
        </p:nvSpPr>
        <p:spPr bwMode="auto">
          <a:xfrm>
            <a:off x="684213" y="2158976"/>
            <a:ext cx="1150937" cy="2214578"/>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29" name="Rectangle arrodonit 18"/>
          <p:cNvSpPr/>
          <p:nvPr/>
        </p:nvSpPr>
        <p:spPr bwMode="auto">
          <a:xfrm>
            <a:off x="1908175" y="2158976"/>
            <a:ext cx="6696075" cy="2214578"/>
          </a:xfrm>
          <a:prstGeom prst="roundRect">
            <a:avLst>
              <a:gd name="adj" fmla="val 1362"/>
            </a:avLst>
          </a:prstGeom>
          <a:solidFill>
            <a:srgbClr val="FFFFFF">
              <a:alpha val="60000"/>
            </a:srgb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528638" indent="-257175" algn="just">
              <a:spcBef>
                <a:spcPct val="60000"/>
              </a:spcBef>
              <a:spcAft>
                <a:spcPts val="0"/>
              </a:spcAft>
              <a:defRPr/>
            </a:pPr>
            <a:endParaRPr lang="ca-ES" sz="1000" dirty="0" smtClean="0">
              <a:solidFill>
                <a:schemeClr val="tx1"/>
              </a:solidFill>
              <a:ea typeface="ＭＳ Ｐゴシック" pitchFamily="34" charset="-128"/>
            </a:endParaRPr>
          </a:p>
        </p:txBody>
      </p:sp>
      <p:sp>
        <p:nvSpPr>
          <p:cNvPr id="31" name="Rectangle arrodonit 18"/>
          <p:cNvSpPr/>
          <p:nvPr/>
        </p:nvSpPr>
        <p:spPr bwMode="auto">
          <a:xfrm>
            <a:off x="1917908" y="2264220"/>
            <a:ext cx="6637612" cy="571504"/>
          </a:xfrm>
          <a:prstGeom prst="roundRect">
            <a:avLst>
              <a:gd name="adj" fmla="val 1362"/>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528638" lvl="0" indent="-257175" algn="just">
              <a:spcBef>
                <a:spcPct val="60000"/>
              </a:spcBef>
              <a:spcAft>
                <a:spcPts val="0"/>
              </a:spcAft>
              <a:buFont typeface="Wingdings" pitchFamily="2" charset="2"/>
              <a:buChar char="§"/>
              <a:defRPr/>
            </a:pPr>
            <a:r>
              <a:rPr lang="ca-ES" sz="1000" dirty="0" smtClean="0">
                <a:solidFill>
                  <a:prstClr val="black"/>
                </a:solidFill>
                <a:ea typeface="ＭＳ Ｐゴシック" pitchFamily="34" charset="-128"/>
              </a:rPr>
              <a:t>Organitzar campanyes d’animació comercial focalitzades en l’eix comercial urbà de </a:t>
            </a:r>
            <a:r>
              <a:rPr lang="ca-ES" sz="1000" b="1" dirty="0" err="1" smtClean="0">
                <a:solidFill>
                  <a:prstClr val="black"/>
                </a:solidFill>
                <a:ea typeface="ＭＳ Ｐゴシック" pitchFamily="34" charset="-128"/>
              </a:rPr>
              <a:t>Vilartagues</a:t>
            </a:r>
            <a:r>
              <a:rPr lang="ca-ES" sz="1000" dirty="0" smtClean="0">
                <a:solidFill>
                  <a:prstClr val="black"/>
                </a:solidFill>
                <a:ea typeface="ＭＳ Ｐゴシック" pitchFamily="34" charset="-128"/>
              </a:rPr>
              <a:t>, per tal de promoure aquest espai comercial secundari, fomentar l’associacionisme dels seus comerços i afavorir la integració dels diversos barris de la ciutat.</a:t>
            </a:r>
          </a:p>
        </p:txBody>
      </p:sp>
      <p:sp>
        <p:nvSpPr>
          <p:cNvPr id="32" name="Rectangle 21"/>
          <p:cNvSpPr>
            <a:spLocks noChangeArrowheads="1"/>
          </p:cNvSpPr>
          <p:nvPr/>
        </p:nvSpPr>
        <p:spPr bwMode="auto">
          <a:xfrm>
            <a:off x="5949555" y="3936381"/>
            <a:ext cx="1785950" cy="369332"/>
          </a:xfrm>
          <a:prstGeom prst="rect">
            <a:avLst/>
          </a:prstGeom>
          <a:noFill/>
          <a:ln w="9525">
            <a:noFill/>
            <a:miter lim="800000"/>
            <a:headEnd/>
            <a:tailEnd/>
          </a:ln>
        </p:spPr>
        <p:txBody>
          <a:bodyPr wrap="square">
            <a:spAutoFit/>
          </a:bodyPr>
          <a:lstStyle/>
          <a:p>
            <a:r>
              <a:rPr lang="ca-ES" sz="600" dirty="0" smtClean="0"/>
              <a:t>Imatge de l’eix comercial urbà de </a:t>
            </a:r>
            <a:r>
              <a:rPr lang="ca-ES" sz="600" dirty="0" err="1" smtClean="0"/>
              <a:t>Vilartagues</a:t>
            </a:r>
            <a:r>
              <a:rPr lang="ca-ES" sz="600" dirty="0" smtClean="0"/>
              <a:t>, on es proposa organitzar més actuacions d’animació comercial.</a:t>
            </a:r>
            <a:endParaRPr lang="ca-ES" sz="600" dirty="0"/>
          </a:p>
        </p:txBody>
      </p:sp>
      <p:sp>
        <p:nvSpPr>
          <p:cNvPr id="33" name="TextBox 35"/>
          <p:cNvSpPr>
            <a:spLocks noChangeArrowheads="1"/>
          </p:cNvSpPr>
          <p:nvPr/>
        </p:nvSpPr>
        <p:spPr bwMode="auto">
          <a:xfrm>
            <a:off x="4071934" y="2857496"/>
            <a:ext cx="1872000" cy="1428760"/>
          </a:xfrm>
          <a:prstGeom prst="roundRect">
            <a:avLst>
              <a:gd name="adj" fmla="val 2342"/>
            </a:avLst>
          </a:prstGeom>
          <a:solidFill>
            <a:schemeClr val="tx1">
              <a:lumMod val="75000"/>
              <a:lumOff val="25000"/>
            </a:schemeClr>
          </a:solidFill>
          <a:ln w="19050">
            <a:noFill/>
            <a:prstDash val="sysDash"/>
            <a:round/>
            <a:headEnd/>
            <a:tailEnd/>
          </a:ln>
        </p:spPr>
        <p:txBody>
          <a:bodyPr lIns="90000" rIns="90000" anchor="ctr"/>
          <a:lstStyle/>
          <a:p>
            <a:pPr>
              <a:defRPr/>
            </a:pPr>
            <a:endParaRPr lang="ca-ES" sz="900" b="1" dirty="0">
              <a:solidFill>
                <a:srgbClr val="FF0000"/>
              </a:solidFill>
              <a:latin typeface="+mj-lt"/>
              <a:cs typeface="Arial" charset="0"/>
            </a:endParaRPr>
          </a:p>
        </p:txBody>
      </p:sp>
      <p:pic>
        <p:nvPicPr>
          <p:cNvPr id="30" name="Picture 2"/>
          <p:cNvPicPr>
            <a:picLocks noChangeAspect="1" noChangeArrowheads="1"/>
          </p:cNvPicPr>
          <p:nvPr/>
        </p:nvPicPr>
        <p:blipFill>
          <a:blip r:embed="rId2" cstate="print"/>
          <a:srcRect/>
          <a:stretch>
            <a:fillRect/>
          </a:stretch>
        </p:blipFill>
        <p:spPr bwMode="auto">
          <a:xfrm>
            <a:off x="4197802" y="2955680"/>
            <a:ext cx="1632000" cy="1224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214421"/>
            <a:ext cx="8208963" cy="5000661"/>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94211" name="Contenidor de número de diapositiva 3"/>
          <p:cNvSpPr>
            <a:spLocks noGrp="1"/>
          </p:cNvSpPr>
          <p:nvPr>
            <p:ph type="sldNum" sz="quarter" idx="10"/>
          </p:nvPr>
        </p:nvSpPr>
        <p:spPr bwMode="auto">
          <a:noFill/>
          <a:ln>
            <a:miter lim="800000"/>
            <a:headEnd/>
            <a:tailEnd/>
          </a:ln>
        </p:spPr>
        <p:txBody>
          <a:bodyPr/>
          <a:lstStyle/>
          <a:p>
            <a:fld id="{80680BB3-B4BF-4463-8EE8-79B630AB8581}" type="slidenum">
              <a:rPr lang="es-ES" altLang="ca-ES" smtClean="0">
                <a:latin typeface="Arial" charset="0"/>
                <a:cs typeface="Arial" charset="0"/>
              </a:rPr>
              <a:pPr/>
              <a:t>86</a:t>
            </a:fld>
            <a:endParaRPr lang="es-ES" altLang="ca-ES" smtClean="0">
              <a:latin typeface="Arial" charset="0"/>
              <a:cs typeface="Arial" charset="0"/>
            </a:endParaRPr>
          </a:p>
        </p:txBody>
      </p:sp>
      <p:sp>
        <p:nvSpPr>
          <p:cNvPr id="11" name="Rectangle arrodonit 10"/>
          <p:cNvSpPr/>
          <p:nvPr/>
        </p:nvSpPr>
        <p:spPr bwMode="auto">
          <a:xfrm>
            <a:off x="684213" y="1503346"/>
            <a:ext cx="1150937" cy="358775"/>
          </a:xfrm>
          <a:prstGeom prst="roundRect">
            <a:avLst>
              <a:gd name="adj" fmla="val 5945"/>
            </a:avLst>
          </a:prstGeom>
          <a:solidFill>
            <a:srgbClr val="92D05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7.1</a:t>
            </a:r>
            <a:endParaRPr lang="ca-ES" altLang="es-ES_tradnl" sz="1200" b="1" dirty="0">
              <a:solidFill>
                <a:schemeClr val="tx1"/>
              </a:solidFill>
            </a:endParaRPr>
          </a:p>
        </p:txBody>
      </p:sp>
      <p:sp>
        <p:nvSpPr>
          <p:cNvPr id="12" name="Rectangle arrodonit 11"/>
          <p:cNvSpPr/>
          <p:nvPr/>
        </p:nvSpPr>
        <p:spPr bwMode="auto">
          <a:xfrm>
            <a:off x="1908175" y="1503346"/>
            <a:ext cx="6696075" cy="358775"/>
          </a:xfrm>
          <a:prstGeom prst="roundRect">
            <a:avLst>
              <a:gd name="adj" fmla="val 5945"/>
            </a:avLst>
          </a:prstGeom>
          <a:solidFill>
            <a:srgbClr val="92D05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a:t>
            </a:r>
            <a:r>
              <a:rPr lang="ca-ES" altLang="ca-ES" sz="1200" b="1" dirty="0" smtClean="0">
                <a:solidFill>
                  <a:schemeClr val="tx1"/>
                </a:solidFill>
              </a:rPr>
              <a:t>de formació i assessorament</a:t>
            </a:r>
            <a:endParaRPr lang="ca-ES" altLang="ca-ES" sz="1200" b="1" dirty="0">
              <a:solidFill>
                <a:schemeClr val="tx1"/>
              </a:solidFill>
            </a:endParaRPr>
          </a:p>
        </p:txBody>
      </p:sp>
      <p:sp>
        <p:nvSpPr>
          <p:cNvPr id="18" name="Rectangle arrodonit 17"/>
          <p:cNvSpPr/>
          <p:nvPr/>
        </p:nvSpPr>
        <p:spPr bwMode="auto">
          <a:xfrm>
            <a:off x="684213" y="2500306"/>
            <a:ext cx="1150937" cy="3643338"/>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500306"/>
            <a:ext cx="6696075" cy="3643338"/>
          </a:xfrm>
          <a:prstGeom prst="roundRect">
            <a:avLst>
              <a:gd name="adj" fmla="val 1362"/>
            </a:avLst>
          </a:prstGeom>
          <a:solidFill>
            <a:srgbClr val="FFFFFF">
              <a:alpha val="60000"/>
            </a:srgb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indent="4763">
              <a:spcAft>
                <a:spcPts val="600"/>
              </a:spcAft>
              <a:defRPr/>
            </a:pPr>
            <a:r>
              <a:rPr lang="ca-ES" sz="1000" dirty="0" smtClean="0">
                <a:solidFill>
                  <a:schemeClr val="tx1"/>
                </a:solidFill>
                <a:ea typeface="ＭＳ Ｐゴシック" pitchFamily="34" charset="-128"/>
              </a:rPr>
              <a:t>Per tal d’incentivar la competitivitat dels comerços de Sant Feliu de Guíxols, es proposen quatre accions de formació i assessorament:</a:t>
            </a:r>
          </a:p>
          <a:p>
            <a:pPr marL="269875" indent="-182563">
              <a:spcAft>
                <a:spcPts val="500"/>
              </a:spcAft>
              <a:buFont typeface="+mj-lt"/>
              <a:buAutoNum type="arabicPeriod"/>
              <a:defRPr/>
            </a:pPr>
            <a:r>
              <a:rPr lang="ca-ES" sz="1000" b="1" dirty="0" smtClean="0">
                <a:solidFill>
                  <a:schemeClr val="tx1"/>
                </a:solidFill>
                <a:ea typeface="ＭＳ Ｐゴシック" pitchFamily="34" charset="-128"/>
              </a:rPr>
              <a:t>Foment de l’assistència als cursos de formació</a:t>
            </a:r>
          </a:p>
          <a:p>
            <a:pPr marL="269875" indent="1588">
              <a:spcAft>
                <a:spcPts val="500"/>
              </a:spcAft>
              <a:defRPr/>
            </a:pPr>
            <a:r>
              <a:rPr lang="ca-ES" sz="1000" dirty="0" smtClean="0">
                <a:solidFill>
                  <a:schemeClr val="tx1"/>
                </a:solidFill>
                <a:ea typeface="ＭＳ Ｐゴシック" pitchFamily="34" charset="-128"/>
              </a:rPr>
              <a:t>Malgrat l’àmplia oferta formativa que l’Ajuntament posa a disposició dels comerciants, la veritat és que, a dia d’avui, </a:t>
            </a:r>
            <a:r>
              <a:rPr lang="ca-ES" sz="1000" b="1" dirty="0" smtClean="0">
                <a:solidFill>
                  <a:schemeClr val="tx1"/>
                </a:solidFill>
                <a:ea typeface="ＭＳ Ｐゴシック" pitchFamily="34" charset="-128"/>
              </a:rPr>
              <a:t>l’assistència en aquests cursos és més aviat fluixa</a:t>
            </a:r>
            <a:r>
              <a:rPr lang="ca-ES" sz="1000" dirty="0" smtClean="0">
                <a:solidFill>
                  <a:schemeClr val="tx1"/>
                </a:solidFill>
                <a:ea typeface="ＭＳ Ｐゴシック" pitchFamily="34" charset="-128"/>
              </a:rPr>
              <a:t>. Per tal d’incrementar el nombre d’assistents a les sessions de formació, i d’aquesta manera, promoure una </a:t>
            </a:r>
            <a:r>
              <a:rPr lang="ca-ES" sz="1000" b="1" dirty="0" smtClean="0">
                <a:solidFill>
                  <a:schemeClr val="tx1"/>
                </a:solidFill>
                <a:ea typeface="ＭＳ Ｐゴシック" pitchFamily="34" charset="-128"/>
              </a:rPr>
              <a:t>major professionalització i competitivitat </a:t>
            </a:r>
            <a:r>
              <a:rPr lang="ca-ES" sz="1000" dirty="0" smtClean="0">
                <a:solidFill>
                  <a:schemeClr val="tx1"/>
                </a:solidFill>
                <a:ea typeface="ＭＳ Ｐゴシック" pitchFamily="34" charset="-128"/>
              </a:rPr>
              <a:t>del comerç local, es proposen les següents mesures:</a:t>
            </a:r>
          </a:p>
          <a:p>
            <a:pPr marL="531813" indent="-260350">
              <a:spcAft>
                <a:spcPts val="500"/>
              </a:spcAft>
              <a:buFont typeface="Wingdings" pitchFamily="2" charset="2"/>
              <a:buChar char="§"/>
              <a:defRPr/>
            </a:pPr>
            <a:r>
              <a:rPr lang="ca-ES" sz="1000" b="1" dirty="0" smtClean="0">
                <a:solidFill>
                  <a:schemeClr val="tx1"/>
                </a:solidFill>
                <a:ea typeface="ＭＳ Ｐゴシック" pitchFamily="34" charset="-128"/>
              </a:rPr>
              <a:t>Modificar el calendari </a:t>
            </a:r>
            <a:r>
              <a:rPr lang="ca-ES" sz="1000" dirty="0" smtClean="0">
                <a:solidFill>
                  <a:schemeClr val="tx1"/>
                </a:solidFill>
                <a:ea typeface="ＭＳ Ｐゴシック" pitchFamily="34" charset="-128"/>
              </a:rPr>
              <a:t>anual dels cursos formatius, de manera que aquests se celebrin fora de la temporada alta (mesos d’estiu), ja que molts comerços amplien el seu horari i tenen menys disponibilitat.</a:t>
            </a:r>
          </a:p>
          <a:p>
            <a:pPr marL="531813" indent="-260350">
              <a:spcAft>
                <a:spcPts val="500"/>
              </a:spcAft>
              <a:buFont typeface="Wingdings" pitchFamily="2" charset="2"/>
              <a:buChar char="§"/>
              <a:defRPr/>
            </a:pPr>
            <a:r>
              <a:rPr lang="ca-ES" sz="1000" b="1" dirty="0" smtClean="0">
                <a:solidFill>
                  <a:schemeClr val="tx1"/>
                </a:solidFill>
                <a:ea typeface="ＭＳ Ｐゴシック" pitchFamily="34" charset="-128"/>
              </a:rPr>
              <a:t>Encoratjar els comerços associats </a:t>
            </a:r>
            <a:r>
              <a:rPr lang="ca-ES" sz="1000" dirty="0" smtClean="0">
                <a:solidFill>
                  <a:schemeClr val="tx1"/>
                </a:solidFill>
                <a:ea typeface="ＭＳ Ｐゴシック" pitchFamily="34" charset="-128"/>
              </a:rPr>
              <a:t>a assistir als cursos formatius, a través de les sessions de motivació proposades en l’acció 3 del Programa 4.1.</a:t>
            </a:r>
          </a:p>
          <a:p>
            <a:pPr marL="531813" indent="-260350">
              <a:spcAft>
                <a:spcPts val="1200"/>
              </a:spcAft>
              <a:buFont typeface="Wingdings" pitchFamily="2" charset="2"/>
              <a:buChar char="§"/>
              <a:defRPr/>
            </a:pPr>
            <a:r>
              <a:rPr lang="ca-ES" sz="1000" b="1" dirty="0" smtClean="0">
                <a:solidFill>
                  <a:schemeClr val="tx1"/>
                </a:solidFill>
                <a:ea typeface="ＭＳ Ｐゴシック" pitchFamily="34" charset="-128"/>
              </a:rPr>
              <a:t>Oferir incentius </a:t>
            </a:r>
            <a:r>
              <a:rPr lang="ca-ES" sz="1000" dirty="0" smtClean="0">
                <a:solidFill>
                  <a:schemeClr val="tx1"/>
                </a:solidFill>
                <a:ea typeface="ＭＳ Ｐゴシック" pitchFamily="34" charset="-128"/>
              </a:rPr>
              <a:t>per assistir als cursos formatius, com ara la possibilitat de participar en un servei d’assessorament personalitzat per a la modernització del punt de venda.</a:t>
            </a:r>
          </a:p>
          <a:p>
            <a:pPr marL="269875" indent="-182563">
              <a:spcAft>
                <a:spcPts val="600"/>
              </a:spcAft>
              <a:buFont typeface="+mj-lt"/>
              <a:buAutoNum type="arabicPeriod" startAt="2"/>
              <a:defRPr/>
            </a:pPr>
            <a:r>
              <a:rPr lang="ca-ES" sz="1000" b="1" dirty="0" smtClean="0">
                <a:solidFill>
                  <a:schemeClr val="tx1"/>
                </a:solidFill>
                <a:ea typeface="ＭＳ Ｐゴシック" pitchFamily="34" charset="-128"/>
              </a:rPr>
              <a:t>Organització de tallers formatius per a la millora de la imatge comercial.</a:t>
            </a:r>
          </a:p>
          <a:p>
            <a:pPr marL="266700" indent="4763" algn="just">
              <a:spcAft>
                <a:spcPts val="500"/>
              </a:spcAft>
              <a:defRPr/>
            </a:pPr>
            <a:r>
              <a:rPr lang="ca-ES" sz="1000" dirty="0" smtClean="0">
                <a:solidFill>
                  <a:schemeClr val="tx1"/>
                </a:solidFill>
                <a:ea typeface="ＭＳ Ｐゴシック" pitchFamily="34" charset="-128"/>
              </a:rPr>
              <a:t>Actualment, l’Ajuntament de Sant Feliu de Guíxols ofereix un ampli ventall de possibilitats formatives al comerç del municipi, en temàtiques com ara aparadorisme, etiquetatge de productes, </a:t>
            </a:r>
            <a:r>
              <a:rPr lang="ca-ES" sz="1000" i="1" dirty="0" err="1" smtClean="0">
                <a:solidFill>
                  <a:schemeClr val="tx1"/>
                </a:solidFill>
                <a:ea typeface="ＭＳ Ｐゴシック" pitchFamily="34" charset="-128"/>
              </a:rPr>
              <a:t>e-commerce</a:t>
            </a:r>
            <a:r>
              <a:rPr lang="ca-ES" sz="1000" dirty="0" smtClean="0">
                <a:solidFill>
                  <a:schemeClr val="tx1"/>
                </a:solidFill>
                <a:ea typeface="ＭＳ Ｐゴシック" pitchFamily="34" charset="-128"/>
              </a:rPr>
              <a:t>, tècniques de venda, comptabilitat, etc. De forma complementària a tota aquesta oferta, i amb voluntat d’embellir la imatge general dels carrers comercials, es proposa organitzar un seguit de tallers formatius orientats específicament cap a la millora de la </a:t>
            </a:r>
            <a:r>
              <a:rPr lang="ca-ES" sz="1000" b="1" dirty="0" smtClean="0">
                <a:solidFill>
                  <a:schemeClr val="tx1"/>
                </a:solidFill>
                <a:ea typeface="ＭＳ Ｐゴシック" pitchFamily="34" charset="-128"/>
              </a:rPr>
              <a:t>imatge interior i exterior </a:t>
            </a:r>
            <a:r>
              <a:rPr lang="ca-ES" sz="1000" dirty="0" smtClean="0">
                <a:solidFill>
                  <a:schemeClr val="tx1"/>
                </a:solidFill>
                <a:ea typeface="ＭＳ Ｐゴシック" pitchFamily="34" charset="-128"/>
              </a:rPr>
              <a:t>dels comerços. </a:t>
            </a:r>
          </a:p>
        </p:txBody>
      </p:sp>
      <p:sp>
        <p:nvSpPr>
          <p:cNvPr id="36" name="Rectangle arrodonit 35"/>
          <p:cNvSpPr/>
          <p:nvPr/>
        </p:nvSpPr>
        <p:spPr bwMode="auto">
          <a:xfrm>
            <a:off x="684213" y="1935147"/>
            <a:ext cx="1150937" cy="493722"/>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Objectius </a:t>
            </a:r>
          </a:p>
        </p:txBody>
      </p:sp>
      <p:sp>
        <p:nvSpPr>
          <p:cNvPr id="37" name="Rectangle arrodonit 36"/>
          <p:cNvSpPr/>
          <p:nvPr/>
        </p:nvSpPr>
        <p:spPr bwMode="auto">
          <a:xfrm>
            <a:off x="1908175" y="1935147"/>
            <a:ext cx="6696075" cy="493722"/>
          </a:xfrm>
          <a:prstGeom prst="roundRect">
            <a:avLst>
              <a:gd name="adj" fmla="val 1023"/>
            </a:avLst>
          </a:prstGeom>
          <a:solidFill>
            <a:srgbClr val="FFFFFF">
              <a:alpha val="60000"/>
            </a:srgb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r>
              <a:rPr lang="ca-ES" sz="1000" dirty="0" smtClean="0">
                <a:solidFill>
                  <a:schemeClr val="tx1"/>
                </a:solidFill>
              </a:rPr>
              <a:t>Afavorir la professionalització dels comerciants i la modernització dels establiments, per mitjà de la formació i l’assessorament personalitzat.</a:t>
            </a:r>
            <a:endParaRPr lang="ca-ES" sz="1000" dirty="0">
              <a:solidFill>
                <a:schemeClr val="tx1"/>
              </a:solidFill>
            </a:endParaRPr>
          </a:p>
        </p:txBody>
      </p:sp>
      <p:sp>
        <p:nvSpPr>
          <p:cNvPr id="14" name="Rectangle arrodonit 13"/>
          <p:cNvSpPr/>
          <p:nvPr/>
        </p:nvSpPr>
        <p:spPr bwMode="auto">
          <a:xfrm>
            <a:off x="1187450" y="1071546"/>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ca-ES" sz="1600" b="1" dirty="0" smtClean="0">
                <a:solidFill>
                  <a:schemeClr val="bg1"/>
                </a:solidFill>
              </a:rPr>
              <a:t>Competitivitat i transformació digital</a:t>
            </a:r>
            <a:endParaRPr lang="ca-ES" sz="1600" b="1" dirty="0">
              <a:solidFill>
                <a:schemeClr val="bg1"/>
              </a:solidFill>
            </a:endParaRPr>
          </a:p>
        </p:txBody>
      </p:sp>
      <p:sp>
        <p:nvSpPr>
          <p:cNvPr id="17" name="Rectangle arrodonit 16"/>
          <p:cNvSpPr/>
          <p:nvPr/>
        </p:nvSpPr>
        <p:spPr>
          <a:xfrm>
            <a:off x="684213" y="1071546"/>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7</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484313"/>
            <a:ext cx="8208963" cy="4445017"/>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94211" name="Contenidor de número de diapositiva 3"/>
          <p:cNvSpPr>
            <a:spLocks noGrp="1"/>
          </p:cNvSpPr>
          <p:nvPr>
            <p:ph type="sldNum" sz="quarter" idx="10"/>
          </p:nvPr>
        </p:nvSpPr>
        <p:spPr bwMode="auto">
          <a:noFill/>
          <a:ln>
            <a:miter lim="800000"/>
            <a:headEnd/>
            <a:tailEnd/>
          </a:ln>
        </p:spPr>
        <p:txBody>
          <a:bodyPr/>
          <a:lstStyle/>
          <a:p>
            <a:fld id="{80680BB3-B4BF-4463-8EE8-79B630AB8581}" type="slidenum">
              <a:rPr lang="es-ES" altLang="ca-ES" smtClean="0">
                <a:latin typeface="Arial" charset="0"/>
                <a:cs typeface="Arial" charset="0"/>
              </a:rPr>
              <a:pPr/>
              <a:t>87</a:t>
            </a:fld>
            <a:endParaRPr lang="es-ES" altLang="ca-ES" smtClean="0">
              <a:latin typeface="Arial" charset="0"/>
              <a:cs typeface="Arial" charset="0"/>
            </a:endParaRPr>
          </a:p>
        </p:txBody>
      </p:sp>
      <p:sp>
        <p:nvSpPr>
          <p:cNvPr id="11" name="Rectangle arrodonit 10"/>
          <p:cNvSpPr/>
          <p:nvPr/>
        </p:nvSpPr>
        <p:spPr bwMode="auto">
          <a:xfrm>
            <a:off x="684213" y="1773238"/>
            <a:ext cx="1150937" cy="358775"/>
          </a:xfrm>
          <a:prstGeom prst="roundRect">
            <a:avLst>
              <a:gd name="adj" fmla="val 5945"/>
            </a:avLst>
          </a:prstGeom>
          <a:solidFill>
            <a:srgbClr val="92D05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7.1</a:t>
            </a:r>
            <a:endParaRPr lang="ca-ES" altLang="es-ES_tradnl" sz="1200" b="1" dirty="0">
              <a:solidFill>
                <a:schemeClr val="tx1"/>
              </a:solidFill>
            </a:endParaRPr>
          </a:p>
        </p:txBody>
      </p:sp>
      <p:sp>
        <p:nvSpPr>
          <p:cNvPr id="18" name="Rectangle arrodonit 17"/>
          <p:cNvSpPr/>
          <p:nvPr/>
        </p:nvSpPr>
        <p:spPr bwMode="auto">
          <a:xfrm>
            <a:off x="684213" y="2214554"/>
            <a:ext cx="1150937" cy="3500462"/>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214554"/>
            <a:ext cx="6696075" cy="3500462"/>
          </a:xfrm>
          <a:prstGeom prst="roundRect">
            <a:avLst>
              <a:gd name="adj" fmla="val 1362"/>
            </a:avLst>
          </a:prstGeom>
          <a:solidFill>
            <a:srgbClr val="FFFFFF">
              <a:alpha val="60000"/>
            </a:srgb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4763" algn="just">
              <a:spcAft>
                <a:spcPts val="500"/>
              </a:spcAft>
              <a:defRPr/>
            </a:pPr>
            <a:r>
              <a:rPr lang="ca-ES" sz="1000" dirty="0" smtClean="0">
                <a:solidFill>
                  <a:schemeClr val="tx1"/>
                </a:solidFill>
                <a:ea typeface="ＭＳ Ｐゴシック" pitchFamily="34" charset="-128"/>
              </a:rPr>
              <a:t>Els tallers que es proposen, haurien d’estar estructurats en </a:t>
            </a:r>
            <a:r>
              <a:rPr lang="ca-ES" sz="1000" b="1" dirty="0" smtClean="0">
                <a:solidFill>
                  <a:schemeClr val="tx1"/>
                </a:solidFill>
                <a:ea typeface="ＭＳ Ｐゴシック" pitchFamily="34" charset="-128"/>
              </a:rPr>
              <a:t>sessions intensives</a:t>
            </a:r>
            <a:r>
              <a:rPr lang="ca-ES" sz="1000" dirty="0" smtClean="0">
                <a:solidFill>
                  <a:schemeClr val="tx1"/>
                </a:solidFill>
                <a:ea typeface="ＭＳ Ｐゴシック" pitchFamily="34" charset="-128"/>
              </a:rPr>
              <a:t>, cadascuna de les quals tindria d’unes </a:t>
            </a:r>
            <a:r>
              <a:rPr lang="ca-ES" sz="1000" b="1" dirty="0" smtClean="0">
                <a:solidFill>
                  <a:schemeClr val="tx1"/>
                </a:solidFill>
                <a:ea typeface="ＭＳ Ｐゴシック" pitchFamily="34" charset="-128"/>
              </a:rPr>
              <a:t>dues a quatre hores de durada</a:t>
            </a:r>
            <a:r>
              <a:rPr lang="ca-ES" sz="1000" dirty="0" smtClean="0">
                <a:solidFill>
                  <a:schemeClr val="tx1"/>
                </a:solidFill>
                <a:ea typeface="ＭＳ Ｐゴシック" pitchFamily="34" charset="-128"/>
              </a:rPr>
              <a:t>, i hauria de ser impartit per </a:t>
            </a:r>
            <a:r>
              <a:rPr lang="ca-ES" sz="1000" b="1" dirty="0" smtClean="0">
                <a:solidFill>
                  <a:schemeClr val="tx1"/>
                </a:solidFill>
                <a:ea typeface="ＭＳ Ｐゴシック" pitchFamily="34" charset="-128"/>
              </a:rPr>
              <a:t>professionals experts </a:t>
            </a:r>
            <a:r>
              <a:rPr lang="ca-ES" sz="1000" dirty="0" smtClean="0">
                <a:solidFill>
                  <a:schemeClr val="tx1"/>
                </a:solidFill>
                <a:ea typeface="ＭＳ Ｐゴシック" pitchFamily="34" charset="-128"/>
              </a:rPr>
              <a:t>en la matèria. A continuació s’especifiquen algunes de les temàtiques que es podrien tractar en aquestes sessions: imatge interna, exposició del producte, paqueteria i aparadorisme pensat pel Nadal i l’Estiu, estètica exterior, coherència amb el sector comercial, etc.</a:t>
            </a:r>
          </a:p>
          <a:p>
            <a:pPr marL="266700" indent="4763" algn="just">
              <a:spcAft>
                <a:spcPts val="1200"/>
              </a:spcAft>
              <a:defRPr/>
            </a:pPr>
            <a:r>
              <a:rPr lang="ca-ES" sz="1000" dirty="0" smtClean="0">
                <a:solidFill>
                  <a:schemeClr val="tx1"/>
                </a:solidFill>
                <a:ea typeface="ＭＳ Ｐゴシック" pitchFamily="34" charset="-128"/>
              </a:rPr>
              <a:t>Amb aquest tipus de formació, es pretén fomentar la modernització d’aquells comerços menys atractius (que malgrat tot, són una minoria), així com donar eines als comerços més moderns i atractius per a la seva </a:t>
            </a:r>
            <a:r>
              <a:rPr lang="ca-ES" sz="1000" b="1" dirty="0" smtClean="0">
                <a:solidFill>
                  <a:schemeClr val="tx1"/>
                </a:solidFill>
                <a:ea typeface="ＭＳ Ｐゴシック" pitchFamily="34" charset="-128"/>
              </a:rPr>
              <a:t>contínua innovació </a:t>
            </a:r>
            <a:r>
              <a:rPr lang="ca-ES" sz="1000" dirty="0" smtClean="0">
                <a:solidFill>
                  <a:schemeClr val="tx1"/>
                </a:solidFill>
                <a:ea typeface="ＭＳ Ｐゴシック" pitchFamily="34" charset="-128"/>
              </a:rPr>
              <a:t>en termes d’imatge.</a:t>
            </a:r>
            <a:endParaRPr lang="ca-ES" sz="1000" b="1" dirty="0" smtClean="0">
              <a:solidFill>
                <a:schemeClr val="tx1"/>
              </a:solidFill>
              <a:ea typeface="ＭＳ Ｐゴシック" pitchFamily="34" charset="-128"/>
            </a:endParaRPr>
          </a:p>
          <a:p>
            <a:pPr marL="269875" indent="-182563">
              <a:spcAft>
                <a:spcPts val="500"/>
              </a:spcAft>
              <a:buFont typeface="+mj-lt"/>
              <a:buAutoNum type="arabicPeriod" startAt="3"/>
              <a:defRPr/>
            </a:pPr>
            <a:r>
              <a:rPr lang="ca-ES" sz="1000" b="1" dirty="0" smtClean="0">
                <a:solidFill>
                  <a:schemeClr val="tx1"/>
                </a:solidFill>
                <a:ea typeface="ＭＳ Ｐゴシック" pitchFamily="34" charset="-128"/>
              </a:rPr>
              <a:t>Oferiment d’assessorament personalitzat per a la realització de millores d’imatge.</a:t>
            </a:r>
          </a:p>
          <a:p>
            <a:pPr marL="271463" algn="just">
              <a:spcAft>
                <a:spcPts val="500"/>
              </a:spcAft>
            </a:pPr>
            <a:r>
              <a:rPr lang="ca-ES" sz="1000" dirty="0" smtClean="0">
                <a:solidFill>
                  <a:srgbClr val="000000"/>
                </a:solidFill>
              </a:rPr>
              <a:t>De forma complementària a l’acció anterior, i per tal d’ajudar aquells comerços que desitgin realitzar millores d’imatge interior i/o exterior, es proposa oferir als </a:t>
            </a:r>
            <a:r>
              <a:rPr lang="ca-ES" sz="1000" b="1" dirty="0" smtClean="0">
                <a:solidFill>
                  <a:srgbClr val="000000"/>
                </a:solidFill>
              </a:rPr>
              <a:t>assistents del curs formatiu </a:t>
            </a:r>
            <a:r>
              <a:rPr lang="ca-ES" sz="1000" dirty="0" smtClean="0">
                <a:solidFill>
                  <a:srgbClr val="000000"/>
                </a:solidFill>
              </a:rPr>
              <a:t>un servei d’assessorament personalitzat per dur a terme les millores desitjades.</a:t>
            </a:r>
          </a:p>
          <a:p>
            <a:pPr marL="271463" algn="just">
              <a:spcAft>
                <a:spcPts val="1200"/>
              </a:spcAft>
            </a:pPr>
            <a:r>
              <a:rPr lang="ca-ES" sz="1000" dirty="0" smtClean="0">
                <a:solidFill>
                  <a:srgbClr val="000000"/>
                </a:solidFill>
              </a:rPr>
              <a:t>Aquest servei podria anar inclòs en el curs o no, i podria ser ofert pels mateixos professionals que impartissin el curs o bé per tècnics de l’Ajuntament, segons es cregués més convenient. En qualsevol cas, hauria de servir per </a:t>
            </a:r>
            <a:r>
              <a:rPr lang="ca-ES" sz="1000" b="1" dirty="0" smtClean="0">
                <a:solidFill>
                  <a:srgbClr val="000000"/>
                </a:solidFill>
              </a:rPr>
              <a:t>encoratjar als assistents del curs a modernitzar el seu comerç</a:t>
            </a:r>
            <a:r>
              <a:rPr lang="ca-ES" sz="1000" dirty="0" smtClean="0">
                <a:solidFill>
                  <a:srgbClr val="000000"/>
                </a:solidFill>
              </a:rPr>
              <a:t>, al mateix temps que permetria assegurar-se que les millores d’imatge efectuades pels particulars són coherents amb l’estil i el model de comerç que es desitja impulsar des de l’Ajuntament.</a:t>
            </a:r>
          </a:p>
        </p:txBody>
      </p:sp>
      <p:sp>
        <p:nvSpPr>
          <p:cNvPr id="14" name="Rectangle arrodonit 13"/>
          <p:cNvSpPr/>
          <p:nvPr/>
        </p:nvSpPr>
        <p:spPr bwMode="auto">
          <a:xfrm>
            <a:off x="1187450" y="1341438"/>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ca-ES" sz="1600" b="1" dirty="0" smtClean="0">
                <a:solidFill>
                  <a:schemeClr val="bg1"/>
                </a:solidFill>
              </a:rPr>
              <a:t>Competitivitat i transformació digital</a:t>
            </a:r>
            <a:endParaRPr lang="ca-ES" sz="1600" b="1" dirty="0">
              <a:solidFill>
                <a:schemeClr val="bg1"/>
              </a:solidFill>
            </a:endParaRPr>
          </a:p>
        </p:txBody>
      </p:sp>
      <p:sp>
        <p:nvSpPr>
          <p:cNvPr id="17" name="Rectangle arrodonit 16"/>
          <p:cNvSpPr/>
          <p:nvPr/>
        </p:nvSpPr>
        <p:spPr>
          <a:xfrm>
            <a:off x="684213" y="1341438"/>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7</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2" name="Rectangle arrodonit 11"/>
          <p:cNvSpPr/>
          <p:nvPr/>
        </p:nvSpPr>
        <p:spPr bwMode="auto">
          <a:xfrm>
            <a:off x="1908175" y="1773238"/>
            <a:ext cx="6696075" cy="358775"/>
          </a:xfrm>
          <a:prstGeom prst="roundRect">
            <a:avLst>
              <a:gd name="adj" fmla="val 5945"/>
            </a:avLst>
          </a:prstGeom>
          <a:solidFill>
            <a:srgbClr val="92D05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a:t>
            </a:r>
            <a:r>
              <a:rPr lang="ca-ES" altLang="ca-ES" sz="1200" b="1" dirty="0" smtClean="0">
                <a:solidFill>
                  <a:schemeClr val="tx1"/>
                </a:solidFill>
              </a:rPr>
              <a:t>de formació i assessorament</a:t>
            </a:r>
            <a:endParaRPr lang="ca-ES" altLang="ca-ES" sz="1200" b="1" dirty="0">
              <a:solidFill>
                <a:schemeClr val="tx1"/>
              </a:solidFill>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555751"/>
            <a:ext cx="8208963" cy="4445017"/>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94211" name="Contenidor de número de diapositiva 3"/>
          <p:cNvSpPr>
            <a:spLocks noGrp="1"/>
          </p:cNvSpPr>
          <p:nvPr>
            <p:ph type="sldNum" sz="quarter" idx="10"/>
          </p:nvPr>
        </p:nvSpPr>
        <p:spPr bwMode="auto">
          <a:noFill/>
          <a:ln>
            <a:miter lim="800000"/>
            <a:headEnd/>
            <a:tailEnd/>
          </a:ln>
        </p:spPr>
        <p:txBody>
          <a:bodyPr/>
          <a:lstStyle/>
          <a:p>
            <a:fld id="{80680BB3-B4BF-4463-8EE8-79B630AB8581}" type="slidenum">
              <a:rPr lang="es-ES" altLang="ca-ES" smtClean="0">
                <a:latin typeface="Arial" charset="0"/>
                <a:cs typeface="Arial" charset="0"/>
              </a:rPr>
              <a:pPr/>
              <a:t>88</a:t>
            </a:fld>
            <a:endParaRPr lang="es-ES" altLang="ca-ES" smtClean="0">
              <a:latin typeface="Arial" charset="0"/>
              <a:cs typeface="Arial" charset="0"/>
            </a:endParaRPr>
          </a:p>
        </p:txBody>
      </p:sp>
      <p:sp>
        <p:nvSpPr>
          <p:cNvPr id="11" name="Rectangle arrodonit 10"/>
          <p:cNvSpPr/>
          <p:nvPr/>
        </p:nvSpPr>
        <p:spPr bwMode="auto">
          <a:xfrm>
            <a:off x="684213" y="1844676"/>
            <a:ext cx="1150937" cy="358775"/>
          </a:xfrm>
          <a:prstGeom prst="roundRect">
            <a:avLst>
              <a:gd name="adj" fmla="val 5945"/>
            </a:avLst>
          </a:prstGeom>
          <a:solidFill>
            <a:srgbClr val="92D05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7.1</a:t>
            </a:r>
            <a:endParaRPr lang="ca-ES" altLang="es-ES_tradnl" sz="1200" b="1" dirty="0">
              <a:solidFill>
                <a:schemeClr val="tx1"/>
              </a:solidFill>
            </a:endParaRPr>
          </a:p>
        </p:txBody>
      </p:sp>
      <p:sp>
        <p:nvSpPr>
          <p:cNvPr id="18" name="Rectangle arrodonit 17"/>
          <p:cNvSpPr/>
          <p:nvPr/>
        </p:nvSpPr>
        <p:spPr bwMode="auto">
          <a:xfrm>
            <a:off x="684213" y="2285992"/>
            <a:ext cx="1150937" cy="2286016"/>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285992"/>
            <a:ext cx="6696075" cy="2286016"/>
          </a:xfrm>
          <a:prstGeom prst="roundRect">
            <a:avLst>
              <a:gd name="adj" fmla="val 1362"/>
            </a:avLst>
          </a:prstGeom>
          <a:solidFill>
            <a:srgbClr val="FFFFFF">
              <a:alpha val="60000"/>
            </a:srgb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69875" indent="-182563">
              <a:spcAft>
                <a:spcPts val="500"/>
              </a:spcAft>
              <a:buFont typeface="+mj-lt"/>
              <a:buAutoNum type="arabicPeriod" startAt="4"/>
              <a:defRPr/>
            </a:pPr>
            <a:r>
              <a:rPr lang="ca-ES" sz="1000" b="1" dirty="0" smtClean="0">
                <a:solidFill>
                  <a:schemeClr val="tx1"/>
                </a:solidFill>
                <a:ea typeface="ＭＳ Ｐゴシック" pitchFamily="34" charset="-128"/>
              </a:rPr>
              <a:t>Oferiment d’assessorament  en la creació de nous comerços. </a:t>
            </a:r>
          </a:p>
          <a:p>
            <a:pPr marL="269875" indent="1588" algn="just">
              <a:spcAft>
                <a:spcPts val="500"/>
              </a:spcAft>
              <a:defRPr/>
            </a:pPr>
            <a:r>
              <a:rPr lang="ca-ES" sz="1000" dirty="0" smtClean="0">
                <a:solidFill>
                  <a:schemeClr val="tx1"/>
                </a:solidFill>
                <a:ea typeface="ＭＳ Ｐゴシック" pitchFamily="34" charset="-128"/>
              </a:rPr>
              <a:t>Segons es desprèn de les entrevistes efectuades a comerciants, durant els darrers anys han anat apareixent un gran nombre de comerços nous al municipi, però bona part d’aquests han hagut de tancar al cap de poc temps.</a:t>
            </a:r>
          </a:p>
          <a:p>
            <a:pPr marL="269875" indent="1588" algn="just">
              <a:spcAft>
                <a:spcPts val="500"/>
              </a:spcAft>
              <a:defRPr/>
            </a:pPr>
            <a:r>
              <a:rPr lang="ca-ES" sz="1000" dirty="0" smtClean="0">
                <a:solidFill>
                  <a:schemeClr val="tx1"/>
                </a:solidFill>
                <a:ea typeface="ＭＳ Ｐゴシック" pitchFamily="34" charset="-128"/>
              </a:rPr>
              <a:t>Per tal de potenciar Sant Feliu de Guíxols com un municipi d’oportunitat per a l’establiment de nous negocis comercials, i al mateix temps afavorir la viabilitat dels comerços que s’hi creen, es proposa que, des de l’Ajuntament, es creï un </a:t>
            </a:r>
            <a:r>
              <a:rPr lang="ca-ES" sz="1000" b="1" dirty="0" smtClean="0">
                <a:solidFill>
                  <a:schemeClr val="tx1"/>
                </a:solidFill>
                <a:ea typeface="ＭＳ Ｐゴシック" pitchFamily="34" charset="-128"/>
              </a:rPr>
              <a:t>programa d’assessorament en la creació de nous comerços</a:t>
            </a:r>
            <a:r>
              <a:rPr lang="ca-ES" sz="1000" dirty="0" smtClean="0">
                <a:solidFill>
                  <a:schemeClr val="tx1"/>
                </a:solidFill>
                <a:ea typeface="ＭＳ Ｐゴシック" pitchFamily="34" charset="-128"/>
              </a:rPr>
              <a:t>, a partir del qual s’ofereixi suport als emprenedors d’aquests negocis en qüestions tan diverses com ara la definició del </a:t>
            </a:r>
            <a:r>
              <a:rPr lang="ca-ES" sz="1000" b="1" dirty="0" smtClean="0">
                <a:solidFill>
                  <a:schemeClr val="tx1"/>
                </a:solidFill>
                <a:ea typeface="ＭＳ Ｐゴシック" pitchFamily="34" charset="-128"/>
              </a:rPr>
              <a:t>perfil de clientela </a:t>
            </a:r>
            <a:r>
              <a:rPr lang="ca-ES" sz="1000" dirty="0" smtClean="0">
                <a:solidFill>
                  <a:schemeClr val="tx1"/>
                </a:solidFill>
                <a:ea typeface="ＭＳ Ｐゴシック" pitchFamily="34" charset="-128"/>
              </a:rPr>
              <a:t>que es vol captar, el ventall de </a:t>
            </a:r>
            <a:r>
              <a:rPr lang="ca-ES" sz="1000" b="1" dirty="0" smtClean="0">
                <a:solidFill>
                  <a:schemeClr val="tx1"/>
                </a:solidFill>
                <a:ea typeface="ＭＳ Ｐゴシック" pitchFamily="34" charset="-128"/>
              </a:rPr>
              <a:t>productes a oferir</a:t>
            </a:r>
            <a:r>
              <a:rPr lang="ca-ES" sz="1000" dirty="0" smtClean="0">
                <a:solidFill>
                  <a:schemeClr val="tx1"/>
                </a:solidFill>
                <a:ea typeface="ＭＳ Ｐゴシック" pitchFamily="34" charset="-128"/>
              </a:rPr>
              <a:t>, la </a:t>
            </a:r>
            <a:r>
              <a:rPr lang="ca-ES" sz="1000" b="1" dirty="0" smtClean="0">
                <a:solidFill>
                  <a:schemeClr val="tx1"/>
                </a:solidFill>
                <a:ea typeface="ＭＳ Ｐゴシック" pitchFamily="34" charset="-128"/>
              </a:rPr>
              <a:t>fixació de preus</a:t>
            </a:r>
            <a:r>
              <a:rPr lang="ca-ES" sz="1000" dirty="0" smtClean="0">
                <a:solidFill>
                  <a:schemeClr val="tx1"/>
                </a:solidFill>
                <a:ea typeface="ＭＳ Ｐゴシック" pitchFamily="34" charset="-128"/>
              </a:rPr>
              <a:t>, el </a:t>
            </a:r>
            <a:r>
              <a:rPr lang="ca-ES" sz="1000" b="1" dirty="0" smtClean="0">
                <a:solidFill>
                  <a:schemeClr val="tx1"/>
                </a:solidFill>
                <a:ea typeface="ＭＳ Ｐゴシック" pitchFamily="34" charset="-128"/>
              </a:rPr>
              <a:t>coneixement de les ordenances </a:t>
            </a:r>
            <a:r>
              <a:rPr lang="ca-ES" sz="1000" dirty="0" smtClean="0">
                <a:solidFill>
                  <a:schemeClr val="tx1"/>
                </a:solidFill>
                <a:ea typeface="ＭＳ Ｐゴシック" pitchFamily="34" charset="-128"/>
              </a:rPr>
              <a:t>que l’afecten, les </a:t>
            </a:r>
            <a:r>
              <a:rPr lang="ca-ES" sz="1000" b="1" dirty="0" smtClean="0">
                <a:solidFill>
                  <a:schemeClr val="tx1"/>
                </a:solidFill>
                <a:ea typeface="ＭＳ Ｐゴシック" pitchFamily="34" charset="-128"/>
              </a:rPr>
              <a:t>novetats fiscals</a:t>
            </a:r>
            <a:r>
              <a:rPr lang="ca-ES" sz="1000" dirty="0" smtClean="0">
                <a:solidFill>
                  <a:schemeClr val="tx1"/>
                </a:solidFill>
                <a:ea typeface="ＭＳ Ｐゴシック" pitchFamily="34" charset="-128"/>
              </a:rPr>
              <a:t>,  etc.</a:t>
            </a:r>
          </a:p>
          <a:p>
            <a:pPr marL="269875" indent="1588" algn="just">
              <a:spcAft>
                <a:spcPts val="500"/>
              </a:spcAft>
              <a:defRPr/>
            </a:pPr>
            <a:r>
              <a:rPr lang="ca-ES" sz="1000" dirty="0" smtClean="0">
                <a:solidFill>
                  <a:schemeClr val="tx1"/>
                </a:solidFill>
                <a:ea typeface="ＭＳ Ｐゴシック" pitchFamily="34" charset="-128"/>
              </a:rPr>
              <a:t>D’aquesta manera, l’Ajuntament també podria afavorir l’aparició de negocis que aportin algun tipus de </a:t>
            </a:r>
            <a:r>
              <a:rPr lang="ca-ES" sz="1000" b="1" dirty="0" smtClean="0">
                <a:solidFill>
                  <a:schemeClr val="tx1"/>
                </a:solidFill>
                <a:ea typeface="ＭＳ Ｐゴシック" pitchFamily="34" charset="-128"/>
              </a:rPr>
              <a:t>valor afegit </a:t>
            </a:r>
            <a:r>
              <a:rPr lang="ca-ES" sz="1000" dirty="0" smtClean="0">
                <a:solidFill>
                  <a:schemeClr val="tx1"/>
                </a:solidFill>
                <a:ea typeface="ＭＳ Ｐゴシック" pitchFamily="34" charset="-128"/>
              </a:rPr>
              <a:t>a l’oferta comercial ja existent al municipi.</a:t>
            </a:r>
          </a:p>
        </p:txBody>
      </p:sp>
      <p:sp>
        <p:nvSpPr>
          <p:cNvPr id="14" name="Rectangle arrodonit 13"/>
          <p:cNvSpPr/>
          <p:nvPr/>
        </p:nvSpPr>
        <p:spPr bwMode="auto">
          <a:xfrm>
            <a:off x="1187450" y="1412876"/>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ca-ES" sz="1600" b="1" dirty="0" smtClean="0">
                <a:solidFill>
                  <a:schemeClr val="bg1"/>
                </a:solidFill>
              </a:rPr>
              <a:t>Competitivitat i transformació digital</a:t>
            </a:r>
            <a:endParaRPr lang="ca-ES" sz="1600" b="1" dirty="0">
              <a:solidFill>
                <a:schemeClr val="bg1"/>
              </a:solidFill>
            </a:endParaRPr>
          </a:p>
        </p:txBody>
      </p:sp>
      <p:sp>
        <p:nvSpPr>
          <p:cNvPr id="17" name="Rectangle arrodonit 16"/>
          <p:cNvSpPr/>
          <p:nvPr/>
        </p:nvSpPr>
        <p:spPr>
          <a:xfrm>
            <a:off x="684213" y="1412876"/>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7</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13" name="Rectangle arrodonit 24"/>
          <p:cNvSpPr/>
          <p:nvPr/>
        </p:nvSpPr>
        <p:spPr bwMode="auto">
          <a:xfrm>
            <a:off x="684213" y="4637534"/>
            <a:ext cx="1150937" cy="504825"/>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Resultats esperats</a:t>
            </a:r>
          </a:p>
        </p:txBody>
      </p:sp>
      <p:sp>
        <p:nvSpPr>
          <p:cNvPr id="20" name="Rectangle arrodonit 25"/>
          <p:cNvSpPr/>
          <p:nvPr/>
        </p:nvSpPr>
        <p:spPr bwMode="auto">
          <a:xfrm>
            <a:off x="1908175" y="4637534"/>
            <a:ext cx="6696075" cy="504825"/>
          </a:xfrm>
          <a:prstGeom prst="roundRect">
            <a:avLst>
              <a:gd name="adj" fmla="val 5945"/>
            </a:avLst>
          </a:prstGeom>
          <a:solidFill>
            <a:schemeClr val="bg1">
              <a:alpha val="80000"/>
            </a:scheme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Disposar de programes de formació i assessorament que afavoreixin la modernització dels comerços del municipi.</a:t>
            </a:r>
            <a:endParaRPr lang="ca-ES" sz="1000" dirty="0">
              <a:solidFill>
                <a:schemeClr val="tx1"/>
              </a:solidFill>
            </a:endParaRPr>
          </a:p>
        </p:txBody>
      </p:sp>
      <p:sp>
        <p:nvSpPr>
          <p:cNvPr id="21" name="Rectangle arrodonit 31"/>
          <p:cNvSpPr/>
          <p:nvPr/>
        </p:nvSpPr>
        <p:spPr bwMode="auto">
          <a:xfrm>
            <a:off x="684213" y="5213797"/>
            <a:ext cx="1150937" cy="572657"/>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Agents implicats</a:t>
            </a:r>
          </a:p>
        </p:txBody>
      </p:sp>
      <p:sp>
        <p:nvSpPr>
          <p:cNvPr id="22" name="Rectangle arrodonit 32"/>
          <p:cNvSpPr/>
          <p:nvPr/>
        </p:nvSpPr>
        <p:spPr bwMode="auto">
          <a:xfrm>
            <a:off x="1908175" y="5213797"/>
            <a:ext cx="1368425" cy="572657"/>
          </a:xfrm>
          <a:prstGeom prst="roundRect">
            <a:avLst>
              <a:gd name="adj" fmla="val 5945"/>
            </a:avLst>
          </a:prstGeom>
          <a:solidFill>
            <a:schemeClr val="bg1">
              <a:alpha val="80000"/>
            </a:scheme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Ajuntament.</a:t>
            </a:r>
            <a:endParaRPr lang="ca-ES" sz="1000" dirty="0">
              <a:solidFill>
                <a:schemeClr val="tx1"/>
              </a:solidFill>
            </a:endParaRPr>
          </a:p>
        </p:txBody>
      </p:sp>
      <p:sp>
        <p:nvSpPr>
          <p:cNvPr id="23" name="Rectangle arrodonit 33"/>
          <p:cNvSpPr/>
          <p:nvPr/>
        </p:nvSpPr>
        <p:spPr bwMode="auto">
          <a:xfrm>
            <a:off x="3348038" y="5213797"/>
            <a:ext cx="1152525" cy="572657"/>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Públic destinatari</a:t>
            </a:r>
          </a:p>
        </p:txBody>
      </p:sp>
      <p:sp>
        <p:nvSpPr>
          <p:cNvPr id="24" name="Rectangle arrodonit 37"/>
          <p:cNvSpPr/>
          <p:nvPr/>
        </p:nvSpPr>
        <p:spPr bwMode="auto">
          <a:xfrm>
            <a:off x="6011863" y="5213797"/>
            <a:ext cx="1152525" cy="572657"/>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Prioritat</a:t>
            </a:r>
          </a:p>
        </p:txBody>
      </p:sp>
      <p:sp>
        <p:nvSpPr>
          <p:cNvPr id="25" name="Rectangle arrodonit 39"/>
          <p:cNvSpPr/>
          <p:nvPr/>
        </p:nvSpPr>
        <p:spPr bwMode="auto">
          <a:xfrm>
            <a:off x="4572000" y="5213797"/>
            <a:ext cx="1368425" cy="572657"/>
          </a:xfrm>
          <a:prstGeom prst="roundRect">
            <a:avLst>
              <a:gd name="adj" fmla="val 5945"/>
            </a:avLst>
          </a:prstGeom>
          <a:solidFill>
            <a:schemeClr val="bg1">
              <a:alpha val="80000"/>
            </a:scheme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Comerciants.</a:t>
            </a:r>
            <a:endParaRPr lang="ca-ES" sz="1000" dirty="0">
              <a:solidFill>
                <a:schemeClr val="tx1"/>
              </a:solidFill>
            </a:endParaRPr>
          </a:p>
        </p:txBody>
      </p:sp>
      <p:sp>
        <p:nvSpPr>
          <p:cNvPr id="26" name="Rectangle arrodonit 40"/>
          <p:cNvSpPr/>
          <p:nvPr/>
        </p:nvSpPr>
        <p:spPr bwMode="auto">
          <a:xfrm>
            <a:off x="7235825" y="5213797"/>
            <a:ext cx="1368425" cy="572657"/>
          </a:xfrm>
          <a:prstGeom prst="roundRect">
            <a:avLst>
              <a:gd name="adj" fmla="val 5945"/>
            </a:avLst>
          </a:prstGeom>
          <a:solidFill>
            <a:schemeClr val="bg1">
              <a:alpha val="80000"/>
            </a:scheme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Alta.</a:t>
            </a:r>
            <a:endParaRPr lang="ca-ES" sz="1000" dirty="0">
              <a:solidFill>
                <a:schemeClr val="tx1"/>
              </a:solidFill>
            </a:endParaRPr>
          </a:p>
        </p:txBody>
      </p:sp>
      <p:sp>
        <p:nvSpPr>
          <p:cNvPr id="27" name="Rectangle arrodonit 11"/>
          <p:cNvSpPr/>
          <p:nvPr/>
        </p:nvSpPr>
        <p:spPr bwMode="auto">
          <a:xfrm>
            <a:off x="1908175" y="1844676"/>
            <a:ext cx="6696075" cy="358775"/>
          </a:xfrm>
          <a:prstGeom prst="roundRect">
            <a:avLst>
              <a:gd name="adj" fmla="val 5945"/>
            </a:avLst>
          </a:prstGeom>
          <a:solidFill>
            <a:srgbClr val="92D05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a:t>
            </a:r>
            <a:r>
              <a:rPr lang="ca-ES" altLang="ca-ES" sz="1200" b="1" dirty="0" smtClean="0">
                <a:solidFill>
                  <a:schemeClr val="tx1"/>
                </a:solidFill>
              </a:rPr>
              <a:t>de formació i assessorament</a:t>
            </a:r>
            <a:endParaRPr lang="ca-ES" altLang="ca-ES" sz="1200" b="1" dirty="0">
              <a:solidFill>
                <a:schemeClr val="tx1"/>
              </a:solidFill>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500173"/>
            <a:ext cx="8208963" cy="4500595"/>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94211" name="Contenidor de número de diapositiva 3"/>
          <p:cNvSpPr>
            <a:spLocks noGrp="1"/>
          </p:cNvSpPr>
          <p:nvPr>
            <p:ph type="sldNum" sz="quarter" idx="10"/>
          </p:nvPr>
        </p:nvSpPr>
        <p:spPr bwMode="auto">
          <a:noFill/>
          <a:ln>
            <a:miter lim="800000"/>
            <a:headEnd/>
            <a:tailEnd/>
          </a:ln>
        </p:spPr>
        <p:txBody>
          <a:bodyPr/>
          <a:lstStyle/>
          <a:p>
            <a:fld id="{80680BB3-B4BF-4463-8EE8-79B630AB8581}" type="slidenum">
              <a:rPr lang="es-ES" altLang="ca-ES" smtClean="0">
                <a:latin typeface="Arial" charset="0"/>
                <a:cs typeface="Arial" charset="0"/>
              </a:rPr>
              <a:pPr/>
              <a:t>89</a:t>
            </a:fld>
            <a:endParaRPr lang="es-ES" altLang="ca-ES" smtClean="0">
              <a:latin typeface="Arial" charset="0"/>
              <a:cs typeface="Arial" charset="0"/>
            </a:endParaRPr>
          </a:p>
        </p:txBody>
      </p:sp>
      <p:sp>
        <p:nvSpPr>
          <p:cNvPr id="11" name="Rectangle arrodonit 10"/>
          <p:cNvSpPr/>
          <p:nvPr/>
        </p:nvSpPr>
        <p:spPr bwMode="auto">
          <a:xfrm>
            <a:off x="684213" y="1789098"/>
            <a:ext cx="1150937" cy="358775"/>
          </a:xfrm>
          <a:prstGeom prst="roundRect">
            <a:avLst>
              <a:gd name="adj" fmla="val 5945"/>
            </a:avLst>
          </a:prstGeom>
          <a:solidFill>
            <a:srgbClr val="92D05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7.2</a:t>
            </a:r>
            <a:endParaRPr lang="ca-ES" altLang="es-ES_tradnl" sz="1200" b="1" dirty="0">
              <a:solidFill>
                <a:schemeClr val="tx1"/>
              </a:solidFill>
            </a:endParaRPr>
          </a:p>
        </p:txBody>
      </p:sp>
      <p:sp>
        <p:nvSpPr>
          <p:cNvPr id="12" name="Rectangle arrodonit 11"/>
          <p:cNvSpPr/>
          <p:nvPr/>
        </p:nvSpPr>
        <p:spPr bwMode="auto">
          <a:xfrm>
            <a:off x="1908175" y="1789098"/>
            <a:ext cx="6696075" cy="358775"/>
          </a:xfrm>
          <a:prstGeom prst="roundRect">
            <a:avLst>
              <a:gd name="adj" fmla="val 5945"/>
            </a:avLst>
          </a:prstGeom>
          <a:solidFill>
            <a:srgbClr val="92D05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a:t>
            </a:r>
            <a:r>
              <a:rPr lang="ca-ES" altLang="ca-ES" sz="1200" b="1" dirty="0" smtClean="0">
                <a:solidFill>
                  <a:schemeClr val="tx1"/>
                </a:solidFill>
              </a:rPr>
              <a:t>d’impuls digital</a:t>
            </a:r>
            <a:endParaRPr lang="ca-ES" altLang="ca-ES" sz="1200" b="1" dirty="0">
              <a:solidFill>
                <a:schemeClr val="tx1"/>
              </a:solidFill>
            </a:endParaRPr>
          </a:p>
        </p:txBody>
      </p:sp>
      <p:sp>
        <p:nvSpPr>
          <p:cNvPr id="18" name="Rectangle arrodonit 17"/>
          <p:cNvSpPr/>
          <p:nvPr/>
        </p:nvSpPr>
        <p:spPr bwMode="auto">
          <a:xfrm>
            <a:off x="684213" y="2873356"/>
            <a:ext cx="1150937" cy="2913098"/>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873356"/>
            <a:ext cx="6696075" cy="2913098"/>
          </a:xfrm>
          <a:prstGeom prst="roundRect">
            <a:avLst>
              <a:gd name="adj" fmla="val 1362"/>
            </a:avLst>
          </a:prstGeom>
          <a:solidFill>
            <a:srgbClr val="FFFFFF">
              <a:alpha val="60000"/>
            </a:srgb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indent="1588">
              <a:spcAft>
                <a:spcPts val="500"/>
              </a:spcAft>
              <a:defRPr/>
            </a:pPr>
            <a:r>
              <a:rPr lang="ca-ES" sz="1000" dirty="0" smtClean="0">
                <a:solidFill>
                  <a:schemeClr val="tx1"/>
                </a:solidFill>
                <a:ea typeface="ＭＳ Ｐゴシック" pitchFamily="34" charset="-128"/>
              </a:rPr>
              <a:t>Finalment, per tal d’aconseguir que els comerços de Sant Feliu de Guíxols millorin en termes de visibilitat i reconeixement, es proposa la següent actuació referent al món digital:</a:t>
            </a:r>
          </a:p>
          <a:p>
            <a:pPr marL="269875" indent="-182563">
              <a:spcAft>
                <a:spcPts val="500"/>
              </a:spcAft>
              <a:buFont typeface="+mj-lt"/>
              <a:buAutoNum type="arabicPeriod"/>
              <a:defRPr/>
            </a:pPr>
            <a:r>
              <a:rPr lang="ca-ES" sz="1000" b="1" dirty="0" smtClean="0">
                <a:solidFill>
                  <a:schemeClr val="tx1"/>
                </a:solidFill>
                <a:ea typeface="ＭＳ Ｐゴシック" pitchFamily="34" charset="-128"/>
              </a:rPr>
              <a:t>Increment de la presència dels comerços a Internet. </a:t>
            </a:r>
            <a:endParaRPr lang="ca-ES" sz="1000" dirty="0" smtClean="0">
              <a:solidFill>
                <a:schemeClr val="tx1"/>
              </a:solidFill>
              <a:ea typeface="ＭＳ Ｐゴシック" pitchFamily="34" charset="-128"/>
            </a:endParaRPr>
          </a:p>
          <a:p>
            <a:pPr marL="266700" indent="4763" algn="just">
              <a:spcAft>
                <a:spcPts val="500"/>
              </a:spcAft>
              <a:defRPr/>
            </a:pPr>
            <a:r>
              <a:rPr lang="ca-ES" sz="1000" dirty="0" smtClean="0">
                <a:solidFill>
                  <a:schemeClr val="tx1"/>
                </a:solidFill>
                <a:ea typeface="ＭＳ Ｐゴシック" pitchFamily="34" charset="-128"/>
              </a:rPr>
              <a:t>Malgrat que diversos comerços del municipi ja tenen pàgina web pròpia i/o presència en determinades xarxes socials, es proposa que, des de l’associació Guíxols Comerç i Turisme, s’incorporin tots els comerços associats en les </a:t>
            </a:r>
            <a:r>
              <a:rPr lang="ca-ES" sz="1000" b="1" dirty="0" smtClean="0">
                <a:solidFill>
                  <a:schemeClr val="tx1"/>
                </a:solidFill>
                <a:ea typeface="ＭＳ Ｐゴシック" pitchFamily="34" charset="-128"/>
              </a:rPr>
              <a:t>eines digitals més populars</a:t>
            </a:r>
            <a:r>
              <a:rPr lang="ca-ES" sz="1000" dirty="0" smtClean="0">
                <a:solidFill>
                  <a:schemeClr val="tx1"/>
                </a:solidFill>
                <a:ea typeface="ＭＳ Ｐゴシック" pitchFamily="34" charset="-128"/>
              </a:rPr>
              <a:t>, com ara </a:t>
            </a:r>
            <a:r>
              <a:rPr lang="ca-ES" sz="1000" i="1" dirty="0" smtClean="0">
                <a:solidFill>
                  <a:schemeClr val="tx1"/>
                </a:solidFill>
                <a:ea typeface="ＭＳ Ｐゴシック" pitchFamily="34" charset="-128"/>
              </a:rPr>
              <a:t>Google </a:t>
            </a:r>
            <a:r>
              <a:rPr lang="ca-ES" sz="1000" i="1" dirty="0" err="1" smtClean="0">
                <a:solidFill>
                  <a:schemeClr val="tx1"/>
                </a:solidFill>
                <a:ea typeface="ＭＳ Ｐゴシック" pitchFamily="34" charset="-128"/>
              </a:rPr>
              <a:t>My</a:t>
            </a:r>
            <a:r>
              <a:rPr lang="ca-ES" sz="1000" i="1" dirty="0" smtClean="0">
                <a:solidFill>
                  <a:schemeClr val="tx1"/>
                </a:solidFill>
                <a:ea typeface="ＭＳ Ｐゴシック" pitchFamily="34" charset="-128"/>
              </a:rPr>
              <a:t> Business</a:t>
            </a:r>
            <a:r>
              <a:rPr lang="ca-ES" sz="1000" dirty="0" smtClean="0">
                <a:solidFill>
                  <a:schemeClr val="tx1"/>
                </a:solidFill>
                <a:ea typeface="ＭＳ Ｐゴシック" pitchFamily="34" charset="-128"/>
              </a:rPr>
              <a:t>, </a:t>
            </a:r>
            <a:r>
              <a:rPr lang="en-US" sz="1000" i="1" dirty="0" smtClean="0">
                <a:solidFill>
                  <a:schemeClr val="tx1"/>
                </a:solidFill>
                <a:ea typeface="ＭＳ Ｐゴシック" pitchFamily="34" charset="-128"/>
              </a:rPr>
              <a:t>Bing Places</a:t>
            </a:r>
            <a:r>
              <a:rPr lang="en-US" sz="1000" dirty="0" smtClean="0">
                <a:solidFill>
                  <a:schemeClr val="tx1"/>
                </a:solidFill>
                <a:ea typeface="ＭＳ Ｐゴシック" pitchFamily="34" charset="-128"/>
              </a:rPr>
              <a:t>, </a:t>
            </a:r>
            <a:r>
              <a:rPr lang="en-US" sz="1000" i="1" dirty="0" smtClean="0">
                <a:solidFill>
                  <a:schemeClr val="tx1"/>
                </a:solidFill>
                <a:ea typeface="ＭＳ Ｐゴシック" pitchFamily="34" charset="-128"/>
              </a:rPr>
              <a:t>Apple Maps</a:t>
            </a:r>
            <a:r>
              <a:rPr lang="en-US" sz="1000" dirty="0" smtClean="0">
                <a:solidFill>
                  <a:schemeClr val="tx1"/>
                </a:solidFill>
                <a:ea typeface="ＭＳ Ｐゴシック" pitchFamily="34" charset="-128"/>
              </a:rPr>
              <a:t>, </a:t>
            </a:r>
            <a:r>
              <a:rPr lang="en-US" sz="1000" i="1" dirty="0" smtClean="0">
                <a:solidFill>
                  <a:schemeClr val="tx1"/>
                </a:solidFill>
                <a:ea typeface="ＭＳ Ｐゴシック" pitchFamily="34" charset="-128"/>
              </a:rPr>
              <a:t>Trip Advisor </a:t>
            </a:r>
            <a:r>
              <a:rPr lang="en-US" sz="1000" dirty="0" smtClean="0">
                <a:solidFill>
                  <a:schemeClr val="tx1"/>
                </a:solidFill>
                <a:ea typeface="ＭＳ Ｐゴシック" pitchFamily="34" charset="-128"/>
              </a:rPr>
              <a:t>o </a:t>
            </a:r>
            <a:r>
              <a:rPr lang="en-US" sz="1000" i="1" dirty="0" smtClean="0">
                <a:solidFill>
                  <a:schemeClr val="tx1"/>
                </a:solidFill>
                <a:ea typeface="ＭＳ Ｐゴシック" pitchFamily="34" charset="-128"/>
              </a:rPr>
              <a:t>Google Alerts</a:t>
            </a:r>
            <a:r>
              <a:rPr lang="en-US" sz="1000" dirty="0" smtClean="0">
                <a:solidFill>
                  <a:schemeClr val="tx1"/>
                </a:solidFill>
                <a:ea typeface="ＭＳ Ｐゴシック" pitchFamily="34" charset="-128"/>
              </a:rPr>
              <a:t>.</a:t>
            </a:r>
          </a:p>
          <a:p>
            <a:pPr marL="266700" indent="4763" algn="just">
              <a:spcAft>
                <a:spcPts val="500"/>
              </a:spcAft>
              <a:defRPr/>
            </a:pPr>
            <a:r>
              <a:rPr lang="ca-ES" sz="1000" dirty="0" smtClean="0">
                <a:solidFill>
                  <a:schemeClr val="tx1"/>
                </a:solidFill>
                <a:ea typeface="ＭＳ Ｐゴシック" pitchFamily="34" charset="-128"/>
              </a:rPr>
              <a:t>Aquestes eines digitals (així com d’altres) resulten útils perquè permeten </a:t>
            </a:r>
            <a:r>
              <a:rPr lang="ca-ES" sz="1000" b="1" dirty="0" smtClean="0">
                <a:solidFill>
                  <a:schemeClr val="tx1"/>
                </a:solidFill>
                <a:ea typeface="ＭＳ Ｐゴシック" pitchFamily="34" charset="-128"/>
              </a:rPr>
              <a:t>situar el comerç al mapa</a:t>
            </a:r>
            <a:r>
              <a:rPr lang="ca-ES" sz="1000" dirty="0" smtClean="0">
                <a:solidFill>
                  <a:schemeClr val="tx1"/>
                </a:solidFill>
                <a:ea typeface="ＭＳ Ｐゴシック" pitchFamily="34" charset="-128"/>
              </a:rPr>
              <a:t>, faciliten que la clientela el trobi, permeten controlar i actualitzar la informació que es publica sobre el propi negoci, i </a:t>
            </a:r>
            <a:r>
              <a:rPr lang="ca-ES" sz="1000" b="1" dirty="0" smtClean="0">
                <a:solidFill>
                  <a:schemeClr val="tx1"/>
                </a:solidFill>
                <a:ea typeface="ＭＳ Ｐゴシック" pitchFamily="34" charset="-128"/>
              </a:rPr>
              <a:t>afavoreixen el contacte directe </a:t>
            </a:r>
            <a:r>
              <a:rPr lang="ca-ES" sz="1000" dirty="0" smtClean="0">
                <a:solidFill>
                  <a:schemeClr val="tx1"/>
                </a:solidFill>
                <a:ea typeface="ＭＳ Ｐゴシック" pitchFamily="34" charset="-128"/>
              </a:rPr>
              <a:t>amb la clientela.</a:t>
            </a:r>
          </a:p>
          <a:p>
            <a:pPr marL="266700" indent="4763" algn="just">
              <a:spcAft>
                <a:spcPts val="500"/>
              </a:spcAft>
              <a:defRPr/>
            </a:pPr>
            <a:r>
              <a:rPr lang="ca-ES" sz="1000" dirty="0" smtClean="0">
                <a:solidFill>
                  <a:schemeClr val="tx1"/>
                </a:solidFill>
                <a:ea typeface="ＭＳ Ｐゴシック" pitchFamily="34" charset="-128"/>
              </a:rPr>
              <a:t>Així mateix, convé ressaltar que, un cop feta la incorporació dels comerços en aquestes eines digitals, </a:t>
            </a:r>
            <a:r>
              <a:rPr lang="ca-ES" sz="1000" b="1" dirty="0" smtClean="0">
                <a:solidFill>
                  <a:schemeClr val="tx1"/>
                </a:solidFill>
                <a:ea typeface="ＭＳ Ｐゴシック" pitchFamily="34" charset="-128"/>
              </a:rPr>
              <a:t>el seu manteniment no té cap mena de cost.</a:t>
            </a:r>
            <a:endParaRPr lang="ca-ES" sz="1000" dirty="0" smtClean="0">
              <a:solidFill>
                <a:schemeClr val="tx1"/>
              </a:solidFill>
              <a:ea typeface="ＭＳ Ｐゴシック" pitchFamily="34" charset="-128"/>
            </a:endParaRPr>
          </a:p>
          <a:p>
            <a:pPr marL="266700" indent="4763" algn="just">
              <a:spcAft>
                <a:spcPts val="500"/>
              </a:spcAft>
              <a:defRPr/>
            </a:pPr>
            <a:r>
              <a:rPr lang="ca-ES" sz="1000" dirty="0" smtClean="0">
                <a:solidFill>
                  <a:schemeClr val="tx1"/>
                </a:solidFill>
                <a:ea typeface="ＭＳ Ｐゴシック" pitchFamily="34" charset="-128"/>
              </a:rPr>
              <a:t>La incorporació dels comerços en aquestes eines digitals podria ser realitzada per part de la figura dinamitzadora de Guíxols Comerç i Turisme o, en cas que es considerés necessari, per part d’algun professional del sector informàtic. </a:t>
            </a:r>
          </a:p>
        </p:txBody>
      </p:sp>
      <p:sp>
        <p:nvSpPr>
          <p:cNvPr id="14" name="Rectangle arrodonit 13"/>
          <p:cNvSpPr/>
          <p:nvPr/>
        </p:nvSpPr>
        <p:spPr bwMode="auto">
          <a:xfrm>
            <a:off x="1187450" y="1357298"/>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ca-ES" sz="1600" b="1" dirty="0" smtClean="0">
                <a:solidFill>
                  <a:schemeClr val="bg1"/>
                </a:solidFill>
              </a:rPr>
              <a:t>Competitivitat i transformació digital</a:t>
            </a:r>
            <a:endParaRPr lang="ca-ES" sz="1600" b="1" dirty="0">
              <a:solidFill>
                <a:schemeClr val="bg1"/>
              </a:solidFill>
            </a:endParaRPr>
          </a:p>
        </p:txBody>
      </p:sp>
      <p:sp>
        <p:nvSpPr>
          <p:cNvPr id="17" name="Rectangle arrodonit 16"/>
          <p:cNvSpPr/>
          <p:nvPr/>
        </p:nvSpPr>
        <p:spPr>
          <a:xfrm>
            <a:off x="684213" y="1357298"/>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7</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13" name="Rectangle arrodonit 35"/>
          <p:cNvSpPr/>
          <p:nvPr/>
        </p:nvSpPr>
        <p:spPr bwMode="auto">
          <a:xfrm>
            <a:off x="684213" y="2220898"/>
            <a:ext cx="1150937" cy="574675"/>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Objectius </a:t>
            </a:r>
          </a:p>
        </p:txBody>
      </p:sp>
      <p:sp>
        <p:nvSpPr>
          <p:cNvPr id="20" name="Rectangle arrodonit 36"/>
          <p:cNvSpPr/>
          <p:nvPr/>
        </p:nvSpPr>
        <p:spPr bwMode="auto">
          <a:xfrm>
            <a:off x="1908175" y="2220898"/>
            <a:ext cx="6696075" cy="574675"/>
          </a:xfrm>
          <a:prstGeom prst="roundRect">
            <a:avLst>
              <a:gd name="adj" fmla="val 1023"/>
            </a:avLst>
          </a:prstGeom>
          <a:solidFill>
            <a:srgbClr val="FFFFFF">
              <a:alpha val="60000"/>
            </a:srgb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60000"/>
              </a:spcBef>
              <a:spcAft>
                <a:spcPts val="700"/>
              </a:spcAft>
              <a:defRPr/>
            </a:pPr>
            <a:r>
              <a:rPr lang="ca-ES" sz="1000" dirty="0" smtClean="0">
                <a:solidFill>
                  <a:schemeClr val="tx1"/>
                </a:solidFill>
              </a:rPr>
              <a:t>Augmentar la visibilitat i la identificació del comerç de Sant Feliu de Guíxols per mitjà de les noves tecnologies de la informació.</a:t>
            </a:r>
            <a:endParaRPr lang="ca-ES" sz="1000" dirty="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 name="QuadreDeText 1719"/>
          <p:cNvSpPr txBox="1"/>
          <p:nvPr/>
        </p:nvSpPr>
        <p:spPr>
          <a:xfrm>
            <a:off x="500034" y="1268413"/>
            <a:ext cx="8143932" cy="4752975"/>
          </a:xfrm>
          <a:prstGeom prst="rect">
            <a:avLst/>
          </a:prstGeom>
          <a:solidFill>
            <a:srgbClr val="FFFFFF">
              <a:alpha val="60000"/>
            </a:srgbClr>
          </a:solidFill>
          <a:ln>
            <a:solidFill>
              <a:schemeClr val="tx1">
                <a:lumMod val="50000"/>
                <a:lumOff val="50000"/>
              </a:schemeClr>
            </a:solidFill>
          </a:ln>
        </p:spPr>
        <p:txBody>
          <a:bodyPr/>
          <a:lstStyle/>
          <a:p>
            <a:pPr>
              <a:defRPr/>
            </a:pPr>
            <a:endParaRPr lang="ca-ES" sz="1200" dirty="0">
              <a:solidFill>
                <a:schemeClr val="tx1">
                  <a:lumMod val="50000"/>
                  <a:lumOff val="50000"/>
                </a:schemeClr>
              </a:solidFill>
              <a:latin typeface="Arial" pitchFamily="34" charset="0"/>
              <a:ea typeface="+mn-ea"/>
              <a:cs typeface="Arial" pitchFamily="34" charset="0"/>
            </a:endParaRPr>
          </a:p>
        </p:txBody>
      </p:sp>
      <p:sp>
        <p:nvSpPr>
          <p:cNvPr id="23555" name="Contenidor de número de diapositiva 3"/>
          <p:cNvSpPr>
            <a:spLocks noGrp="1"/>
          </p:cNvSpPr>
          <p:nvPr>
            <p:ph type="sldNum" sz="quarter" idx="10"/>
          </p:nvPr>
        </p:nvSpPr>
        <p:spPr bwMode="auto">
          <a:noFill/>
          <a:ln>
            <a:miter lim="800000"/>
            <a:headEnd/>
            <a:tailEnd/>
          </a:ln>
        </p:spPr>
        <p:txBody>
          <a:bodyPr/>
          <a:lstStyle/>
          <a:p>
            <a:fld id="{C4971705-E897-44CB-9188-FCB970B11717}" type="slidenum">
              <a:rPr lang="es-ES" smtClean="0">
                <a:latin typeface="Arial" charset="0"/>
                <a:cs typeface="Arial" charset="0"/>
              </a:rPr>
              <a:pPr/>
              <a:t>9</a:t>
            </a:fld>
            <a:endParaRPr lang="es-ES" smtClean="0">
              <a:latin typeface="Arial" charset="0"/>
              <a:cs typeface="Arial" charset="0"/>
            </a:endParaRPr>
          </a:p>
        </p:txBody>
      </p:sp>
      <p:sp>
        <p:nvSpPr>
          <p:cNvPr id="16" name="Rectangle arrodonit 15"/>
          <p:cNvSpPr/>
          <p:nvPr/>
        </p:nvSpPr>
        <p:spPr>
          <a:xfrm>
            <a:off x="3364161" y="1134836"/>
            <a:ext cx="3008039" cy="288826"/>
          </a:xfrm>
          <a:prstGeom prst="roundRect">
            <a:avLst>
              <a:gd name="adj" fmla="val 713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ca-ES" sz="1400" b="1" dirty="0">
                <a:solidFill>
                  <a:schemeClr val="bg1"/>
                </a:solidFill>
                <a:ea typeface="ＭＳ Ｐゴシック" pitchFamily="34" charset="-128"/>
                <a:cs typeface="Arial" charset="0"/>
              </a:rPr>
              <a:t>C</a:t>
            </a:r>
            <a:r>
              <a:rPr lang="ca-ES" sz="1400" b="1" dirty="0" smtClean="0">
                <a:solidFill>
                  <a:schemeClr val="bg1"/>
                </a:solidFill>
                <a:ea typeface="ＭＳ Ｐゴシック" pitchFamily="34" charset="-128"/>
                <a:cs typeface="Arial" charset="0"/>
              </a:rPr>
              <a:t>oncentració </a:t>
            </a:r>
            <a:r>
              <a:rPr lang="ca-ES" sz="1400" b="1" dirty="0">
                <a:solidFill>
                  <a:schemeClr val="bg1"/>
                </a:solidFill>
                <a:ea typeface="ＭＳ Ｐゴシック" pitchFamily="34" charset="-128"/>
                <a:cs typeface="Arial" charset="0"/>
              </a:rPr>
              <a:t>comercial</a:t>
            </a:r>
            <a:endParaRPr lang="ca-ES" sz="1400" dirty="0">
              <a:solidFill>
                <a:schemeClr val="bg1"/>
              </a:solidFill>
              <a:ea typeface="ＭＳ Ｐゴシック" pitchFamily="34" charset="-128"/>
              <a:cs typeface="Arial" charset="0"/>
            </a:endParaRPr>
          </a:p>
        </p:txBody>
      </p:sp>
      <p:sp>
        <p:nvSpPr>
          <p:cNvPr id="18" name="Rectangle arrodonit 17"/>
          <p:cNvSpPr/>
          <p:nvPr/>
        </p:nvSpPr>
        <p:spPr>
          <a:xfrm>
            <a:off x="3003798" y="1134836"/>
            <a:ext cx="287338" cy="287338"/>
          </a:xfrm>
          <a:prstGeom prst="roundRect">
            <a:avLst>
              <a:gd name="adj" fmla="val 1031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a-ES" sz="1600" b="1" dirty="0">
                <a:solidFill>
                  <a:schemeClr val="bg1"/>
                </a:solidFill>
              </a:rPr>
              <a:t>B</a:t>
            </a:r>
            <a:endParaRPr lang="ca-ES" sz="1200" dirty="0">
              <a:solidFill>
                <a:schemeClr val="bg1"/>
              </a:solidFill>
            </a:endParaRPr>
          </a:p>
        </p:txBody>
      </p:sp>
      <p:sp>
        <p:nvSpPr>
          <p:cNvPr id="53" name="Rectangle arrodonit 52"/>
          <p:cNvSpPr/>
          <p:nvPr/>
        </p:nvSpPr>
        <p:spPr>
          <a:xfrm>
            <a:off x="3997004" y="2276450"/>
            <a:ext cx="4103388" cy="792510"/>
          </a:xfrm>
          <a:prstGeom prst="roundRect">
            <a:avLst>
              <a:gd name="adj" fmla="val 141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numCol="2" anchor="ctr"/>
          <a:lstStyle/>
          <a:p>
            <a:pPr marL="438150" indent="-171450">
              <a:spcAft>
                <a:spcPts val="300"/>
              </a:spcAft>
              <a:buFont typeface="Arial"/>
              <a:buChar char="•"/>
              <a:defRPr/>
            </a:pPr>
            <a:r>
              <a:rPr lang="ca-ES" sz="900" dirty="0">
                <a:solidFill>
                  <a:srgbClr val="000000"/>
                </a:solidFill>
              </a:rPr>
              <a:t>Carrer d’Anselm Clavé</a:t>
            </a:r>
          </a:p>
          <a:p>
            <a:pPr marL="438150" indent="-171450">
              <a:spcAft>
                <a:spcPts val="300"/>
              </a:spcAft>
              <a:buFont typeface="Arial"/>
              <a:buChar char="•"/>
              <a:defRPr/>
            </a:pPr>
            <a:r>
              <a:rPr lang="ca-ES" sz="900" dirty="0">
                <a:solidFill>
                  <a:srgbClr val="000000"/>
                </a:solidFill>
              </a:rPr>
              <a:t>Passeig del Mar</a:t>
            </a:r>
          </a:p>
          <a:p>
            <a:pPr marL="438150" indent="-171450">
              <a:spcAft>
                <a:spcPts val="300"/>
              </a:spcAft>
              <a:buFont typeface="Arial"/>
              <a:buChar char="•"/>
              <a:defRPr/>
            </a:pPr>
            <a:r>
              <a:rPr lang="ca-ES" sz="900" dirty="0">
                <a:solidFill>
                  <a:srgbClr val="000000"/>
                </a:solidFill>
              </a:rPr>
              <a:t>Carrer </a:t>
            </a:r>
            <a:r>
              <a:rPr lang="ca-ES" sz="900" dirty="0" smtClean="0">
                <a:solidFill>
                  <a:srgbClr val="000000"/>
                </a:solidFill>
              </a:rPr>
              <a:t>Major</a:t>
            </a:r>
          </a:p>
          <a:p>
            <a:pPr marL="438150" indent="-171450">
              <a:spcAft>
                <a:spcPts val="300"/>
              </a:spcAft>
              <a:buFont typeface="Arial"/>
              <a:buChar char="•"/>
              <a:defRPr/>
            </a:pPr>
            <a:r>
              <a:rPr lang="ca-ES" sz="900" dirty="0" smtClean="0">
                <a:solidFill>
                  <a:schemeClr val="tx1"/>
                </a:solidFill>
              </a:rPr>
              <a:t>Carrer Estret</a:t>
            </a:r>
            <a:endParaRPr lang="ca-ES" sz="900" dirty="0">
              <a:solidFill>
                <a:schemeClr val="tx1"/>
              </a:solidFill>
            </a:endParaRPr>
          </a:p>
          <a:p>
            <a:pPr marL="179388" indent="-179388">
              <a:spcAft>
                <a:spcPts val="300"/>
              </a:spcAft>
              <a:buFont typeface="Arial"/>
              <a:buChar char="•"/>
              <a:defRPr/>
            </a:pPr>
            <a:r>
              <a:rPr lang="ca-ES" sz="900" dirty="0">
                <a:solidFill>
                  <a:srgbClr val="000000"/>
                </a:solidFill>
              </a:rPr>
              <a:t>Rambla d’Antoni Vidal</a:t>
            </a:r>
          </a:p>
          <a:p>
            <a:pPr marL="179388" indent="-179388">
              <a:spcAft>
                <a:spcPts val="300"/>
              </a:spcAft>
              <a:buFont typeface="Arial"/>
              <a:buChar char="•"/>
              <a:defRPr/>
            </a:pPr>
            <a:r>
              <a:rPr lang="ca-ES" sz="900" dirty="0">
                <a:solidFill>
                  <a:srgbClr val="000000"/>
                </a:solidFill>
              </a:rPr>
              <a:t>Carrer de la Rutlla</a:t>
            </a:r>
          </a:p>
          <a:p>
            <a:pPr marL="179388" indent="-179388">
              <a:spcAft>
                <a:spcPts val="300"/>
              </a:spcAft>
              <a:buFont typeface="Arial"/>
              <a:buChar char="•"/>
              <a:defRPr/>
            </a:pPr>
            <a:r>
              <a:rPr lang="ca-ES" sz="900" dirty="0">
                <a:solidFill>
                  <a:srgbClr val="000000"/>
                </a:solidFill>
              </a:rPr>
              <a:t>Carrer de Mossèn Jacint Verdaguer</a:t>
            </a:r>
          </a:p>
        </p:txBody>
      </p:sp>
      <p:sp>
        <p:nvSpPr>
          <p:cNvPr id="57" name="Rectangle arrodonit 56"/>
          <p:cNvSpPr/>
          <p:nvPr/>
        </p:nvSpPr>
        <p:spPr>
          <a:xfrm>
            <a:off x="3786751" y="1778025"/>
            <a:ext cx="4457657" cy="2084065"/>
          </a:xfrm>
          <a:prstGeom prst="roundRect">
            <a:avLst>
              <a:gd name="adj" fmla="val 2283"/>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72" name="Rectangle arrodonit 71"/>
          <p:cNvSpPr/>
          <p:nvPr/>
        </p:nvSpPr>
        <p:spPr>
          <a:xfrm>
            <a:off x="4104994" y="1974875"/>
            <a:ext cx="3995398" cy="360362"/>
          </a:xfrm>
          <a:prstGeom prst="roundRect">
            <a:avLst>
              <a:gd name="adj" fmla="val 141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Aft>
                <a:spcPts val="1000"/>
              </a:spcAft>
              <a:defRPr/>
            </a:pPr>
            <a:r>
              <a:rPr lang="ca-ES" sz="900" b="1" dirty="0">
                <a:solidFill>
                  <a:srgbClr val="000000"/>
                </a:solidFill>
                <a:ea typeface="ＭＳ Ｐゴシック" pitchFamily="34" charset="-128"/>
                <a:cs typeface="Arial" charset="0"/>
              </a:rPr>
              <a:t>Els principals </a:t>
            </a:r>
            <a:r>
              <a:rPr lang="ca-ES" sz="900" dirty="0">
                <a:solidFill>
                  <a:srgbClr val="000000"/>
                </a:solidFill>
                <a:ea typeface="ＭＳ Ｐゴシック" pitchFamily="34" charset="-128"/>
                <a:cs typeface="Arial" charset="0"/>
              </a:rPr>
              <a:t>carrers comercials, en els que la concentració de comerços és més elevada, són:</a:t>
            </a:r>
          </a:p>
        </p:txBody>
      </p:sp>
      <p:sp>
        <p:nvSpPr>
          <p:cNvPr id="77" name="Rectangle arrodonit 76"/>
          <p:cNvSpPr/>
          <p:nvPr/>
        </p:nvSpPr>
        <p:spPr>
          <a:xfrm>
            <a:off x="971550" y="3966368"/>
            <a:ext cx="2232025" cy="1766888"/>
          </a:xfrm>
          <a:prstGeom prst="roundRect">
            <a:avLst>
              <a:gd name="adj" fmla="val 817"/>
            </a:avLst>
          </a:prstGeom>
          <a:solidFill>
            <a:srgbClr val="FFFFFF">
              <a:alpha val="60000"/>
            </a:srgb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78" name="Rectangle 77"/>
          <p:cNvSpPr/>
          <p:nvPr/>
        </p:nvSpPr>
        <p:spPr>
          <a:xfrm>
            <a:off x="1476375" y="3860006"/>
            <a:ext cx="1149350" cy="2032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anchor="ctr"/>
          <a:lstStyle/>
          <a:p>
            <a:pPr algn="ctr">
              <a:defRPr/>
            </a:pPr>
            <a:r>
              <a:rPr lang="ca-ES" sz="800" b="1">
                <a:solidFill>
                  <a:srgbClr val="FFFFFF"/>
                </a:solidFill>
                <a:ea typeface="ＭＳ Ｐゴシック" pitchFamily="34" charset="-128"/>
              </a:rPr>
              <a:t> C/ d</a:t>
            </a:r>
            <a:r>
              <a:rPr lang="ca-ES" altLang="es-ES" sz="800" b="1">
                <a:solidFill>
                  <a:srgbClr val="FFFFFF"/>
                </a:solidFill>
                <a:ea typeface="ＭＳ Ｐゴシック" pitchFamily="34" charset="-128"/>
              </a:rPr>
              <a:t>’</a:t>
            </a:r>
            <a:r>
              <a:rPr lang="ca-ES" sz="800" b="1">
                <a:solidFill>
                  <a:srgbClr val="FFFFFF"/>
                </a:solidFill>
                <a:ea typeface="ＭＳ Ｐゴシック" pitchFamily="34" charset="-128"/>
              </a:rPr>
              <a:t> Anselm Clavé</a:t>
            </a:r>
          </a:p>
        </p:txBody>
      </p:sp>
      <p:sp>
        <p:nvSpPr>
          <p:cNvPr id="36" name="Rectangle arrodonit 35"/>
          <p:cNvSpPr/>
          <p:nvPr/>
        </p:nvSpPr>
        <p:spPr>
          <a:xfrm>
            <a:off x="971550" y="1877541"/>
            <a:ext cx="2232025" cy="1824038"/>
          </a:xfrm>
          <a:prstGeom prst="roundRect">
            <a:avLst>
              <a:gd name="adj" fmla="val 817"/>
            </a:avLst>
          </a:prstGeom>
          <a:solidFill>
            <a:srgbClr val="FFFFFF">
              <a:alpha val="60000"/>
            </a:srgb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37" name="Rectangle 36"/>
          <p:cNvSpPr/>
          <p:nvPr/>
        </p:nvSpPr>
        <p:spPr>
          <a:xfrm>
            <a:off x="1477963" y="1771179"/>
            <a:ext cx="1293812" cy="2032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anchor="ctr"/>
          <a:lstStyle/>
          <a:p>
            <a:pPr algn="ctr">
              <a:defRPr/>
            </a:pPr>
            <a:r>
              <a:rPr lang="ca-ES" sz="800" b="1">
                <a:solidFill>
                  <a:schemeClr val="bg1"/>
                </a:solidFill>
                <a:ea typeface="ＭＳ Ｐゴシック" pitchFamily="34" charset="-128"/>
              </a:rPr>
              <a:t> Rambla d</a:t>
            </a:r>
            <a:r>
              <a:rPr lang="ca-ES" altLang="es-ES" sz="800" b="1">
                <a:solidFill>
                  <a:schemeClr val="bg1"/>
                </a:solidFill>
                <a:ea typeface="ＭＳ Ｐゴシック" pitchFamily="34" charset="-128"/>
              </a:rPr>
              <a:t>’</a:t>
            </a:r>
            <a:r>
              <a:rPr lang="ca-ES" sz="800" b="1">
                <a:solidFill>
                  <a:schemeClr val="bg1"/>
                </a:solidFill>
                <a:ea typeface="ＭＳ Ｐゴシック" pitchFamily="34" charset="-128"/>
              </a:rPr>
              <a:t>Antoni Vidal</a:t>
            </a:r>
          </a:p>
        </p:txBody>
      </p:sp>
      <p:pic>
        <p:nvPicPr>
          <p:cNvPr id="23565" name="Imagen 1" descr="20170601_114425.jpg"/>
          <p:cNvPicPr>
            <a:picLocks noChangeAspect="1"/>
          </p:cNvPicPr>
          <p:nvPr/>
        </p:nvPicPr>
        <p:blipFill>
          <a:blip r:embed="rId2" cstate="print"/>
          <a:srcRect r="6326" b="2834"/>
          <a:stretch>
            <a:fillRect/>
          </a:stretch>
        </p:blipFill>
        <p:spPr bwMode="auto">
          <a:xfrm>
            <a:off x="1042988" y="1974379"/>
            <a:ext cx="2068512" cy="1608137"/>
          </a:xfrm>
          <a:prstGeom prst="rect">
            <a:avLst/>
          </a:prstGeom>
          <a:noFill/>
          <a:ln w="9525">
            <a:noFill/>
            <a:miter lim="800000"/>
            <a:headEnd/>
            <a:tailEnd/>
          </a:ln>
        </p:spPr>
      </p:pic>
      <p:pic>
        <p:nvPicPr>
          <p:cNvPr id="23566" name="Imagen 2" descr="20170601_125107.jpg"/>
          <p:cNvPicPr>
            <a:picLocks noChangeAspect="1"/>
          </p:cNvPicPr>
          <p:nvPr/>
        </p:nvPicPr>
        <p:blipFill>
          <a:blip r:embed="rId3" cstate="print"/>
          <a:srcRect r="5716" b="3566"/>
          <a:stretch>
            <a:fillRect/>
          </a:stretch>
        </p:blipFill>
        <p:spPr bwMode="auto">
          <a:xfrm>
            <a:off x="1042988" y="4063206"/>
            <a:ext cx="2082800" cy="1597025"/>
          </a:xfrm>
          <a:prstGeom prst="rect">
            <a:avLst/>
          </a:prstGeom>
          <a:noFill/>
          <a:ln w="9525">
            <a:noFill/>
            <a:miter lim="800000"/>
            <a:headEnd/>
            <a:tailEnd/>
          </a:ln>
        </p:spPr>
      </p:pic>
      <p:sp>
        <p:nvSpPr>
          <p:cNvPr id="54" name="Rectangle 32"/>
          <p:cNvSpPr>
            <a:spLocks noChangeArrowheads="1"/>
          </p:cNvSpPr>
          <p:nvPr/>
        </p:nvSpPr>
        <p:spPr bwMode="auto">
          <a:xfrm>
            <a:off x="4859908" y="1628800"/>
            <a:ext cx="2447925" cy="234950"/>
          </a:xfrm>
          <a:prstGeom prst="roundRect">
            <a:avLst/>
          </a:prstGeom>
          <a:solidFill>
            <a:schemeClr val="bg1"/>
          </a:solidFill>
          <a:ln w="9525">
            <a:solidFill>
              <a:schemeClr val="bg1">
                <a:lumMod val="75000"/>
              </a:schemeClr>
            </a:solidFill>
            <a:miter lim="800000"/>
            <a:headEnd/>
            <a:tailEnd/>
          </a:ln>
        </p:spPr>
        <p:txBody>
          <a:bodyPr wrap="none" anchor="ctr"/>
          <a:lstStyle/>
          <a:p>
            <a:pPr algn="ctr">
              <a:defRPr/>
            </a:pPr>
            <a:r>
              <a:rPr lang="ca-ES" sz="1200" b="1" dirty="0">
                <a:cs typeface="Arial" charset="0"/>
              </a:rPr>
              <a:t>Concentració comercial</a:t>
            </a:r>
            <a:endParaRPr lang="ca-ES" sz="1200" dirty="0">
              <a:cs typeface="Arial" charset="0"/>
            </a:endParaRPr>
          </a:p>
        </p:txBody>
      </p:sp>
      <p:sp>
        <p:nvSpPr>
          <p:cNvPr id="40" name="Rectangle 51"/>
          <p:cNvSpPr/>
          <p:nvPr/>
        </p:nvSpPr>
        <p:spPr>
          <a:xfrm>
            <a:off x="4498975" y="4723339"/>
            <a:ext cx="142875" cy="144462"/>
          </a:xfrm>
          <a:prstGeom prst="rect">
            <a:avLst/>
          </a:prstGeom>
          <a:solidFill>
            <a:schemeClr val="tx1">
              <a:lumMod val="85000"/>
              <a:lumOff val="15000"/>
            </a:schemeClr>
          </a:solidFill>
        </p:spPr>
        <p:txBody>
          <a:bodyPr anchor="ctr"/>
          <a:lstStyle/>
          <a:p>
            <a:pPr algn="ctr">
              <a:defRPr/>
            </a:pPr>
            <a:r>
              <a:rPr lang="ca-ES" sz="800" b="1" dirty="0">
                <a:solidFill>
                  <a:schemeClr val="bg1"/>
                </a:solidFill>
                <a:latin typeface="Arial" pitchFamily="34" charset="0"/>
                <a:ea typeface="+mn-ea"/>
                <a:cs typeface="Arial" pitchFamily="34" charset="0"/>
              </a:rPr>
              <a:t>3</a:t>
            </a:r>
            <a:endParaRPr lang="ca-ES" sz="800" dirty="0">
              <a:latin typeface="Arial" pitchFamily="34" charset="0"/>
              <a:ea typeface="+mn-ea"/>
              <a:cs typeface="Arial" pitchFamily="34" charset="0"/>
            </a:endParaRPr>
          </a:p>
        </p:txBody>
      </p:sp>
      <p:sp>
        <p:nvSpPr>
          <p:cNvPr id="43" name="Rectangle 62"/>
          <p:cNvSpPr/>
          <p:nvPr/>
        </p:nvSpPr>
        <p:spPr>
          <a:xfrm>
            <a:off x="6154738" y="4606212"/>
            <a:ext cx="431800" cy="288925"/>
          </a:xfrm>
          <a:prstGeom prst="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pic>
        <p:nvPicPr>
          <p:cNvPr id="23572" name="Imagen 1" descr="Captura de pantalla 2017-06-07 a las 12.59.46.png"/>
          <p:cNvPicPr>
            <a:picLocks noChangeAspect="1"/>
          </p:cNvPicPr>
          <p:nvPr/>
        </p:nvPicPr>
        <p:blipFill rotWithShape="1">
          <a:blip r:embed="rId4" cstate="print"/>
          <a:srcRect l="17230" t="48920" r="29179"/>
          <a:stretch/>
        </p:blipFill>
        <p:spPr bwMode="auto">
          <a:xfrm>
            <a:off x="3419475" y="4004022"/>
            <a:ext cx="2881313" cy="1725792"/>
          </a:xfrm>
          <a:prstGeom prst="rect">
            <a:avLst/>
          </a:prstGeom>
          <a:noFill/>
          <a:ln w="9525">
            <a:noFill/>
            <a:miter lim="800000"/>
            <a:headEnd/>
            <a:tailEnd/>
          </a:ln>
        </p:spPr>
      </p:pic>
      <p:sp>
        <p:nvSpPr>
          <p:cNvPr id="49" name="Forma libre 48"/>
          <p:cNvSpPr>
            <a:spLocks/>
          </p:cNvSpPr>
          <p:nvPr/>
        </p:nvSpPr>
        <p:spPr bwMode="auto">
          <a:xfrm>
            <a:off x="3924300" y="4145489"/>
            <a:ext cx="1508125" cy="1411287"/>
          </a:xfrm>
          <a:custGeom>
            <a:avLst/>
            <a:gdLst>
              <a:gd name="T0" fmla="*/ 310723 w 1508404"/>
              <a:gd name="T1" fmla="*/ 1390440 h 1411463"/>
              <a:gd name="T2" fmla="*/ 1471970 w 1508404"/>
              <a:gd name="T3" fmla="*/ 542526 h 1411463"/>
              <a:gd name="T4" fmla="*/ 1106317 w 1508404"/>
              <a:gd name="T5" fmla="*/ 22 h 1411463"/>
              <a:gd name="T6" fmla="*/ 25434 w 1508404"/>
              <a:gd name="T7" fmla="*/ 522433 h 1411463"/>
              <a:gd name="T8" fmla="*/ 318759 w 1508404"/>
              <a:gd name="T9" fmla="*/ 932324 h 1411463"/>
              <a:gd name="T10" fmla="*/ 57579 w 1508404"/>
              <a:gd name="T11" fmla="*/ 1133252 h 1411463"/>
              <a:gd name="T12" fmla="*/ 310723 w 1508404"/>
              <a:gd name="T13" fmla="*/ 1390440 h 14114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8404" h="1411463">
                <a:moveTo>
                  <a:pt x="310780" y="1390612"/>
                </a:moveTo>
                <a:cubicBezTo>
                  <a:pt x="546555" y="1292145"/>
                  <a:pt x="1339618" y="774358"/>
                  <a:pt x="1472242" y="542593"/>
                </a:cubicBezTo>
                <a:cubicBezTo>
                  <a:pt x="1604866" y="310828"/>
                  <a:pt x="1347656" y="3371"/>
                  <a:pt x="1106522" y="22"/>
                </a:cubicBezTo>
                <a:cubicBezTo>
                  <a:pt x="865388" y="-3327"/>
                  <a:pt x="156723" y="367095"/>
                  <a:pt x="25439" y="522498"/>
                </a:cubicBezTo>
                <a:cubicBezTo>
                  <a:pt x="-105845" y="677901"/>
                  <a:pt x="313460" y="830624"/>
                  <a:pt x="318818" y="932440"/>
                </a:cubicBezTo>
                <a:cubicBezTo>
                  <a:pt x="324177" y="1034256"/>
                  <a:pt x="57590" y="1055691"/>
                  <a:pt x="57590" y="1133393"/>
                </a:cubicBezTo>
                <a:cubicBezTo>
                  <a:pt x="57590" y="1211095"/>
                  <a:pt x="75005" y="1489079"/>
                  <a:pt x="310780" y="1390612"/>
                </a:cubicBezTo>
                <a:close/>
              </a:path>
            </a:pathLst>
          </a:custGeom>
          <a:solidFill>
            <a:srgbClr val="FFC000">
              <a:alpha val="34117"/>
            </a:srgbClr>
          </a:solidFill>
          <a:ln w="9525" cap="flat" cmpd="sng">
            <a:solidFill>
              <a:schemeClr val="tx1"/>
            </a:solidFill>
            <a:prstDash val="sysDash"/>
            <a:round/>
            <a:headEnd/>
            <a:tailEnd/>
          </a:ln>
          <a:effectLst>
            <a:outerShdw dist="23000" dir="5400000" rotWithShape="0">
              <a:srgbClr val="000000">
                <a:alpha val="34999"/>
              </a:srgbClr>
            </a:outerShdw>
          </a:effectLst>
        </p:spPr>
        <p:txBody>
          <a:bodyPr anchor="ctr"/>
          <a:lstStyle/>
          <a:p>
            <a:pPr>
              <a:defRPr/>
            </a:pPr>
            <a:endParaRPr lang="ca-ES"/>
          </a:p>
        </p:txBody>
      </p:sp>
      <p:sp>
        <p:nvSpPr>
          <p:cNvPr id="23578" name="Rectangle 30"/>
          <p:cNvSpPr>
            <a:spLocks noChangeArrowheads="1"/>
          </p:cNvSpPr>
          <p:nvPr/>
        </p:nvSpPr>
        <p:spPr bwMode="auto">
          <a:xfrm>
            <a:off x="6443663" y="5024328"/>
            <a:ext cx="1872753" cy="584775"/>
          </a:xfrm>
          <a:prstGeom prst="rect">
            <a:avLst/>
          </a:prstGeom>
          <a:noFill/>
          <a:ln w="9525">
            <a:noFill/>
            <a:miter lim="800000"/>
            <a:headEnd/>
            <a:tailEnd/>
          </a:ln>
        </p:spPr>
        <p:txBody>
          <a:bodyPr wrap="square">
            <a:spAutoFit/>
          </a:bodyPr>
          <a:lstStyle/>
          <a:p>
            <a:r>
              <a:rPr lang="ca-ES" sz="800" dirty="0"/>
              <a:t>Mapa </a:t>
            </a:r>
            <a:r>
              <a:rPr lang="ca-ES" sz="800" dirty="0" smtClean="0"/>
              <a:t>2. Carrers de major concentració comercial.</a:t>
            </a:r>
            <a:endParaRPr lang="ca-ES" sz="800" dirty="0"/>
          </a:p>
          <a:p>
            <a:r>
              <a:rPr lang="ca-ES" sz="800" dirty="0"/>
              <a:t>Font: Elaboració pròpia a partir </a:t>
            </a:r>
            <a:r>
              <a:rPr lang="ca-ES" sz="800" dirty="0" err="1" smtClean="0"/>
              <a:t>d</a:t>
            </a:r>
            <a:r>
              <a:rPr lang="ca-ES" altLang="es-ES" sz="800" dirty="0" err="1" smtClean="0"/>
              <a:t>’</a:t>
            </a:r>
            <a:r>
              <a:rPr lang="ca-ES" sz="800" dirty="0" err="1" smtClean="0"/>
              <a:t>Arcgis</a:t>
            </a:r>
            <a:r>
              <a:rPr lang="ca-ES" sz="800" dirty="0" smtClean="0"/>
              <a:t>, 2017.</a:t>
            </a:r>
            <a:endParaRPr lang="ca-ES" sz="800" dirty="0"/>
          </a:p>
        </p:txBody>
      </p:sp>
      <p:sp>
        <p:nvSpPr>
          <p:cNvPr id="59" name="Rectangle 87"/>
          <p:cNvSpPr/>
          <p:nvPr/>
        </p:nvSpPr>
        <p:spPr>
          <a:xfrm>
            <a:off x="6516217" y="4664263"/>
            <a:ext cx="1155700" cy="287337"/>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43200" anchor="ctr"/>
          <a:lstStyle/>
          <a:p>
            <a:pPr marL="180975">
              <a:spcAft>
                <a:spcPts val="500"/>
              </a:spcAft>
              <a:tabLst>
                <a:tab pos="180975" algn="l"/>
              </a:tabLst>
              <a:defRPr/>
            </a:pPr>
            <a:r>
              <a:rPr lang="ca-ES" sz="700" dirty="0">
                <a:solidFill>
                  <a:schemeClr val="tx1"/>
                </a:solidFill>
                <a:ea typeface="ＭＳ Ｐゴシック" pitchFamily="34" charset="-128"/>
                <a:cs typeface="Arial" charset="0"/>
              </a:rPr>
              <a:t>Delimitació de l</a:t>
            </a:r>
            <a:r>
              <a:rPr lang="ca-ES" altLang="es-ES" sz="700" dirty="0">
                <a:solidFill>
                  <a:schemeClr val="tx1"/>
                </a:solidFill>
                <a:ea typeface="ＭＳ Ｐゴシック" pitchFamily="34" charset="-128"/>
                <a:cs typeface="Arial" charset="0"/>
              </a:rPr>
              <a:t>’</a:t>
            </a:r>
            <a:r>
              <a:rPr lang="ca-ES" sz="700" dirty="0">
                <a:solidFill>
                  <a:schemeClr val="tx1"/>
                </a:solidFill>
                <a:ea typeface="ＭＳ Ｐゴシック" pitchFamily="34" charset="-128"/>
                <a:cs typeface="Arial" charset="0"/>
              </a:rPr>
              <a:t>espai comercial urbà</a:t>
            </a:r>
          </a:p>
        </p:txBody>
      </p:sp>
      <p:sp>
        <p:nvSpPr>
          <p:cNvPr id="60" name="Rectangle 88"/>
          <p:cNvSpPr/>
          <p:nvPr/>
        </p:nvSpPr>
        <p:spPr bwMode="auto">
          <a:xfrm>
            <a:off x="6589242" y="4735700"/>
            <a:ext cx="73025" cy="144463"/>
          </a:xfrm>
          <a:prstGeom prst="rect">
            <a:avLst/>
          </a:prstGeom>
          <a:solidFill>
            <a:srgbClr val="FFC000">
              <a:alpha val="34000"/>
            </a:srgbClr>
          </a:solidFill>
          <a:ln w="9525" cmpd="sng">
            <a:solidFill>
              <a:srgbClr val="0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30" name="Rectangle arrodonit 52"/>
          <p:cNvSpPr/>
          <p:nvPr/>
        </p:nvSpPr>
        <p:spPr>
          <a:xfrm>
            <a:off x="4026592" y="3358034"/>
            <a:ext cx="4104580" cy="504056"/>
          </a:xfrm>
          <a:prstGeom prst="roundRect">
            <a:avLst>
              <a:gd name="adj" fmla="val 141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numCol="2" anchor="ctr"/>
          <a:lstStyle/>
          <a:p>
            <a:pPr marL="438150" indent="-171450">
              <a:spcAft>
                <a:spcPts val="300"/>
              </a:spcAft>
              <a:buFont typeface="Arial" charset="0"/>
              <a:buChar char="•"/>
              <a:defRPr/>
            </a:pPr>
            <a:r>
              <a:rPr lang="ca-ES" sz="900" dirty="0">
                <a:solidFill>
                  <a:srgbClr val="000000"/>
                </a:solidFill>
                <a:ea typeface="ＭＳ Ｐゴシック" pitchFamily="34" charset="-128"/>
              </a:rPr>
              <a:t>Avinguda de les Canàries</a:t>
            </a:r>
          </a:p>
          <a:p>
            <a:pPr marL="438150" indent="-171450">
              <a:spcAft>
                <a:spcPts val="300"/>
              </a:spcAft>
              <a:buFont typeface="Arial" charset="0"/>
              <a:buChar char="•"/>
              <a:defRPr/>
            </a:pPr>
            <a:r>
              <a:rPr lang="ca-ES" sz="900" dirty="0">
                <a:solidFill>
                  <a:srgbClr val="000000"/>
                </a:solidFill>
                <a:ea typeface="ＭＳ Ｐゴシック" pitchFamily="34" charset="-128"/>
              </a:rPr>
              <a:t>Avinguda de les Balears</a:t>
            </a:r>
          </a:p>
          <a:p>
            <a:pPr marL="438150" indent="-171450">
              <a:spcAft>
                <a:spcPts val="300"/>
              </a:spcAft>
              <a:buFont typeface="Arial" charset="0"/>
              <a:buChar char="•"/>
              <a:defRPr/>
            </a:pPr>
            <a:r>
              <a:rPr lang="ca-ES" sz="900" dirty="0">
                <a:solidFill>
                  <a:srgbClr val="000000"/>
                </a:solidFill>
                <a:ea typeface="ＭＳ Ｐゴシック" pitchFamily="34" charset="-128"/>
              </a:rPr>
              <a:t>Avinguda de Saragossa</a:t>
            </a:r>
          </a:p>
          <a:p>
            <a:pPr marL="438150" indent="-171450">
              <a:spcAft>
                <a:spcPts val="300"/>
              </a:spcAft>
              <a:buFont typeface="Arial" charset="0"/>
              <a:buChar char="•"/>
              <a:defRPr/>
            </a:pPr>
            <a:endParaRPr lang="ca-ES" sz="900" dirty="0">
              <a:solidFill>
                <a:srgbClr val="000000"/>
              </a:solidFill>
              <a:ea typeface="ＭＳ Ｐゴシック" pitchFamily="34" charset="-128"/>
            </a:endParaRPr>
          </a:p>
        </p:txBody>
      </p:sp>
      <p:sp>
        <p:nvSpPr>
          <p:cNvPr id="31" name="Rectangle arrodonit 71"/>
          <p:cNvSpPr/>
          <p:nvPr/>
        </p:nvSpPr>
        <p:spPr>
          <a:xfrm>
            <a:off x="3853060" y="3070002"/>
            <a:ext cx="4247332" cy="360362"/>
          </a:xfrm>
          <a:prstGeom prst="roundRect">
            <a:avLst>
              <a:gd name="adj" fmla="val 141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a:spcAft>
                <a:spcPts val="1000"/>
              </a:spcAft>
              <a:defRPr/>
            </a:pPr>
            <a:r>
              <a:rPr lang="ca-ES" sz="900" dirty="0" smtClean="0">
                <a:solidFill>
                  <a:srgbClr val="000000"/>
                </a:solidFill>
                <a:ea typeface="ＭＳ Ｐゴシック" pitchFamily="34" charset="-128"/>
                <a:cs typeface="Arial" charset="0"/>
              </a:rPr>
              <a:t>En referència a la zona </a:t>
            </a:r>
            <a:r>
              <a:rPr lang="ca-ES" sz="900" dirty="0">
                <a:solidFill>
                  <a:srgbClr val="000000"/>
                </a:solidFill>
                <a:ea typeface="ＭＳ Ｐゴシック" pitchFamily="34" charset="-128"/>
                <a:cs typeface="Arial" charset="0"/>
              </a:rPr>
              <a:t>de </a:t>
            </a:r>
            <a:r>
              <a:rPr lang="ca-ES" sz="900" dirty="0" err="1" smtClean="0">
                <a:solidFill>
                  <a:srgbClr val="000000"/>
                </a:solidFill>
                <a:ea typeface="ＭＳ Ｐゴシック" pitchFamily="34" charset="-128"/>
                <a:cs typeface="Arial" charset="0"/>
              </a:rPr>
              <a:t>Vilartagues</a:t>
            </a:r>
            <a:r>
              <a:rPr lang="ca-ES" sz="900" dirty="0" smtClean="0">
                <a:solidFill>
                  <a:srgbClr val="000000"/>
                </a:solidFill>
                <a:ea typeface="ＭＳ Ｐゴシック" pitchFamily="34" charset="-128"/>
                <a:cs typeface="Arial" charset="0"/>
              </a:rPr>
              <a:t>, els carrers amb més concentració comercial són:</a:t>
            </a:r>
            <a:endParaRPr lang="ca-ES" sz="900" dirty="0">
              <a:solidFill>
                <a:srgbClr val="000000"/>
              </a:solidFill>
              <a:ea typeface="ＭＳ Ｐゴシック" pitchFamily="34" charset="-128"/>
              <a:cs typeface="Arial" charset="0"/>
            </a:endParaRPr>
          </a:p>
        </p:txBody>
      </p:sp>
      <p:cxnSp>
        <p:nvCxnSpPr>
          <p:cNvPr id="6" name="Conector recto 5"/>
          <p:cNvCxnSpPr>
            <a:endCxn id="23576" idx="3"/>
          </p:cNvCxnSpPr>
          <p:nvPr/>
        </p:nvCxnSpPr>
        <p:spPr>
          <a:xfrm flipV="1">
            <a:off x="4139952" y="4362330"/>
            <a:ext cx="1137757" cy="937836"/>
          </a:xfrm>
          <a:prstGeom prst="line">
            <a:avLst/>
          </a:prstGeom>
          <a:ln>
            <a:solidFill>
              <a:srgbClr val="E74F56"/>
            </a:solidFill>
          </a:ln>
        </p:spPr>
        <p:style>
          <a:lnRef idx="2">
            <a:schemeClr val="accent1"/>
          </a:lnRef>
          <a:fillRef idx="0">
            <a:schemeClr val="accent1"/>
          </a:fillRef>
          <a:effectRef idx="1">
            <a:schemeClr val="accent1"/>
          </a:effectRef>
          <a:fontRef idx="minor">
            <a:schemeClr val="tx1"/>
          </a:fontRef>
        </p:style>
      </p:cxnSp>
      <p:cxnSp>
        <p:nvCxnSpPr>
          <p:cNvPr id="8" name="Conector recto 7"/>
          <p:cNvCxnSpPr>
            <a:stCxn id="23574" idx="1"/>
            <a:endCxn id="49" idx="1"/>
          </p:cNvCxnSpPr>
          <p:nvPr/>
        </p:nvCxnSpPr>
        <p:spPr>
          <a:xfrm flipV="1">
            <a:off x="4268610" y="4687947"/>
            <a:ext cx="1127388" cy="780163"/>
          </a:xfrm>
          <a:prstGeom prst="line">
            <a:avLst/>
          </a:prstGeom>
          <a:ln>
            <a:solidFill>
              <a:srgbClr val="E74F56"/>
            </a:solidFill>
          </a:ln>
        </p:spPr>
        <p:style>
          <a:lnRef idx="2">
            <a:schemeClr val="accent1"/>
          </a:lnRef>
          <a:fillRef idx="0">
            <a:schemeClr val="accent1"/>
          </a:fillRef>
          <a:effectRef idx="1">
            <a:schemeClr val="accent1"/>
          </a:effectRef>
          <a:fontRef idx="minor">
            <a:schemeClr val="tx1"/>
          </a:fontRef>
        </p:style>
      </p:cxnSp>
      <p:cxnSp>
        <p:nvCxnSpPr>
          <p:cNvPr id="10" name="Conector recto 9"/>
          <p:cNvCxnSpPr/>
          <p:nvPr/>
        </p:nvCxnSpPr>
        <p:spPr>
          <a:xfrm flipV="1">
            <a:off x="4139952" y="4292054"/>
            <a:ext cx="1008112" cy="648072"/>
          </a:xfrm>
          <a:prstGeom prst="line">
            <a:avLst/>
          </a:prstGeom>
          <a:ln>
            <a:solidFill>
              <a:srgbClr val="E74F56"/>
            </a:solidFill>
          </a:ln>
        </p:spPr>
        <p:style>
          <a:lnRef idx="2">
            <a:schemeClr val="accent1"/>
          </a:lnRef>
          <a:fillRef idx="0">
            <a:schemeClr val="accent1"/>
          </a:fillRef>
          <a:effectRef idx="1">
            <a:schemeClr val="accent1"/>
          </a:effectRef>
          <a:fontRef idx="minor">
            <a:schemeClr val="tx1"/>
          </a:fontRef>
        </p:style>
      </p:cxnSp>
      <p:cxnSp>
        <p:nvCxnSpPr>
          <p:cNvPr id="14" name="Conector recto 13"/>
          <p:cNvCxnSpPr/>
          <p:nvPr/>
        </p:nvCxnSpPr>
        <p:spPr>
          <a:xfrm>
            <a:off x="4355976" y="4508078"/>
            <a:ext cx="504056" cy="576064"/>
          </a:xfrm>
          <a:prstGeom prst="line">
            <a:avLst/>
          </a:prstGeom>
          <a:ln>
            <a:solidFill>
              <a:srgbClr val="E74F56"/>
            </a:solidFill>
          </a:ln>
        </p:spPr>
        <p:style>
          <a:lnRef idx="2">
            <a:schemeClr val="accent1"/>
          </a:lnRef>
          <a:fillRef idx="0">
            <a:schemeClr val="accent1"/>
          </a:fillRef>
          <a:effectRef idx="1">
            <a:schemeClr val="accent1"/>
          </a:effectRef>
          <a:fontRef idx="minor">
            <a:schemeClr val="tx1"/>
          </a:fontRef>
        </p:style>
      </p:cxnSp>
      <p:cxnSp>
        <p:nvCxnSpPr>
          <p:cNvPr id="17" name="Conector recto 16"/>
          <p:cNvCxnSpPr/>
          <p:nvPr/>
        </p:nvCxnSpPr>
        <p:spPr>
          <a:xfrm flipV="1">
            <a:off x="4355976" y="4292054"/>
            <a:ext cx="792088" cy="216024"/>
          </a:xfrm>
          <a:prstGeom prst="line">
            <a:avLst/>
          </a:prstGeom>
          <a:ln>
            <a:solidFill>
              <a:srgbClr val="E74F56"/>
            </a:solidFill>
          </a:ln>
        </p:spPr>
        <p:style>
          <a:lnRef idx="2">
            <a:schemeClr val="accent1"/>
          </a:lnRef>
          <a:fillRef idx="0">
            <a:schemeClr val="accent1"/>
          </a:fillRef>
          <a:effectRef idx="1">
            <a:schemeClr val="accent1"/>
          </a:effectRef>
          <a:fontRef idx="minor">
            <a:schemeClr val="tx1"/>
          </a:fontRef>
        </p:style>
      </p:cxnSp>
      <p:sp>
        <p:nvSpPr>
          <p:cNvPr id="23574" name="TextBox 43"/>
          <p:cNvSpPr txBox="1">
            <a:spLocks noChangeArrowheads="1"/>
          </p:cNvSpPr>
          <p:nvPr/>
        </p:nvSpPr>
        <p:spPr bwMode="auto">
          <a:xfrm rot="-2279445">
            <a:off x="4153042" y="5040314"/>
            <a:ext cx="1090828" cy="184150"/>
          </a:xfrm>
          <a:prstGeom prst="rect">
            <a:avLst/>
          </a:prstGeom>
          <a:noFill/>
          <a:ln w="9525">
            <a:noFill/>
            <a:miter lim="800000"/>
            <a:headEnd/>
            <a:tailEnd/>
          </a:ln>
        </p:spPr>
        <p:txBody>
          <a:bodyPr wrap="square">
            <a:spAutoFit/>
          </a:bodyPr>
          <a:lstStyle/>
          <a:p>
            <a:pPr algn="ctr"/>
            <a:r>
              <a:rPr lang="ca-ES" sz="600" b="1" dirty="0"/>
              <a:t>Passeig del Mar</a:t>
            </a:r>
          </a:p>
        </p:txBody>
      </p:sp>
      <p:sp>
        <p:nvSpPr>
          <p:cNvPr id="23575" name="TextBox 43"/>
          <p:cNvSpPr txBox="1">
            <a:spLocks noChangeArrowheads="1"/>
          </p:cNvSpPr>
          <p:nvPr/>
        </p:nvSpPr>
        <p:spPr bwMode="auto">
          <a:xfrm rot="19551835">
            <a:off x="4244227" y="4362770"/>
            <a:ext cx="1168400" cy="185738"/>
          </a:xfrm>
          <a:prstGeom prst="rect">
            <a:avLst/>
          </a:prstGeom>
          <a:noFill/>
          <a:ln w="9525">
            <a:noFill/>
            <a:miter lim="800000"/>
            <a:headEnd/>
            <a:tailEnd/>
          </a:ln>
        </p:spPr>
        <p:txBody>
          <a:bodyPr>
            <a:spAutoFit/>
          </a:bodyPr>
          <a:lstStyle/>
          <a:p>
            <a:pPr algn="ctr"/>
            <a:r>
              <a:rPr lang="ca-ES" sz="600" b="1" dirty="0"/>
              <a:t>C/ de Mn. </a:t>
            </a:r>
            <a:r>
              <a:rPr lang="ca-ES" sz="600" b="1" dirty="0" err="1"/>
              <a:t>J</a:t>
            </a:r>
            <a:r>
              <a:rPr lang="ca-ES" sz="600" b="1" dirty="0"/>
              <a:t>. Verdaguer</a:t>
            </a:r>
          </a:p>
        </p:txBody>
      </p:sp>
      <p:sp>
        <p:nvSpPr>
          <p:cNvPr id="23576" name="TextBox 43"/>
          <p:cNvSpPr txBox="1">
            <a:spLocks noChangeArrowheads="1"/>
          </p:cNvSpPr>
          <p:nvPr/>
        </p:nvSpPr>
        <p:spPr bwMode="auto">
          <a:xfrm rot="-2110696">
            <a:off x="4712236" y="4449515"/>
            <a:ext cx="622300" cy="184150"/>
          </a:xfrm>
          <a:prstGeom prst="rect">
            <a:avLst/>
          </a:prstGeom>
          <a:noFill/>
          <a:ln w="9525">
            <a:noFill/>
            <a:miter lim="800000"/>
            <a:headEnd/>
            <a:tailEnd/>
          </a:ln>
        </p:spPr>
        <p:txBody>
          <a:bodyPr>
            <a:spAutoFit/>
          </a:bodyPr>
          <a:lstStyle/>
          <a:p>
            <a:pPr algn="ctr"/>
            <a:r>
              <a:rPr lang="ca-ES" sz="600" b="1" dirty="0"/>
              <a:t>C/ Major</a:t>
            </a:r>
          </a:p>
        </p:txBody>
      </p:sp>
      <p:sp>
        <p:nvSpPr>
          <p:cNvPr id="23577" name="TextBox 43"/>
          <p:cNvSpPr txBox="1">
            <a:spLocks noChangeArrowheads="1"/>
          </p:cNvSpPr>
          <p:nvPr/>
        </p:nvSpPr>
        <p:spPr bwMode="auto">
          <a:xfrm rot="-2110696">
            <a:off x="3998913" y="5091639"/>
            <a:ext cx="622300" cy="277812"/>
          </a:xfrm>
          <a:prstGeom prst="rect">
            <a:avLst/>
          </a:prstGeom>
          <a:noFill/>
          <a:ln w="9525">
            <a:noFill/>
            <a:miter lim="800000"/>
            <a:headEnd/>
            <a:tailEnd/>
          </a:ln>
        </p:spPr>
        <p:txBody>
          <a:bodyPr>
            <a:spAutoFit/>
          </a:bodyPr>
          <a:lstStyle/>
          <a:p>
            <a:pPr algn="ctr"/>
            <a:r>
              <a:rPr lang="ca-ES" sz="600" b="1"/>
              <a:t>Plaça del Mercat</a:t>
            </a:r>
          </a:p>
        </p:txBody>
      </p:sp>
      <p:sp>
        <p:nvSpPr>
          <p:cNvPr id="50" name="QuadreDeText 47"/>
          <p:cNvSpPr txBox="1">
            <a:spLocks noChangeArrowheads="1"/>
          </p:cNvSpPr>
          <p:nvPr/>
        </p:nvSpPr>
        <p:spPr bwMode="auto">
          <a:xfrm>
            <a:off x="5072063" y="260350"/>
            <a:ext cx="3603625"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3. El teixit comercial de Sant Feliu de Guíxols </a:t>
            </a:r>
            <a:endParaRPr lang="es-ES" sz="1200" b="1" dirty="0">
              <a:solidFill>
                <a:schemeClr val="tx1">
                  <a:lumMod val="75000"/>
                  <a:lumOff val="25000"/>
                </a:schemeClr>
              </a:solidFill>
            </a:endParaRPr>
          </a:p>
        </p:txBody>
      </p:sp>
      <p:sp>
        <p:nvSpPr>
          <p:cNvPr id="51" name="Rectangle 5"/>
          <p:cNvSpPr/>
          <p:nvPr/>
        </p:nvSpPr>
        <p:spPr>
          <a:xfrm flipV="1">
            <a:off x="5072063" y="574675"/>
            <a:ext cx="3527425"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pic>
        <p:nvPicPr>
          <p:cNvPr id="38" name="Picture 26"/>
          <p:cNvPicPr>
            <a:picLocks noChangeAspect="1" noChangeArrowheads="1"/>
          </p:cNvPicPr>
          <p:nvPr/>
        </p:nvPicPr>
        <p:blipFill>
          <a:blip r:embed="rId5" cstate="print"/>
          <a:srcRect/>
          <a:stretch>
            <a:fillRect/>
          </a:stretch>
        </p:blipFill>
        <p:spPr bwMode="auto">
          <a:xfrm>
            <a:off x="3998665" y="2022484"/>
            <a:ext cx="141287" cy="134937"/>
          </a:xfrm>
          <a:prstGeom prst="rect">
            <a:avLst/>
          </a:prstGeom>
          <a:noFill/>
          <a:ln w="9525">
            <a:noFill/>
            <a:miter lim="800000"/>
            <a:headEnd/>
            <a:tailEnd/>
          </a:ln>
        </p:spPr>
      </p:pic>
      <p:pic>
        <p:nvPicPr>
          <p:cNvPr id="39" name="Picture 26"/>
          <p:cNvPicPr>
            <a:picLocks noChangeAspect="1" noChangeArrowheads="1"/>
          </p:cNvPicPr>
          <p:nvPr/>
        </p:nvPicPr>
        <p:blipFill>
          <a:blip r:embed="rId5" cstate="print"/>
          <a:srcRect/>
          <a:stretch>
            <a:fillRect/>
          </a:stretch>
        </p:blipFill>
        <p:spPr bwMode="auto">
          <a:xfrm>
            <a:off x="3993901" y="3117438"/>
            <a:ext cx="141287" cy="1349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18"/>
          <p:cNvSpPr/>
          <p:nvPr/>
        </p:nvSpPr>
        <p:spPr>
          <a:xfrm>
            <a:off x="539750" y="1785925"/>
            <a:ext cx="8208963" cy="3429025"/>
          </a:xfrm>
          <a:prstGeom prst="roundRect">
            <a:avLst>
              <a:gd name="adj" fmla="val 1024"/>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dirty="0">
              <a:solidFill>
                <a:schemeClr val="bg1"/>
              </a:solidFill>
              <a:latin typeface="+mj-lt"/>
            </a:endParaRPr>
          </a:p>
        </p:txBody>
      </p:sp>
      <p:sp>
        <p:nvSpPr>
          <p:cNvPr id="94211" name="Contenidor de número de diapositiva 3"/>
          <p:cNvSpPr>
            <a:spLocks noGrp="1"/>
          </p:cNvSpPr>
          <p:nvPr>
            <p:ph type="sldNum" sz="quarter" idx="10"/>
          </p:nvPr>
        </p:nvSpPr>
        <p:spPr bwMode="auto">
          <a:noFill/>
          <a:ln>
            <a:miter lim="800000"/>
            <a:headEnd/>
            <a:tailEnd/>
          </a:ln>
        </p:spPr>
        <p:txBody>
          <a:bodyPr/>
          <a:lstStyle/>
          <a:p>
            <a:fld id="{80680BB3-B4BF-4463-8EE8-79B630AB8581}" type="slidenum">
              <a:rPr lang="es-ES" altLang="ca-ES" smtClean="0">
                <a:latin typeface="Arial" charset="0"/>
                <a:cs typeface="Arial" charset="0"/>
              </a:rPr>
              <a:pPr/>
              <a:t>90</a:t>
            </a:fld>
            <a:endParaRPr lang="es-ES" altLang="ca-ES" smtClean="0">
              <a:latin typeface="Arial" charset="0"/>
              <a:cs typeface="Arial" charset="0"/>
            </a:endParaRPr>
          </a:p>
        </p:txBody>
      </p:sp>
      <p:sp>
        <p:nvSpPr>
          <p:cNvPr id="11" name="Rectangle arrodonit 10"/>
          <p:cNvSpPr/>
          <p:nvPr/>
        </p:nvSpPr>
        <p:spPr bwMode="auto">
          <a:xfrm>
            <a:off x="684213" y="2074850"/>
            <a:ext cx="1150937" cy="358775"/>
          </a:xfrm>
          <a:prstGeom prst="roundRect">
            <a:avLst>
              <a:gd name="adj" fmla="val 5945"/>
            </a:avLst>
          </a:prstGeom>
          <a:solidFill>
            <a:srgbClr val="92D05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altLang="es-ES_tradnl" sz="1200" b="1" dirty="0" smtClean="0">
                <a:solidFill>
                  <a:schemeClr val="tx1"/>
                </a:solidFill>
              </a:rPr>
              <a:t>7.2</a:t>
            </a:r>
            <a:endParaRPr lang="ca-ES" altLang="es-ES_tradnl" sz="1200" b="1" dirty="0">
              <a:solidFill>
                <a:schemeClr val="tx1"/>
              </a:solidFill>
            </a:endParaRPr>
          </a:p>
        </p:txBody>
      </p:sp>
      <p:sp>
        <p:nvSpPr>
          <p:cNvPr id="12" name="Rectangle arrodonit 11"/>
          <p:cNvSpPr/>
          <p:nvPr/>
        </p:nvSpPr>
        <p:spPr bwMode="auto">
          <a:xfrm>
            <a:off x="1908175" y="2074850"/>
            <a:ext cx="6696075" cy="358775"/>
          </a:xfrm>
          <a:prstGeom prst="roundRect">
            <a:avLst>
              <a:gd name="adj" fmla="val 5945"/>
            </a:avLst>
          </a:prstGeom>
          <a:solidFill>
            <a:srgbClr val="92D050">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spcBef>
                <a:spcPct val="60000"/>
              </a:spcBef>
              <a:spcAft>
                <a:spcPts val="700"/>
              </a:spcAft>
              <a:defRPr/>
            </a:pPr>
            <a:r>
              <a:rPr lang="ca-ES" altLang="ca-ES" sz="1200" b="1" dirty="0">
                <a:solidFill>
                  <a:schemeClr val="tx1"/>
                </a:solidFill>
              </a:rPr>
              <a:t>Programa </a:t>
            </a:r>
            <a:r>
              <a:rPr lang="ca-ES" altLang="ca-ES" sz="1200" b="1" dirty="0" smtClean="0">
                <a:solidFill>
                  <a:schemeClr val="tx1"/>
                </a:solidFill>
              </a:rPr>
              <a:t>d’impuls digital</a:t>
            </a:r>
            <a:endParaRPr lang="ca-ES" altLang="ca-ES" sz="1200" b="1" dirty="0">
              <a:solidFill>
                <a:schemeClr val="tx1"/>
              </a:solidFill>
            </a:endParaRPr>
          </a:p>
        </p:txBody>
      </p:sp>
      <p:sp>
        <p:nvSpPr>
          <p:cNvPr id="18" name="Rectangle arrodonit 17"/>
          <p:cNvSpPr/>
          <p:nvPr/>
        </p:nvSpPr>
        <p:spPr bwMode="auto">
          <a:xfrm>
            <a:off x="684213" y="2500306"/>
            <a:ext cx="1150937" cy="1071570"/>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Contingut</a:t>
            </a:r>
          </a:p>
        </p:txBody>
      </p:sp>
      <p:sp>
        <p:nvSpPr>
          <p:cNvPr id="19" name="Rectangle arrodonit 18"/>
          <p:cNvSpPr/>
          <p:nvPr/>
        </p:nvSpPr>
        <p:spPr bwMode="auto">
          <a:xfrm>
            <a:off x="1908175" y="2500306"/>
            <a:ext cx="6696075" cy="1071570"/>
          </a:xfrm>
          <a:prstGeom prst="roundRect">
            <a:avLst>
              <a:gd name="adj" fmla="val 1362"/>
            </a:avLst>
          </a:prstGeom>
          <a:solidFill>
            <a:srgbClr val="FFFFFF">
              <a:alpha val="60000"/>
            </a:srgb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4763" algn="just">
              <a:spcAft>
                <a:spcPts val="500"/>
              </a:spcAft>
              <a:defRPr/>
            </a:pPr>
            <a:r>
              <a:rPr lang="ca-ES" sz="1000" dirty="0" smtClean="0">
                <a:solidFill>
                  <a:schemeClr val="tx1"/>
                </a:solidFill>
                <a:ea typeface="ＭＳ Ｐゴシック" pitchFamily="34" charset="-128"/>
              </a:rPr>
              <a:t>Addicionalment, i tenint present que les noves tecnologies són cada vegada més importants en el món del comerç, també es proposa fomentar la participació dels comerços associats en l’anomenada </a:t>
            </a:r>
            <a:r>
              <a:rPr lang="ca-ES" sz="1000" b="1" dirty="0" smtClean="0">
                <a:solidFill>
                  <a:schemeClr val="tx1"/>
                </a:solidFill>
                <a:ea typeface="ＭＳ Ｐゴシック" pitchFamily="34" charset="-128"/>
              </a:rPr>
              <a:t>“</a:t>
            </a:r>
            <a:r>
              <a:rPr lang="ca-ES" sz="1000" b="1" dirty="0" err="1" smtClean="0">
                <a:solidFill>
                  <a:schemeClr val="tx1"/>
                </a:solidFill>
                <a:ea typeface="ＭＳ Ｐゴシック" pitchFamily="34" charset="-128"/>
              </a:rPr>
              <a:t>Autodiagnosi</a:t>
            </a:r>
            <a:r>
              <a:rPr lang="ca-ES" sz="1000" b="1" dirty="0" smtClean="0">
                <a:solidFill>
                  <a:schemeClr val="tx1"/>
                </a:solidFill>
                <a:ea typeface="ＭＳ Ｐゴシック" pitchFamily="34" charset="-128"/>
              </a:rPr>
              <a:t> TIC”</a:t>
            </a:r>
            <a:r>
              <a:rPr lang="ca-ES" sz="1000" dirty="0" smtClean="0">
                <a:solidFill>
                  <a:schemeClr val="tx1"/>
                </a:solidFill>
                <a:ea typeface="ＭＳ Ｐゴシック" pitchFamily="34" charset="-128"/>
              </a:rPr>
              <a:t>, accessible a través del següent enllaç: </a:t>
            </a:r>
            <a:r>
              <a:rPr lang="ca-ES" sz="1000" u="sng" dirty="0" smtClean="0">
                <a:solidFill>
                  <a:schemeClr val="tx1"/>
                </a:solidFill>
                <a:ea typeface="ＭＳ Ｐゴシック" pitchFamily="34" charset="-128"/>
              </a:rPr>
              <a:t>http://ccam.gencat.cat/ca/arees_actuacio/comerc/autodiagnosi</a:t>
            </a:r>
            <a:r>
              <a:rPr lang="ca-ES" sz="1000" dirty="0" smtClean="0">
                <a:solidFill>
                  <a:schemeClr val="tx1"/>
                </a:solidFill>
                <a:ea typeface="ＭＳ Ｐゴシック" pitchFamily="34" charset="-128"/>
              </a:rPr>
              <a:t>.</a:t>
            </a:r>
            <a:endParaRPr lang="ca-ES" sz="1000" u="sng" dirty="0" smtClean="0">
              <a:solidFill>
                <a:schemeClr val="tx1"/>
              </a:solidFill>
              <a:ea typeface="ＭＳ Ｐゴシック" pitchFamily="34" charset="-128"/>
            </a:endParaRPr>
          </a:p>
          <a:p>
            <a:pPr marL="266700" indent="4763" algn="just">
              <a:spcAft>
                <a:spcPts val="500"/>
              </a:spcAft>
              <a:defRPr/>
            </a:pPr>
            <a:r>
              <a:rPr lang="ca-ES" sz="1000" dirty="0" smtClean="0">
                <a:solidFill>
                  <a:schemeClr val="tx1"/>
                </a:solidFill>
                <a:ea typeface="ＭＳ Ｐゴシック" pitchFamily="34" charset="-128"/>
              </a:rPr>
              <a:t>Aquesta eina, elaborada per la Direcció General de Comerç, permet identificar</a:t>
            </a:r>
            <a:r>
              <a:rPr lang="ca-ES" sz="1000" b="1" dirty="0" smtClean="0">
                <a:solidFill>
                  <a:schemeClr val="tx1"/>
                </a:solidFill>
                <a:ea typeface="ＭＳ Ｐゴシック" pitchFamily="34" charset="-128"/>
              </a:rPr>
              <a:t> </a:t>
            </a:r>
            <a:r>
              <a:rPr lang="ca-ES" sz="1000" dirty="0" smtClean="0">
                <a:solidFill>
                  <a:schemeClr val="tx1"/>
                </a:solidFill>
                <a:ea typeface="ＭＳ Ｐゴシック" pitchFamily="34" charset="-128"/>
              </a:rPr>
              <a:t>a través d’un àgil qüestionari quin és </a:t>
            </a:r>
            <a:r>
              <a:rPr lang="ca-ES" sz="1000" b="1" dirty="0" smtClean="0">
                <a:solidFill>
                  <a:schemeClr val="tx1"/>
                </a:solidFill>
                <a:ea typeface="ＭＳ Ｐゴシック" pitchFamily="34" charset="-128"/>
              </a:rPr>
              <a:t>l’estat de maduresa </a:t>
            </a:r>
            <a:r>
              <a:rPr lang="ca-ES" sz="1000" dirty="0" smtClean="0">
                <a:solidFill>
                  <a:schemeClr val="tx1"/>
                </a:solidFill>
                <a:ea typeface="ＭＳ Ｐゴシック" pitchFamily="34" charset="-128"/>
              </a:rPr>
              <a:t>de qualsevol punt de venda.</a:t>
            </a:r>
          </a:p>
        </p:txBody>
      </p:sp>
      <p:sp>
        <p:nvSpPr>
          <p:cNvPr id="14" name="Rectangle arrodonit 13"/>
          <p:cNvSpPr/>
          <p:nvPr/>
        </p:nvSpPr>
        <p:spPr bwMode="auto">
          <a:xfrm>
            <a:off x="1187450" y="1643050"/>
            <a:ext cx="7416800" cy="358775"/>
          </a:xfrm>
          <a:prstGeom prst="roundRect">
            <a:avLst>
              <a:gd name="adj" fmla="val 5945"/>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ca-ES" sz="1600" b="1" dirty="0" smtClean="0">
                <a:solidFill>
                  <a:schemeClr val="bg1"/>
                </a:solidFill>
              </a:rPr>
              <a:t>Competitivitat i transformació digital</a:t>
            </a:r>
            <a:endParaRPr lang="ca-ES" sz="1600" b="1" dirty="0">
              <a:solidFill>
                <a:schemeClr val="bg1"/>
              </a:solidFill>
            </a:endParaRPr>
          </a:p>
        </p:txBody>
      </p:sp>
      <p:sp>
        <p:nvSpPr>
          <p:cNvPr id="17" name="Rectangle arrodonit 16"/>
          <p:cNvSpPr/>
          <p:nvPr/>
        </p:nvSpPr>
        <p:spPr>
          <a:xfrm>
            <a:off x="684213" y="1643050"/>
            <a:ext cx="431800" cy="358775"/>
          </a:xfrm>
          <a:prstGeom prst="roundRect">
            <a:avLst>
              <a:gd name="adj" fmla="val 11132"/>
            </a:avLst>
          </a:prstGeom>
          <a:solidFill>
            <a:schemeClr val="tx1">
              <a:lumMod val="75000"/>
              <a:lumOff val="25000"/>
            </a:schemeClr>
          </a:solidFill>
          <a:ln w="6350">
            <a:solidFill>
              <a:schemeClr val="tx1">
                <a:lumMod val="75000"/>
                <a:lumOff val="25000"/>
              </a:schemeClr>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2000"/>
              </a:lnSpc>
              <a:defRPr/>
            </a:pPr>
            <a:r>
              <a:rPr lang="ca-ES" sz="1600" b="1" dirty="0" smtClean="0">
                <a:solidFill>
                  <a:schemeClr val="bg1"/>
                </a:solidFill>
              </a:rPr>
              <a:t>7</a:t>
            </a:r>
            <a:endParaRPr lang="es-ES" sz="1600" b="1" dirty="0">
              <a:solidFill>
                <a:schemeClr val="bg1"/>
              </a:solidFill>
            </a:endParaRPr>
          </a:p>
        </p:txBody>
      </p:sp>
      <p:sp>
        <p:nvSpPr>
          <p:cNvPr id="15" name="QuadreDeText 47"/>
          <p:cNvSpPr txBox="1">
            <a:spLocks noChangeArrowheads="1"/>
          </p:cNvSpPr>
          <p:nvPr/>
        </p:nvSpPr>
        <p:spPr bwMode="auto">
          <a:xfrm>
            <a:off x="5076825" y="260350"/>
            <a:ext cx="3598863" cy="360363"/>
          </a:xfrm>
          <a:prstGeom prst="rect">
            <a:avLst/>
          </a:prstGeom>
          <a:solidFill>
            <a:schemeClr val="bg1"/>
          </a:solidFill>
          <a:ln w="19050">
            <a:solidFill>
              <a:schemeClr val="bg1"/>
            </a:solidFill>
            <a:miter lim="800000"/>
            <a:headEnd/>
            <a:tailEnd/>
          </a:ln>
        </p:spPr>
        <p:txBody>
          <a:bodyPr anchor="ctr"/>
          <a:lstStyle/>
          <a:p>
            <a:pPr algn="r" eaLnBrk="1" hangingPunct="1">
              <a:defRPr/>
            </a:pPr>
            <a:r>
              <a:rPr lang="ca-ES" sz="1200" b="1" dirty="0">
                <a:solidFill>
                  <a:schemeClr val="tx1">
                    <a:lumMod val="75000"/>
                    <a:lumOff val="25000"/>
                  </a:schemeClr>
                </a:solidFill>
              </a:rPr>
              <a:t>4.3. Programes de treball per a la dinamització del comerç urbà de </a:t>
            </a:r>
            <a:r>
              <a:rPr lang="ca-ES" sz="1200" b="1" dirty="0" smtClean="0">
                <a:solidFill>
                  <a:schemeClr val="tx1">
                    <a:lumMod val="75000"/>
                    <a:lumOff val="25000"/>
                  </a:schemeClr>
                </a:solidFill>
              </a:rPr>
              <a:t>Sant Feliu de Guíxols</a:t>
            </a:r>
            <a:endParaRPr lang="es-ES" sz="1200" b="1" dirty="0">
              <a:solidFill>
                <a:schemeClr val="tx1">
                  <a:lumMod val="75000"/>
                  <a:lumOff val="25000"/>
                </a:schemeClr>
              </a:solidFill>
            </a:endParaRPr>
          </a:p>
        </p:txBody>
      </p:sp>
      <p:sp>
        <p:nvSpPr>
          <p:cNvPr id="16" name="Rectangle 15"/>
          <p:cNvSpPr/>
          <p:nvPr/>
        </p:nvSpPr>
        <p:spPr>
          <a:xfrm flipV="1">
            <a:off x="4859338" y="647700"/>
            <a:ext cx="3744912" cy="46038"/>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21" name="Rectangle arrodonit 24"/>
          <p:cNvSpPr/>
          <p:nvPr/>
        </p:nvSpPr>
        <p:spPr bwMode="auto">
          <a:xfrm>
            <a:off x="684213" y="3643314"/>
            <a:ext cx="1150937" cy="504825"/>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Resultats esperats</a:t>
            </a:r>
          </a:p>
        </p:txBody>
      </p:sp>
      <p:sp>
        <p:nvSpPr>
          <p:cNvPr id="22" name="Rectangle arrodonit 25"/>
          <p:cNvSpPr/>
          <p:nvPr/>
        </p:nvSpPr>
        <p:spPr bwMode="auto">
          <a:xfrm>
            <a:off x="1908175" y="3643314"/>
            <a:ext cx="6696075" cy="504825"/>
          </a:xfrm>
          <a:prstGeom prst="roundRect">
            <a:avLst>
              <a:gd name="adj" fmla="val 5945"/>
            </a:avLst>
          </a:prstGeom>
          <a:solidFill>
            <a:schemeClr val="bg1">
              <a:alpha val="80000"/>
            </a:scheme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Millorar la presència dels comerços locals a </a:t>
            </a:r>
            <a:r>
              <a:rPr lang="ca-ES" sz="1000" dirty="0" err="1" smtClean="0">
                <a:solidFill>
                  <a:schemeClr val="tx1"/>
                </a:solidFill>
              </a:rPr>
              <a:t>internet</a:t>
            </a:r>
            <a:r>
              <a:rPr lang="ca-ES" sz="1000" dirty="0" smtClean="0">
                <a:solidFill>
                  <a:schemeClr val="tx1"/>
                </a:solidFill>
              </a:rPr>
              <a:t>, així com el seu coneixement i identificació per part de la potencial clientela.</a:t>
            </a:r>
            <a:endParaRPr lang="ca-ES" sz="1000" dirty="0">
              <a:solidFill>
                <a:schemeClr val="tx1"/>
              </a:solidFill>
            </a:endParaRPr>
          </a:p>
        </p:txBody>
      </p:sp>
      <p:sp>
        <p:nvSpPr>
          <p:cNvPr id="23" name="Rectangle arrodonit 31"/>
          <p:cNvSpPr/>
          <p:nvPr/>
        </p:nvSpPr>
        <p:spPr bwMode="auto">
          <a:xfrm>
            <a:off x="684213" y="4219577"/>
            <a:ext cx="1150937" cy="719137"/>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Agents implicats</a:t>
            </a:r>
          </a:p>
        </p:txBody>
      </p:sp>
      <p:sp>
        <p:nvSpPr>
          <p:cNvPr id="24" name="Rectangle arrodonit 32"/>
          <p:cNvSpPr/>
          <p:nvPr/>
        </p:nvSpPr>
        <p:spPr bwMode="auto">
          <a:xfrm>
            <a:off x="1908175" y="4219577"/>
            <a:ext cx="1368425" cy="719137"/>
          </a:xfrm>
          <a:prstGeom prst="roundRect">
            <a:avLst>
              <a:gd name="adj" fmla="val 5945"/>
            </a:avLst>
          </a:prstGeom>
          <a:solidFill>
            <a:schemeClr val="bg1">
              <a:alpha val="80000"/>
            </a:scheme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Associació Guíxols Comerç i Turisme i comerciants.</a:t>
            </a:r>
            <a:endParaRPr lang="ca-ES" sz="1000" dirty="0">
              <a:solidFill>
                <a:schemeClr val="tx1"/>
              </a:solidFill>
            </a:endParaRPr>
          </a:p>
        </p:txBody>
      </p:sp>
      <p:sp>
        <p:nvSpPr>
          <p:cNvPr id="25" name="Rectangle arrodonit 33"/>
          <p:cNvSpPr/>
          <p:nvPr/>
        </p:nvSpPr>
        <p:spPr bwMode="auto">
          <a:xfrm>
            <a:off x="3348038" y="4219577"/>
            <a:ext cx="1152525" cy="719137"/>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Públic destinatari</a:t>
            </a:r>
          </a:p>
        </p:txBody>
      </p:sp>
      <p:sp>
        <p:nvSpPr>
          <p:cNvPr id="26" name="Rectangle arrodonit 37"/>
          <p:cNvSpPr/>
          <p:nvPr/>
        </p:nvSpPr>
        <p:spPr bwMode="auto">
          <a:xfrm>
            <a:off x="6011863" y="4219577"/>
            <a:ext cx="1152525" cy="719137"/>
          </a:xfrm>
          <a:prstGeom prst="roundRect">
            <a:avLst>
              <a:gd name="adj" fmla="val 5945"/>
            </a:avLst>
          </a:prstGeom>
          <a:solidFill>
            <a:srgbClr val="92D050">
              <a:alpha val="4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ca-ES" altLang="es-ES_tradnl" sz="1200" b="1" dirty="0">
                <a:solidFill>
                  <a:schemeClr val="tx1"/>
                </a:solidFill>
                <a:cs typeface="Arial" charset="0"/>
              </a:rPr>
              <a:t>Prioritat</a:t>
            </a:r>
          </a:p>
        </p:txBody>
      </p:sp>
      <p:sp>
        <p:nvSpPr>
          <p:cNvPr id="27" name="Rectangle arrodonit 39"/>
          <p:cNvSpPr/>
          <p:nvPr/>
        </p:nvSpPr>
        <p:spPr bwMode="auto">
          <a:xfrm>
            <a:off x="4572000" y="4219577"/>
            <a:ext cx="1368425" cy="719137"/>
          </a:xfrm>
          <a:prstGeom prst="roundRect">
            <a:avLst>
              <a:gd name="adj" fmla="val 5945"/>
            </a:avLst>
          </a:prstGeom>
          <a:solidFill>
            <a:schemeClr val="bg1">
              <a:alpha val="80000"/>
            </a:scheme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smtClean="0">
                <a:solidFill>
                  <a:schemeClr val="tx1"/>
                </a:solidFill>
              </a:rPr>
              <a:t>Comerciants.</a:t>
            </a:r>
            <a:endParaRPr lang="ca-ES" sz="1000" dirty="0">
              <a:solidFill>
                <a:schemeClr val="tx1"/>
              </a:solidFill>
            </a:endParaRPr>
          </a:p>
        </p:txBody>
      </p:sp>
      <p:sp>
        <p:nvSpPr>
          <p:cNvPr id="28" name="Rectangle arrodonit 40"/>
          <p:cNvSpPr/>
          <p:nvPr/>
        </p:nvSpPr>
        <p:spPr bwMode="auto">
          <a:xfrm>
            <a:off x="7235825" y="4219577"/>
            <a:ext cx="1368425" cy="719137"/>
          </a:xfrm>
          <a:prstGeom prst="roundRect">
            <a:avLst>
              <a:gd name="adj" fmla="val 5945"/>
            </a:avLst>
          </a:prstGeom>
          <a:solidFill>
            <a:schemeClr val="bg1">
              <a:alpha val="80000"/>
            </a:schemeClr>
          </a:solidFill>
          <a:ln>
            <a:solidFill>
              <a:srgbClr val="89CC40">
                <a:alpha val="45098"/>
              </a:srgb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60000"/>
              </a:spcBef>
              <a:spcAft>
                <a:spcPts val="700"/>
              </a:spcAft>
              <a:defRPr/>
            </a:pPr>
            <a:r>
              <a:rPr lang="ca-ES" sz="1000" dirty="0">
                <a:solidFill>
                  <a:schemeClr val="tx1"/>
                </a:solidFill>
              </a:rPr>
              <a:t>Alta.</a:t>
            </a: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Contenidor de número de diapositiva 3"/>
          <p:cNvSpPr>
            <a:spLocks noGrp="1"/>
          </p:cNvSpPr>
          <p:nvPr>
            <p:ph type="sldNum" sz="quarter" idx="10"/>
          </p:nvPr>
        </p:nvSpPr>
        <p:spPr bwMode="auto">
          <a:noFill/>
          <a:ln>
            <a:miter lim="800000"/>
            <a:headEnd/>
            <a:tailEnd/>
          </a:ln>
        </p:spPr>
        <p:txBody>
          <a:bodyPr/>
          <a:lstStyle/>
          <a:p>
            <a:fld id="{8B4FF8A4-9F11-4D32-9E35-52DF6C0F40F7}" type="slidenum">
              <a:rPr lang="es-ES" smtClean="0">
                <a:latin typeface="Arial" charset="0"/>
                <a:cs typeface="Arial" charset="0"/>
              </a:rPr>
              <a:pPr/>
              <a:t>91</a:t>
            </a:fld>
            <a:endParaRPr lang="es-ES" smtClean="0">
              <a:latin typeface="Arial" charset="0"/>
              <a:cs typeface="Arial" charset="0"/>
            </a:endParaRPr>
          </a:p>
        </p:txBody>
      </p:sp>
      <p:sp>
        <p:nvSpPr>
          <p:cNvPr id="66563" name="QuadreDeText 8"/>
          <p:cNvSpPr txBox="1">
            <a:spLocks noChangeArrowheads="1"/>
          </p:cNvSpPr>
          <p:nvPr/>
        </p:nvSpPr>
        <p:spPr bwMode="auto">
          <a:xfrm rot="-5400000">
            <a:off x="-222250" y="3203576"/>
            <a:ext cx="2930525" cy="400050"/>
          </a:xfrm>
          <a:prstGeom prst="rect">
            <a:avLst/>
          </a:prstGeom>
          <a:solidFill>
            <a:srgbClr val="CCE9AD"/>
          </a:solidFill>
          <a:ln w="9525">
            <a:noFill/>
            <a:miter lim="800000"/>
            <a:headEnd/>
            <a:tailEnd/>
          </a:ln>
        </p:spPr>
        <p:txBody>
          <a:bodyPr>
            <a:spAutoFit/>
          </a:bodyPr>
          <a:lstStyle/>
          <a:p>
            <a:pPr algn="ctr"/>
            <a:r>
              <a:rPr lang="ca-ES" sz="2000" b="1">
                <a:solidFill>
                  <a:schemeClr val="bg1"/>
                </a:solidFill>
              </a:rPr>
              <a:t>Índex</a:t>
            </a:r>
            <a:endParaRPr lang="es-ES" sz="1200" b="1">
              <a:solidFill>
                <a:schemeClr val="bg1"/>
              </a:solidFill>
            </a:endParaRPr>
          </a:p>
        </p:txBody>
      </p:sp>
      <p:graphicFrame>
        <p:nvGraphicFramePr>
          <p:cNvPr id="7" name="Taula 6"/>
          <p:cNvGraphicFramePr>
            <a:graphicFrameLocks noGrp="1"/>
          </p:cNvGraphicFramePr>
          <p:nvPr/>
        </p:nvGraphicFramePr>
        <p:xfrm>
          <a:off x="1547813" y="1944688"/>
          <a:ext cx="6624736" cy="2924178"/>
        </p:xfrm>
        <a:graphic>
          <a:graphicData uri="http://schemas.openxmlformats.org/drawingml/2006/table">
            <a:tbl>
              <a:tblPr/>
              <a:tblGrid>
                <a:gridCol w="6624736"/>
              </a:tblGrid>
              <a:tr h="3326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1. Introducció i objectius del treball</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noFill/>
                  </a:tcPr>
                </a:tc>
              </a:tr>
              <a:tr h="3874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2. Metodologia de treball</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noFill/>
                  </a:tcPr>
                </a:tc>
              </a:tr>
              <a:tr h="3781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3. El</a:t>
                      </a:r>
                      <a:r>
                        <a:rPr lang="ca-ES" sz="1200" b="0" kern="1200" baseline="0" dirty="0" smtClean="0">
                          <a:solidFill>
                            <a:schemeClr val="tx1">
                              <a:lumMod val="75000"/>
                              <a:lumOff val="25000"/>
                            </a:schemeClr>
                          </a:solidFill>
                          <a:latin typeface="Arial" charset="0"/>
                          <a:ea typeface="ＭＳ Ｐゴシック" pitchFamily="34" charset="-128"/>
                          <a:cs typeface="+mn-cs"/>
                        </a:rPr>
                        <a:t> teixit comercial de Sant Feliu de Guíxols </a:t>
                      </a:r>
                      <a:r>
                        <a:rPr lang="ca-ES" sz="1200" b="0" kern="1200" dirty="0" smtClean="0">
                          <a:solidFill>
                            <a:schemeClr val="tx1">
                              <a:lumMod val="75000"/>
                              <a:lumOff val="25000"/>
                            </a:schemeClr>
                          </a:solidFill>
                          <a:latin typeface="Arial" charset="0"/>
                          <a:ea typeface="ＭＳ Ｐゴシック" pitchFamily="34" charset="-128"/>
                          <a:cs typeface="+mn-cs"/>
                        </a:rPr>
                        <a:t> </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noFill/>
                  </a:tcPr>
                </a:tc>
              </a:tr>
              <a:tr h="378198">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ca-ES" sz="1200" b="1" kern="1200" dirty="0" smtClean="0">
                          <a:solidFill>
                            <a:schemeClr val="tx1">
                              <a:lumMod val="75000"/>
                              <a:lumOff val="25000"/>
                            </a:schemeClr>
                          </a:solidFill>
                          <a:latin typeface="Arial" charset="0"/>
                          <a:ea typeface="ＭＳ Ｐゴシック" pitchFamily="34" charset="-128"/>
                          <a:cs typeface="+mn-cs"/>
                        </a:rPr>
                        <a:t>    4. Pla de treball</a:t>
                      </a:r>
                      <a:r>
                        <a:rPr lang="ca-ES" sz="1200" b="0" kern="1200" dirty="0" smtClean="0">
                          <a:solidFill>
                            <a:schemeClr val="tx1">
                              <a:lumMod val="75000"/>
                              <a:lumOff val="25000"/>
                            </a:schemeClr>
                          </a:solidFill>
                          <a:latin typeface="Arial" charset="0"/>
                          <a:ea typeface="ＭＳ Ｐゴシック" pitchFamily="34" charset="-128"/>
                          <a:cs typeface="+mn-cs"/>
                        </a:rPr>
                        <a:t> </a:t>
                      </a:r>
                      <a:r>
                        <a:rPr lang="ca-ES" sz="1200" b="1" kern="1200" dirty="0" smtClean="0">
                          <a:solidFill>
                            <a:schemeClr val="tx1">
                              <a:lumMod val="75000"/>
                              <a:lumOff val="25000"/>
                            </a:schemeClr>
                          </a:solidFill>
                          <a:latin typeface="Arial" charset="0"/>
                          <a:ea typeface="ＭＳ Ｐゴシック" pitchFamily="34" charset="-128"/>
                          <a:cs typeface="+mn-cs"/>
                        </a:rPr>
                        <a:t>per a la dinamització del comerç de Sant Feliu de Guíxols</a:t>
                      </a:r>
                      <a:endParaRPr lang="es-ES" sz="1200" b="1"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677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4.1. Proposta</a:t>
                      </a:r>
                      <a:r>
                        <a:rPr lang="ca-ES" sz="1200" b="0" kern="1200" baseline="0" dirty="0" smtClean="0">
                          <a:solidFill>
                            <a:schemeClr val="tx1">
                              <a:lumMod val="75000"/>
                              <a:lumOff val="25000"/>
                            </a:schemeClr>
                          </a:solidFill>
                          <a:latin typeface="Arial" charset="0"/>
                          <a:ea typeface="ＭＳ Ｐゴシック" pitchFamily="34" charset="-128"/>
                          <a:cs typeface="+mn-cs"/>
                        </a:rPr>
                        <a:t> de valor: </a:t>
                      </a:r>
                      <a:r>
                        <a:rPr lang="ca-ES" sz="1200" b="0" dirty="0" smtClean="0">
                          <a:solidFill>
                            <a:schemeClr val="tx1">
                              <a:lumMod val="75000"/>
                              <a:lumOff val="25000"/>
                            </a:schemeClr>
                          </a:solidFill>
                        </a:rPr>
                        <a:t>Visió estratègica i model comercial</a:t>
                      </a:r>
                      <a:endParaRPr lang="ca-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FFFFFF">
                        <a:alpha val="60000"/>
                      </a:srgbClr>
                    </a:solidFill>
                  </a:tcPr>
                </a:tc>
              </a:tr>
              <a:tr h="3677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1" kern="1200" dirty="0" smtClean="0">
                          <a:solidFill>
                            <a:schemeClr val="tx1">
                              <a:lumMod val="75000"/>
                              <a:lumOff val="25000"/>
                            </a:schemeClr>
                          </a:solidFill>
                          <a:latin typeface="Arial" charset="0"/>
                          <a:ea typeface="ＭＳ Ｐゴシック" pitchFamily="34" charset="-128"/>
                          <a:cs typeface="+mn-cs"/>
                        </a:rPr>
                        <a:t>    </a:t>
                      </a:r>
                      <a:r>
                        <a:rPr lang="ca-ES" sz="1200" b="0" kern="1200" dirty="0" smtClean="0">
                          <a:solidFill>
                            <a:schemeClr val="tx1">
                              <a:lumMod val="75000"/>
                              <a:lumOff val="25000"/>
                            </a:schemeClr>
                          </a:solidFill>
                          <a:latin typeface="Arial" charset="0"/>
                          <a:ea typeface="ＭＳ Ｐゴシック" pitchFamily="34" charset="-128"/>
                          <a:cs typeface="+mn-cs"/>
                        </a:rPr>
                        <a:t>4.2.</a:t>
                      </a:r>
                      <a:r>
                        <a:rPr lang="ca-ES" sz="1200" b="0" kern="1200" baseline="0" dirty="0" smtClean="0">
                          <a:solidFill>
                            <a:schemeClr val="tx1">
                              <a:lumMod val="75000"/>
                              <a:lumOff val="25000"/>
                            </a:schemeClr>
                          </a:solidFill>
                          <a:latin typeface="Arial" charset="0"/>
                          <a:ea typeface="ＭＳ Ｐゴシック" pitchFamily="34" charset="-128"/>
                          <a:cs typeface="+mn-cs"/>
                        </a:rPr>
                        <a:t> </a:t>
                      </a:r>
                      <a:r>
                        <a:rPr lang="ca-ES" sz="1200" b="0" kern="1200" dirty="0" smtClean="0">
                          <a:solidFill>
                            <a:schemeClr val="tx1">
                              <a:lumMod val="75000"/>
                              <a:lumOff val="25000"/>
                            </a:schemeClr>
                          </a:solidFill>
                          <a:latin typeface="Arial" charset="0"/>
                          <a:ea typeface="ＭＳ Ｐゴシック" pitchFamily="34" charset="-128"/>
                          <a:cs typeface="+mn-cs"/>
                        </a:rPr>
                        <a:t>Línies estratègiques per a la dinamització del comerç urbà</a:t>
                      </a: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noFill/>
                  </a:tcPr>
                </a:tc>
              </a:tr>
              <a:tr h="35609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0" kern="1200" dirty="0" smtClean="0">
                          <a:solidFill>
                            <a:schemeClr val="tx1">
                              <a:lumMod val="75000"/>
                              <a:lumOff val="25000"/>
                            </a:schemeClr>
                          </a:solidFill>
                          <a:latin typeface="Arial" charset="0"/>
                          <a:ea typeface="ＭＳ Ｐゴシック" pitchFamily="34" charset="-128"/>
                          <a:cs typeface="+mn-cs"/>
                        </a:rPr>
                        <a:t>    4.3. Programes</a:t>
                      </a:r>
                      <a:r>
                        <a:rPr lang="ca-ES" sz="1200" b="0" kern="1200" baseline="0" dirty="0" smtClean="0">
                          <a:solidFill>
                            <a:schemeClr val="tx1">
                              <a:lumMod val="75000"/>
                              <a:lumOff val="25000"/>
                            </a:schemeClr>
                          </a:solidFill>
                          <a:latin typeface="Arial" charset="0"/>
                          <a:ea typeface="ＭＳ Ｐゴシック" pitchFamily="34" charset="-128"/>
                          <a:cs typeface="+mn-cs"/>
                        </a:rPr>
                        <a:t> de treball </a:t>
                      </a:r>
                      <a:r>
                        <a:rPr lang="ca-ES" sz="1200" b="0" kern="1200" dirty="0" smtClean="0">
                          <a:solidFill>
                            <a:schemeClr val="tx1">
                              <a:lumMod val="75000"/>
                              <a:lumOff val="25000"/>
                            </a:schemeClr>
                          </a:solidFill>
                          <a:latin typeface="Arial" charset="0"/>
                          <a:ea typeface="ＭＳ Ｐゴシック" pitchFamily="34" charset="-128"/>
                          <a:cs typeface="+mn-cs"/>
                        </a:rPr>
                        <a:t>per a la dinamització del comerç urbà de</a:t>
                      </a:r>
                      <a:r>
                        <a:rPr lang="ca-ES" sz="1200" b="0" kern="1200" baseline="0" dirty="0" smtClean="0">
                          <a:solidFill>
                            <a:schemeClr val="tx1">
                              <a:lumMod val="75000"/>
                              <a:lumOff val="25000"/>
                            </a:schemeClr>
                          </a:solidFill>
                          <a:latin typeface="Arial" charset="0"/>
                          <a:ea typeface="ＭＳ Ｐゴシック" pitchFamily="34" charset="-128"/>
                          <a:cs typeface="+mn-cs"/>
                        </a:rPr>
                        <a:t> Sant Feliu de Guíxols</a:t>
                      </a:r>
                      <a:endParaRPr lang="ca-ES" sz="1200" b="0"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noFill/>
                  </a:tcPr>
                </a:tc>
              </a:tr>
              <a:tr h="35609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ca-ES" sz="1200" b="1" kern="1200" dirty="0" smtClean="0">
                          <a:solidFill>
                            <a:schemeClr val="tx1">
                              <a:lumMod val="75000"/>
                              <a:lumOff val="25000"/>
                            </a:schemeClr>
                          </a:solidFill>
                          <a:latin typeface="Arial" charset="0"/>
                          <a:ea typeface="ＭＳ Ｐゴシック" pitchFamily="34" charset="-128"/>
                          <a:cs typeface="+mn-cs"/>
                        </a:rPr>
                        <a:t>    &gt;&gt; 4.4. Cronograma</a:t>
                      </a:r>
                      <a:r>
                        <a:rPr lang="ca-ES" sz="1200" b="1" kern="1200" baseline="0" dirty="0" smtClean="0">
                          <a:solidFill>
                            <a:schemeClr val="tx1">
                              <a:lumMod val="75000"/>
                              <a:lumOff val="25000"/>
                            </a:schemeClr>
                          </a:solidFill>
                          <a:latin typeface="Arial" charset="0"/>
                          <a:ea typeface="ＭＳ Ｐゴシック" pitchFamily="34" charset="-128"/>
                          <a:cs typeface="+mn-cs"/>
                        </a:rPr>
                        <a:t> d’implementació dels p</a:t>
                      </a:r>
                      <a:r>
                        <a:rPr lang="ca-ES" sz="1200" b="1" kern="1200" dirty="0" smtClean="0">
                          <a:solidFill>
                            <a:schemeClr val="tx1">
                              <a:lumMod val="75000"/>
                              <a:lumOff val="25000"/>
                            </a:schemeClr>
                          </a:solidFill>
                          <a:latin typeface="Arial" charset="0"/>
                          <a:ea typeface="ＭＳ Ｐゴシック" pitchFamily="34" charset="-128"/>
                          <a:cs typeface="+mn-cs"/>
                        </a:rPr>
                        <a:t>rogrames</a:t>
                      </a:r>
                      <a:r>
                        <a:rPr lang="ca-ES" sz="1200" b="1" kern="1200" baseline="0" dirty="0" smtClean="0">
                          <a:solidFill>
                            <a:schemeClr val="tx1">
                              <a:lumMod val="75000"/>
                              <a:lumOff val="25000"/>
                            </a:schemeClr>
                          </a:solidFill>
                          <a:latin typeface="Arial" charset="0"/>
                          <a:ea typeface="ＭＳ Ｐゴシック" pitchFamily="34" charset="-128"/>
                          <a:cs typeface="+mn-cs"/>
                        </a:rPr>
                        <a:t> de treball </a:t>
                      </a:r>
                      <a:endParaRPr lang="ca-ES" sz="1200" b="1" kern="1200" dirty="0" smtClean="0">
                        <a:solidFill>
                          <a:schemeClr val="tx1">
                            <a:lumMod val="75000"/>
                            <a:lumOff val="25000"/>
                          </a:schemeClr>
                        </a:solidFill>
                        <a:latin typeface="Arial" charset="0"/>
                        <a:ea typeface="ＭＳ Ｐゴシック" pitchFamily="34" charset="-128"/>
                        <a:cs typeface="+mn-cs"/>
                      </a:endParaRPr>
                    </a:p>
                  </a:txBody>
                  <a:tcPr marL="91442" marR="91442" marT="45700" marB="45700" anchor="ctr" horzOverflow="overflow">
                    <a:lnL w="12700" cap="flat" cmpd="sng" algn="ctr">
                      <a:solidFill>
                        <a:srgbClr val="CCE9AD"/>
                      </a:solidFill>
                      <a:prstDash val="solid"/>
                      <a:round/>
                      <a:headEnd type="none" w="med" len="med"/>
                      <a:tailEnd type="none" w="med" len="med"/>
                    </a:lnL>
                    <a:lnR w="12700" cap="flat" cmpd="sng" algn="ctr">
                      <a:solidFill>
                        <a:srgbClr val="CCE9AD"/>
                      </a:solidFill>
                      <a:prstDash val="solid"/>
                      <a:round/>
                      <a:headEnd type="none" w="med" len="med"/>
                      <a:tailEnd type="none" w="med" len="med"/>
                    </a:lnR>
                    <a:lnT w="12700" cap="flat" cmpd="sng" algn="ctr">
                      <a:solidFill>
                        <a:srgbClr val="CCE9AD"/>
                      </a:solidFill>
                      <a:prstDash val="solid"/>
                      <a:round/>
                      <a:headEnd type="none" w="med" len="med"/>
                      <a:tailEnd type="none" w="med" len="med"/>
                    </a:lnT>
                    <a:lnB w="12700" cap="flat" cmpd="sng" algn="ctr">
                      <a:solidFill>
                        <a:srgbClr val="CCE9AD"/>
                      </a:solidFill>
                      <a:prstDash val="solid"/>
                      <a:round/>
                      <a:headEnd type="none" w="med" len="med"/>
                      <a:tailEnd type="none" w="med" len="med"/>
                    </a:lnB>
                    <a:lnTlToBr>
                      <a:noFill/>
                    </a:lnTlToBr>
                    <a:lnBlToTr>
                      <a:noFill/>
                    </a:lnBlToTr>
                    <a:solidFill>
                      <a:srgbClr val="E5F4D4">
                        <a:alpha val="60000"/>
                      </a:srgbClr>
                    </a:solidFill>
                  </a:tcPr>
                </a:tc>
              </a:tr>
            </a:tbl>
          </a:graphicData>
        </a:graphic>
      </p:graphicFrame>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arrodonit 9"/>
          <p:cNvSpPr/>
          <p:nvPr/>
        </p:nvSpPr>
        <p:spPr>
          <a:xfrm>
            <a:off x="755650" y="3573463"/>
            <a:ext cx="3671888" cy="2376487"/>
          </a:xfrm>
          <a:prstGeom prst="roundRect">
            <a:avLst>
              <a:gd name="adj" fmla="val 1901"/>
            </a:avLst>
          </a:prstGeom>
          <a:solidFill>
            <a:srgbClr val="FFFFFF">
              <a:alpha val="80000"/>
            </a:srgbClr>
          </a:solidFill>
          <a:ln w="19050">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cs typeface="Arial" pitchFamily="34" charset="0"/>
            </a:endParaRPr>
          </a:p>
        </p:txBody>
      </p:sp>
      <p:sp>
        <p:nvSpPr>
          <p:cNvPr id="106499" name="Contenidor de número de diapositiva 3"/>
          <p:cNvSpPr>
            <a:spLocks noGrp="1"/>
          </p:cNvSpPr>
          <p:nvPr>
            <p:ph type="sldNum" sz="quarter" idx="10"/>
          </p:nvPr>
        </p:nvSpPr>
        <p:spPr bwMode="auto">
          <a:noFill/>
          <a:ln>
            <a:miter lim="800000"/>
            <a:headEnd/>
            <a:tailEnd/>
          </a:ln>
        </p:spPr>
        <p:txBody>
          <a:bodyPr/>
          <a:lstStyle/>
          <a:p>
            <a:fld id="{49D81230-3B9F-4805-9B7E-B71E16091669}" type="slidenum">
              <a:rPr lang="es-ES" smtClean="0">
                <a:latin typeface="Arial" charset="0"/>
                <a:cs typeface="Arial" charset="0"/>
              </a:rPr>
              <a:pPr/>
              <a:t>92</a:t>
            </a:fld>
            <a:endParaRPr lang="es-ES" smtClean="0">
              <a:latin typeface="Arial" charset="0"/>
              <a:cs typeface="Arial" charset="0"/>
            </a:endParaRPr>
          </a:p>
        </p:txBody>
      </p:sp>
      <p:sp>
        <p:nvSpPr>
          <p:cNvPr id="106500" name="Rectangle 4"/>
          <p:cNvSpPr>
            <a:spLocks noChangeArrowheads="1"/>
          </p:cNvSpPr>
          <p:nvPr/>
        </p:nvSpPr>
        <p:spPr bwMode="auto">
          <a:xfrm>
            <a:off x="755650" y="1268413"/>
            <a:ext cx="7704138" cy="1959511"/>
          </a:xfrm>
          <a:prstGeom prst="rect">
            <a:avLst/>
          </a:prstGeom>
          <a:noFill/>
          <a:ln w="9525">
            <a:noFill/>
            <a:miter lim="800000"/>
            <a:headEnd/>
            <a:tailEnd/>
          </a:ln>
        </p:spPr>
        <p:txBody>
          <a:bodyPr>
            <a:spAutoFit/>
          </a:bodyPr>
          <a:lstStyle/>
          <a:p>
            <a:pPr algn="just">
              <a:lnSpc>
                <a:spcPct val="150000"/>
              </a:lnSpc>
              <a:spcAft>
                <a:spcPts val="700"/>
              </a:spcAft>
            </a:pPr>
            <a:r>
              <a:rPr lang="ca-ES" sz="1100" dirty="0" smtClean="0"/>
              <a:t>Aquest darrer apartat inclou, d’una banda, una primera diapositiva en què </a:t>
            </a:r>
            <a:r>
              <a:rPr lang="ca-ES" sz="1100" dirty="0"/>
              <a:t>s’explica, gràficament, </a:t>
            </a:r>
            <a:r>
              <a:rPr lang="ca-ES" sz="1100" b="1" dirty="0"/>
              <a:t>qui </a:t>
            </a:r>
            <a:r>
              <a:rPr lang="ca-ES" sz="1100" b="1" dirty="0" smtClean="0"/>
              <a:t>ha d’impulsar </a:t>
            </a:r>
            <a:r>
              <a:rPr lang="ca-ES" sz="1100" dirty="0" smtClean="0"/>
              <a:t>el </a:t>
            </a:r>
            <a:r>
              <a:rPr lang="ca-ES" sz="1100" i="1" dirty="0" smtClean="0"/>
              <a:t>Pla de dinamització comercial de Sant Feliu de Guíxols</a:t>
            </a:r>
            <a:r>
              <a:rPr lang="ca-ES" sz="1100" dirty="0" smtClean="0"/>
              <a:t>, </a:t>
            </a:r>
            <a:r>
              <a:rPr lang="ca-ES" sz="1100" b="1" dirty="0"/>
              <a:t>quins </a:t>
            </a:r>
            <a:r>
              <a:rPr lang="ca-ES" sz="1100" b="1" dirty="0" smtClean="0"/>
              <a:t>altres agents hi han de participar </a:t>
            </a:r>
            <a:r>
              <a:rPr lang="ca-ES" sz="1100" dirty="0" smtClean="0"/>
              <a:t>i </a:t>
            </a:r>
            <a:r>
              <a:rPr lang="ca-ES" sz="1100" b="1" dirty="0" smtClean="0"/>
              <a:t>com s’ha d’implementar</a:t>
            </a:r>
            <a:r>
              <a:rPr lang="ca-ES" sz="1100" dirty="0" smtClean="0"/>
              <a:t>. Es tracta, en definitiva, d’una diapositiva de resum per tal de facilitar la comprensió </a:t>
            </a:r>
            <a:r>
              <a:rPr lang="ca-ES" sz="1100" dirty="0"/>
              <a:t>del </a:t>
            </a:r>
            <a:r>
              <a:rPr lang="ca-ES" sz="1100" dirty="0" smtClean="0"/>
              <a:t>treball i la posada en pràctica de les actuacions que s’hi proposen.</a:t>
            </a:r>
            <a:endParaRPr lang="ca-ES" sz="1100" dirty="0"/>
          </a:p>
          <a:p>
            <a:pPr algn="just">
              <a:lnSpc>
                <a:spcPct val="150000"/>
              </a:lnSpc>
            </a:pPr>
            <a:r>
              <a:rPr lang="ca-ES" sz="1100" dirty="0" smtClean="0"/>
              <a:t>Posteriorment, i ja per acabar, es </a:t>
            </a:r>
            <a:r>
              <a:rPr lang="ca-ES" sz="1100" dirty="0"/>
              <a:t>presenta un </a:t>
            </a:r>
            <a:r>
              <a:rPr lang="ca-ES" sz="1100" b="1" dirty="0"/>
              <a:t>cronograma de treball </a:t>
            </a:r>
            <a:r>
              <a:rPr lang="ca-ES" sz="1100" dirty="0"/>
              <a:t>en </a:t>
            </a:r>
            <a:r>
              <a:rPr lang="ca-ES" sz="1100" dirty="0" smtClean="0"/>
              <a:t>què </a:t>
            </a:r>
            <a:r>
              <a:rPr lang="ca-ES" sz="1100" dirty="0"/>
              <a:t>es determina l’època que es considera idònia per a la </a:t>
            </a:r>
            <a:r>
              <a:rPr lang="ca-ES" sz="1100" dirty="0" smtClean="0"/>
              <a:t>implementació dels </a:t>
            </a:r>
            <a:r>
              <a:rPr lang="ca-ES" sz="1100" dirty="0"/>
              <a:t>diversos programes </a:t>
            </a:r>
            <a:r>
              <a:rPr lang="ca-ES" sz="1100" dirty="0" smtClean="0"/>
              <a:t>de treball inclosos en el pla </a:t>
            </a:r>
            <a:r>
              <a:rPr lang="ca-ES" sz="1100" dirty="0"/>
              <a:t>d’acció. La </a:t>
            </a:r>
            <a:r>
              <a:rPr lang="ca-ES" sz="1100" dirty="0" err="1"/>
              <a:t>calendarització</a:t>
            </a:r>
            <a:r>
              <a:rPr lang="ca-ES" sz="1100" dirty="0"/>
              <a:t> dels programes contempla els exercicis 2017</a:t>
            </a:r>
            <a:r>
              <a:rPr lang="ca-ES" sz="1100" dirty="0" smtClean="0"/>
              <a:t>, 2018</a:t>
            </a:r>
            <a:r>
              <a:rPr lang="ca-ES" sz="1100" dirty="0"/>
              <a:t>, 2019 i 2020.</a:t>
            </a:r>
          </a:p>
        </p:txBody>
      </p:sp>
      <p:sp>
        <p:nvSpPr>
          <p:cNvPr id="11" name="Rectangle arrodonit 10"/>
          <p:cNvSpPr/>
          <p:nvPr/>
        </p:nvSpPr>
        <p:spPr>
          <a:xfrm>
            <a:off x="4643438" y="3573463"/>
            <a:ext cx="3786214" cy="2376487"/>
          </a:xfrm>
          <a:prstGeom prst="roundRect">
            <a:avLst>
              <a:gd name="adj" fmla="val 1901"/>
            </a:avLst>
          </a:prstGeom>
          <a:solidFill>
            <a:srgbClr val="FFFFFF">
              <a:alpha val="80000"/>
            </a:srgbClr>
          </a:solidFill>
          <a:ln w="19050">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cs typeface="Arial" pitchFamily="34" charset="0"/>
            </a:endParaRPr>
          </a:p>
        </p:txBody>
      </p:sp>
      <p:sp>
        <p:nvSpPr>
          <p:cNvPr id="15" name="QuadreDeText 47"/>
          <p:cNvSpPr txBox="1">
            <a:spLocks noChangeArrowheads="1"/>
          </p:cNvSpPr>
          <p:nvPr/>
        </p:nvSpPr>
        <p:spPr bwMode="auto">
          <a:xfrm>
            <a:off x="4929188" y="260350"/>
            <a:ext cx="3746500" cy="360363"/>
          </a:xfrm>
          <a:prstGeom prst="rect">
            <a:avLst/>
          </a:prstGeom>
          <a:solidFill>
            <a:schemeClr val="bg1"/>
          </a:solidFill>
          <a:ln w="19050">
            <a:solidFill>
              <a:schemeClr val="bg1"/>
            </a:solidFill>
            <a:miter lim="800000"/>
            <a:headEnd/>
            <a:tailEnd/>
          </a:ln>
        </p:spPr>
        <p:txBody>
          <a:bodyPr anchor="ctr"/>
          <a:lstStyle/>
          <a:p>
            <a:pPr algn="r">
              <a:defRPr/>
            </a:pPr>
            <a:r>
              <a:rPr lang="ca-ES" sz="1200" b="1" dirty="0">
                <a:solidFill>
                  <a:schemeClr val="tx1">
                    <a:lumMod val="75000"/>
                    <a:lumOff val="25000"/>
                  </a:schemeClr>
                </a:solidFill>
                <a:latin typeface="Arial" pitchFamily="34" charset="0"/>
                <a:cs typeface="Arial" pitchFamily="34" charset="0"/>
              </a:rPr>
              <a:t>4.4. Cronograma d’implementació dels programes de treball</a:t>
            </a:r>
            <a:endParaRPr lang="es-ES" sz="1200" b="1" dirty="0">
              <a:solidFill>
                <a:schemeClr val="tx1">
                  <a:lumMod val="75000"/>
                  <a:lumOff val="25000"/>
                </a:schemeClr>
              </a:solidFill>
              <a:latin typeface="Arial" pitchFamily="34" charset="0"/>
              <a:cs typeface="Arial" pitchFamily="34" charset="0"/>
            </a:endParaRPr>
          </a:p>
        </p:txBody>
      </p:sp>
      <p:sp>
        <p:nvSpPr>
          <p:cNvPr id="16" name="Rectangle 13"/>
          <p:cNvSpPr/>
          <p:nvPr/>
        </p:nvSpPr>
        <p:spPr>
          <a:xfrm flipV="1">
            <a:off x="5435600" y="646113"/>
            <a:ext cx="3154363" cy="46037"/>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pic>
        <p:nvPicPr>
          <p:cNvPr id="2050" name="Picture 2"/>
          <p:cNvPicPr>
            <a:picLocks noChangeAspect="1" noChangeArrowheads="1"/>
          </p:cNvPicPr>
          <p:nvPr/>
        </p:nvPicPr>
        <p:blipFill>
          <a:blip r:embed="rId2" cstate="print"/>
          <a:srcRect/>
          <a:stretch>
            <a:fillRect/>
          </a:stretch>
        </p:blipFill>
        <p:spPr bwMode="auto">
          <a:xfrm>
            <a:off x="852460" y="3686858"/>
            <a:ext cx="3448045" cy="2161932"/>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cstate="print"/>
          <a:srcRect/>
          <a:stretch>
            <a:fillRect/>
          </a:stretch>
        </p:blipFill>
        <p:spPr bwMode="auto">
          <a:xfrm>
            <a:off x="4703241" y="4070584"/>
            <a:ext cx="3668517" cy="1500198"/>
          </a:xfrm>
          <a:prstGeom prst="rect">
            <a:avLst/>
          </a:prstGeom>
          <a:noFill/>
          <a:ln w="9525">
            <a:noFill/>
            <a:miter lim="800000"/>
            <a:headEnd/>
            <a:tailEnd/>
          </a:ln>
          <a:effec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arrodonit 22"/>
          <p:cNvSpPr/>
          <p:nvPr/>
        </p:nvSpPr>
        <p:spPr>
          <a:xfrm>
            <a:off x="5580063" y="2420938"/>
            <a:ext cx="3000375" cy="1343025"/>
          </a:xfrm>
          <a:prstGeom prst="roundRect">
            <a:avLst>
              <a:gd name="adj" fmla="val 1901"/>
            </a:avLst>
          </a:prstGeom>
          <a:solidFill>
            <a:srgbClr val="FFFFFF">
              <a:alpha val="0"/>
            </a:srgbClr>
          </a:solidFill>
          <a:ln w="19050">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cs typeface="Arial" pitchFamily="34" charset="0"/>
            </a:endParaRPr>
          </a:p>
        </p:txBody>
      </p:sp>
      <p:sp>
        <p:nvSpPr>
          <p:cNvPr id="13" name="Rectangle arrodonit 12"/>
          <p:cNvSpPr/>
          <p:nvPr/>
        </p:nvSpPr>
        <p:spPr>
          <a:xfrm>
            <a:off x="1285852" y="4221163"/>
            <a:ext cx="6286543" cy="1871662"/>
          </a:xfrm>
          <a:prstGeom prst="roundRect">
            <a:avLst>
              <a:gd name="adj" fmla="val 1901"/>
            </a:avLst>
          </a:prstGeom>
          <a:solidFill>
            <a:srgbClr val="FFFFFF">
              <a:alpha val="60000"/>
            </a:srgbClr>
          </a:solidFill>
          <a:ln w="19050">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cs typeface="Arial" pitchFamily="34" charset="0"/>
            </a:endParaRPr>
          </a:p>
        </p:txBody>
      </p:sp>
      <p:sp>
        <p:nvSpPr>
          <p:cNvPr id="34" name="Fletxa cap avall 33"/>
          <p:cNvSpPr/>
          <p:nvPr/>
        </p:nvSpPr>
        <p:spPr>
          <a:xfrm>
            <a:off x="2379194" y="4867049"/>
            <a:ext cx="142875" cy="144462"/>
          </a:xfrm>
          <a:prstGeom prst="down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18" name="Fletxa doblada 17"/>
          <p:cNvSpPr/>
          <p:nvPr/>
        </p:nvSpPr>
        <p:spPr>
          <a:xfrm rot="5400000">
            <a:off x="6332551" y="1267734"/>
            <a:ext cx="1138237" cy="658811"/>
          </a:xfrm>
          <a:prstGeom prst="bentArrow">
            <a:avLst>
              <a:gd name="adj1" fmla="val 14026"/>
              <a:gd name="adj2" fmla="val 16517"/>
              <a:gd name="adj3" fmla="val 14501"/>
              <a:gd name="adj4" fmla="val 59681"/>
            </a:avLst>
          </a:prstGeom>
          <a:solidFill>
            <a:srgbClr val="FF505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solidFill>
                <a:schemeClr val="tx1"/>
              </a:solidFill>
              <a:cs typeface="Arial" pitchFamily="34" charset="0"/>
            </a:endParaRPr>
          </a:p>
        </p:txBody>
      </p:sp>
      <p:sp>
        <p:nvSpPr>
          <p:cNvPr id="16" name="Fletxa doblada 15"/>
          <p:cNvSpPr/>
          <p:nvPr/>
        </p:nvSpPr>
        <p:spPr>
          <a:xfrm>
            <a:off x="4356100" y="1430338"/>
            <a:ext cx="1154113" cy="774700"/>
          </a:xfrm>
          <a:prstGeom prst="bentArrow">
            <a:avLst/>
          </a:prstGeom>
          <a:solidFill>
            <a:srgbClr val="FFC000">
              <a:alpha val="30196"/>
            </a:srgbClr>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solidFill>
                <a:schemeClr val="tx1"/>
              </a:solidFill>
              <a:cs typeface="Arial" pitchFamily="34" charset="0"/>
            </a:endParaRPr>
          </a:p>
        </p:txBody>
      </p:sp>
      <p:sp>
        <p:nvSpPr>
          <p:cNvPr id="6" name="Rectangle arrodonit 5"/>
          <p:cNvSpPr/>
          <p:nvPr/>
        </p:nvSpPr>
        <p:spPr>
          <a:xfrm>
            <a:off x="285720" y="1412875"/>
            <a:ext cx="4500594" cy="2230439"/>
          </a:xfrm>
          <a:prstGeom prst="roundRect">
            <a:avLst>
              <a:gd name="adj" fmla="val 1901"/>
            </a:avLst>
          </a:prstGeom>
          <a:solidFill>
            <a:srgbClr val="FFFFFF">
              <a:alpha val="80000"/>
            </a:srgbClr>
          </a:solidFill>
          <a:ln w="19050">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cs typeface="Arial" pitchFamily="34" charset="0"/>
            </a:endParaRPr>
          </a:p>
        </p:txBody>
      </p:sp>
      <p:sp>
        <p:nvSpPr>
          <p:cNvPr id="107528" name="Contenidor de número de diapositiva 3"/>
          <p:cNvSpPr>
            <a:spLocks noGrp="1"/>
          </p:cNvSpPr>
          <p:nvPr>
            <p:ph type="sldNum" sz="quarter" idx="10"/>
          </p:nvPr>
        </p:nvSpPr>
        <p:spPr bwMode="auto">
          <a:noFill/>
          <a:ln>
            <a:miter lim="800000"/>
            <a:headEnd/>
            <a:tailEnd/>
          </a:ln>
        </p:spPr>
        <p:txBody>
          <a:bodyPr/>
          <a:lstStyle/>
          <a:p>
            <a:fld id="{BD5990D8-86EC-4F16-9233-EDAA4E36D555}" type="slidenum">
              <a:rPr lang="es-ES" smtClean="0">
                <a:latin typeface="Arial" charset="0"/>
                <a:cs typeface="Arial" charset="0"/>
              </a:rPr>
              <a:pPr/>
              <a:t>93</a:t>
            </a:fld>
            <a:endParaRPr lang="es-ES" smtClean="0">
              <a:latin typeface="Arial" charset="0"/>
              <a:cs typeface="Arial" charset="0"/>
            </a:endParaRPr>
          </a:p>
        </p:txBody>
      </p:sp>
      <p:sp>
        <p:nvSpPr>
          <p:cNvPr id="7" name="Rectangle arrodonit 6"/>
          <p:cNvSpPr/>
          <p:nvPr/>
        </p:nvSpPr>
        <p:spPr>
          <a:xfrm>
            <a:off x="1835150" y="1196975"/>
            <a:ext cx="2333625" cy="360363"/>
          </a:xfrm>
          <a:prstGeom prst="roundRect">
            <a:avLst/>
          </a:prstGeom>
          <a:solidFill>
            <a:srgbClr val="FFC000"/>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lgn="ctr">
              <a:defRPr/>
            </a:pPr>
            <a:r>
              <a:rPr lang="es-ES" sz="1600" b="1" noProof="1">
                <a:solidFill>
                  <a:schemeClr val="bg1"/>
                </a:solidFill>
                <a:cs typeface="Arial" pitchFamily="34" charset="0"/>
              </a:rPr>
              <a:t>Què </a:t>
            </a:r>
            <a:r>
              <a:rPr lang="es-ES" sz="1600" b="1" noProof="1">
                <a:solidFill>
                  <a:schemeClr val="tx1"/>
                </a:solidFill>
                <a:cs typeface="Arial" pitchFamily="34" charset="0"/>
              </a:rPr>
              <a:t>fem / proposem?</a:t>
            </a:r>
          </a:p>
        </p:txBody>
      </p:sp>
      <p:sp>
        <p:nvSpPr>
          <p:cNvPr id="9" name="Rectangle arrodonit 8"/>
          <p:cNvSpPr/>
          <p:nvPr/>
        </p:nvSpPr>
        <p:spPr>
          <a:xfrm>
            <a:off x="1258888" y="1196975"/>
            <a:ext cx="504825" cy="360363"/>
          </a:xfrm>
          <a:prstGeom prst="roundRect">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lgn="ctr">
              <a:defRPr/>
            </a:pPr>
            <a:r>
              <a:rPr lang="es-ES" sz="2400" b="1" noProof="1">
                <a:solidFill>
                  <a:schemeClr val="bg1"/>
                </a:solidFill>
                <a:cs typeface="Arial" pitchFamily="34" charset="0"/>
              </a:rPr>
              <a:t>1</a:t>
            </a:r>
          </a:p>
        </p:txBody>
      </p:sp>
      <p:sp>
        <p:nvSpPr>
          <p:cNvPr id="10" name="Rectangle arrodonit 9"/>
          <p:cNvSpPr/>
          <p:nvPr/>
        </p:nvSpPr>
        <p:spPr>
          <a:xfrm>
            <a:off x="5572125" y="1196975"/>
            <a:ext cx="3000375" cy="719138"/>
          </a:xfrm>
          <a:prstGeom prst="roundRect">
            <a:avLst>
              <a:gd name="adj" fmla="val 1901"/>
            </a:avLst>
          </a:prstGeom>
          <a:solidFill>
            <a:srgbClr val="FFFFFF"/>
          </a:solidFill>
          <a:ln w="19050">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cs typeface="Arial" pitchFamily="34" charset="0"/>
            </a:endParaRPr>
          </a:p>
        </p:txBody>
      </p:sp>
      <p:sp>
        <p:nvSpPr>
          <p:cNvPr id="11" name="Rectangle arrodonit 10"/>
          <p:cNvSpPr/>
          <p:nvPr/>
        </p:nvSpPr>
        <p:spPr>
          <a:xfrm>
            <a:off x="6437313" y="981075"/>
            <a:ext cx="1871662" cy="360363"/>
          </a:xfrm>
          <a:prstGeom prst="roundRect">
            <a:avLst/>
          </a:prstGeom>
          <a:solidFill>
            <a:srgbClr val="FF5050"/>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lgn="ctr">
              <a:defRPr/>
            </a:pPr>
            <a:r>
              <a:rPr lang="es-ES" sz="1600" b="1" noProof="1">
                <a:solidFill>
                  <a:schemeClr val="bg1"/>
                </a:solidFill>
                <a:cs typeface="Arial" pitchFamily="34" charset="0"/>
              </a:rPr>
              <a:t>Qui </a:t>
            </a:r>
            <a:r>
              <a:rPr lang="es-ES" sz="1600" b="1" noProof="1">
                <a:solidFill>
                  <a:schemeClr val="tx1"/>
                </a:solidFill>
                <a:cs typeface="Arial" pitchFamily="34" charset="0"/>
              </a:rPr>
              <a:t>ho impulsa?</a:t>
            </a:r>
          </a:p>
        </p:txBody>
      </p:sp>
      <p:sp>
        <p:nvSpPr>
          <p:cNvPr id="12" name="Rectangle arrodonit 11"/>
          <p:cNvSpPr/>
          <p:nvPr/>
        </p:nvSpPr>
        <p:spPr>
          <a:xfrm>
            <a:off x="5861050" y="981075"/>
            <a:ext cx="503238" cy="360363"/>
          </a:xfrm>
          <a:prstGeom prst="roundRect">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lgn="ctr">
              <a:defRPr/>
            </a:pPr>
            <a:r>
              <a:rPr lang="es-ES" sz="2400" b="1" noProof="1">
                <a:solidFill>
                  <a:schemeClr val="bg1"/>
                </a:solidFill>
                <a:cs typeface="Arial" pitchFamily="34" charset="0"/>
              </a:rPr>
              <a:t>2</a:t>
            </a:r>
          </a:p>
        </p:txBody>
      </p:sp>
      <p:sp>
        <p:nvSpPr>
          <p:cNvPr id="14" name="Rectangle arrodonit 13"/>
          <p:cNvSpPr/>
          <p:nvPr/>
        </p:nvSpPr>
        <p:spPr>
          <a:xfrm>
            <a:off x="3563938" y="4005263"/>
            <a:ext cx="1871662" cy="360362"/>
          </a:xfrm>
          <a:prstGeom prst="roundRect">
            <a:avLst/>
          </a:prstGeom>
          <a:solidFill>
            <a:srgbClr val="227A8F"/>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lgn="ctr">
              <a:defRPr/>
            </a:pPr>
            <a:r>
              <a:rPr lang="es-ES" sz="1600" b="1" noProof="1">
                <a:solidFill>
                  <a:schemeClr val="bg1"/>
                </a:solidFill>
                <a:cs typeface="Arial" pitchFamily="34" charset="0"/>
              </a:rPr>
              <a:t>Com </a:t>
            </a:r>
            <a:r>
              <a:rPr lang="es-ES" sz="1600" b="1" noProof="1">
                <a:solidFill>
                  <a:schemeClr val="tx1"/>
                </a:solidFill>
                <a:cs typeface="Arial" pitchFamily="34" charset="0"/>
              </a:rPr>
              <a:t>s’executa?</a:t>
            </a:r>
          </a:p>
        </p:txBody>
      </p:sp>
      <p:sp>
        <p:nvSpPr>
          <p:cNvPr id="15" name="Rectangle arrodonit 14"/>
          <p:cNvSpPr/>
          <p:nvPr/>
        </p:nvSpPr>
        <p:spPr>
          <a:xfrm>
            <a:off x="2987675" y="4005263"/>
            <a:ext cx="503238" cy="360362"/>
          </a:xfrm>
          <a:prstGeom prst="roundRect">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lgn="ctr">
              <a:defRPr/>
            </a:pPr>
            <a:r>
              <a:rPr lang="es-ES" sz="2400" b="1" noProof="1">
                <a:solidFill>
                  <a:schemeClr val="bg1"/>
                </a:solidFill>
                <a:cs typeface="Arial" pitchFamily="34" charset="0"/>
              </a:rPr>
              <a:t>4</a:t>
            </a:r>
          </a:p>
        </p:txBody>
      </p:sp>
      <p:sp>
        <p:nvSpPr>
          <p:cNvPr id="17" name="Fletxa doblada 16"/>
          <p:cNvSpPr/>
          <p:nvPr/>
        </p:nvSpPr>
        <p:spPr>
          <a:xfrm rot="16200000">
            <a:off x="430976" y="4026019"/>
            <a:ext cx="1000131" cy="576262"/>
          </a:xfrm>
          <a:prstGeom prst="bentArrow">
            <a:avLst/>
          </a:prstGeom>
          <a:solidFill>
            <a:srgbClr val="227A8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solidFill>
                <a:schemeClr val="tx1"/>
              </a:solidFill>
              <a:cs typeface="Arial" pitchFamily="34" charset="0"/>
            </a:endParaRPr>
          </a:p>
        </p:txBody>
      </p:sp>
      <p:sp>
        <p:nvSpPr>
          <p:cNvPr id="20" name="Rectangle arrodonit 19"/>
          <p:cNvSpPr/>
          <p:nvPr/>
        </p:nvSpPr>
        <p:spPr>
          <a:xfrm>
            <a:off x="5857875" y="1450975"/>
            <a:ext cx="2530475" cy="323850"/>
          </a:xfrm>
          <a:prstGeom prst="roundRect">
            <a:avLst>
              <a:gd name="adj" fmla="val 6085"/>
            </a:avLst>
          </a:prstGeom>
          <a:noFill/>
          <a:ln w="9525">
            <a:solidFill>
              <a:srgbClr val="FF5050"/>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1100"/>
              </a:lnSpc>
              <a:defRPr/>
            </a:pPr>
            <a:r>
              <a:rPr lang="es-ES" sz="1000" b="1" noProof="1">
                <a:solidFill>
                  <a:schemeClr val="tx1"/>
                </a:solidFill>
                <a:cs typeface="Arial" pitchFamily="34" charset="0"/>
              </a:rPr>
              <a:t>Ajuntament de </a:t>
            </a:r>
            <a:r>
              <a:rPr lang="es-ES" sz="1000" b="1" noProof="1" smtClean="0">
                <a:solidFill>
                  <a:schemeClr val="tx1"/>
                </a:solidFill>
                <a:cs typeface="Arial" pitchFamily="34" charset="0"/>
              </a:rPr>
              <a:t>Sant Feliu de Guíxols</a:t>
            </a:r>
            <a:endParaRPr lang="es-ES" sz="1000" b="1" noProof="1">
              <a:solidFill>
                <a:schemeClr val="tx1"/>
              </a:solidFill>
              <a:cs typeface="Arial" pitchFamily="34" charset="0"/>
            </a:endParaRPr>
          </a:p>
        </p:txBody>
      </p:sp>
      <p:sp>
        <p:nvSpPr>
          <p:cNvPr id="47" name="Rectangle arrodonit 19"/>
          <p:cNvSpPr/>
          <p:nvPr/>
        </p:nvSpPr>
        <p:spPr>
          <a:xfrm>
            <a:off x="3639346" y="5041219"/>
            <a:ext cx="1584000" cy="432000"/>
          </a:xfrm>
          <a:prstGeom prst="roundRect">
            <a:avLst>
              <a:gd name="adj" fmla="val 6085"/>
            </a:avLst>
          </a:prstGeom>
          <a:noFill/>
          <a:ln w="9525">
            <a:solidFill>
              <a:srgbClr val="227A8F"/>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1100"/>
              </a:lnSpc>
              <a:defRPr/>
            </a:pPr>
            <a:r>
              <a:rPr lang="es-ES" sz="1050" b="1" noProof="1">
                <a:solidFill>
                  <a:schemeClr val="tx1"/>
                </a:solidFill>
                <a:cs typeface="Arial" pitchFamily="34" charset="0"/>
              </a:rPr>
              <a:t>Comissió </a:t>
            </a:r>
            <a:r>
              <a:rPr lang="es-ES" sz="1050" b="1" noProof="1" smtClean="0">
                <a:solidFill>
                  <a:schemeClr val="tx1"/>
                </a:solidFill>
                <a:cs typeface="Arial" pitchFamily="34" charset="0"/>
              </a:rPr>
              <a:t>interna local</a:t>
            </a:r>
            <a:endParaRPr lang="es-ES" sz="1050" b="1" noProof="1">
              <a:solidFill>
                <a:schemeClr val="tx1"/>
              </a:solidFill>
              <a:cs typeface="Arial" pitchFamily="34" charset="0"/>
            </a:endParaRPr>
          </a:p>
        </p:txBody>
      </p:sp>
      <p:sp>
        <p:nvSpPr>
          <p:cNvPr id="28" name="Rectangle arrodonit 27"/>
          <p:cNvSpPr/>
          <p:nvPr/>
        </p:nvSpPr>
        <p:spPr>
          <a:xfrm>
            <a:off x="5724525" y="2674938"/>
            <a:ext cx="2671763" cy="307975"/>
          </a:xfrm>
          <a:prstGeom prst="roundRect">
            <a:avLst>
              <a:gd name="adj" fmla="val 6085"/>
            </a:avLst>
          </a:prstGeom>
          <a:noFill/>
          <a:ln w="9525">
            <a:solidFill>
              <a:schemeClr val="accent3"/>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1100"/>
              </a:lnSpc>
              <a:defRPr/>
            </a:pPr>
            <a:r>
              <a:rPr lang="es-ES" sz="1000" b="1" noProof="1" smtClean="0">
                <a:solidFill>
                  <a:schemeClr val="tx1"/>
                </a:solidFill>
                <a:cs typeface="Arial" pitchFamily="34" charset="0"/>
              </a:rPr>
              <a:t>Associació Guíxols Comerç i Turisme</a:t>
            </a:r>
            <a:endParaRPr lang="es-ES" sz="1000" b="1" noProof="1">
              <a:solidFill>
                <a:schemeClr val="tx1"/>
              </a:solidFill>
              <a:cs typeface="Arial" pitchFamily="34" charset="0"/>
            </a:endParaRPr>
          </a:p>
        </p:txBody>
      </p:sp>
      <p:sp>
        <p:nvSpPr>
          <p:cNvPr id="29" name="Rectangle arrodonit 28"/>
          <p:cNvSpPr/>
          <p:nvPr/>
        </p:nvSpPr>
        <p:spPr>
          <a:xfrm>
            <a:off x="5724525" y="3033713"/>
            <a:ext cx="2671763" cy="585787"/>
          </a:xfrm>
          <a:prstGeom prst="roundRect">
            <a:avLst>
              <a:gd name="adj" fmla="val 6085"/>
            </a:avLst>
          </a:prstGeom>
          <a:noFill/>
          <a:ln w="9525">
            <a:solidFill>
              <a:schemeClr val="accent3"/>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1100"/>
              </a:lnSpc>
              <a:defRPr/>
            </a:pPr>
            <a:r>
              <a:rPr lang="es-ES" sz="1000" b="1" noProof="1" smtClean="0">
                <a:solidFill>
                  <a:schemeClr val="tx1"/>
                </a:solidFill>
                <a:cs typeface="Arial" pitchFamily="34" charset="0"/>
              </a:rPr>
              <a:t>Àrees de T</a:t>
            </a:r>
            <a:r>
              <a:rPr lang="ca-ES" sz="1000" b="1" dirty="0" err="1" smtClean="0">
                <a:solidFill>
                  <a:schemeClr val="tx1"/>
                </a:solidFill>
                <a:ea typeface="Times New Roman" pitchFamily="18" charset="0"/>
                <a:cs typeface="Arial" charset="0"/>
              </a:rPr>
              <a:t>urisme</a:t>
            </a:r>
            <a:r>
              <a:rPr lang="ca-ES" sz="1000" b="1" dirty="0" smtClean="0">
                <a:solidFill>
                  <a:schemeClr val="tx1"/>
                </a:solidFill>
                <a:ea typeface="Times New Roman" pitchFamily="18" charset="0"/>
                <a:cs typeface="Arial" charset="0"/>
              </a:rPr>
              <a:t>, Cultura, Esdeveniments, Urbanisme i Promoció Econòmica de l’Ajuntament</a:t>
            </a:r>
            <a:endParaRPr lang="es-ES" sz="1000" b="1" noProof="1">
              <a:solidFill>
                <a:schemeClr val="tx1"/>
              </a:solidFill>
              <a:cs typeface="Arial" pitchFamily="34" charset="0"/>
            </a:endParaRPr>
          </a:p>
        </p:txBody>
      </p:sp>
      <p:sp>
        <p:nvSpPr>
          <p:cNvPr id="31" name="Rectangle arrodonit 19"/>
          <p:cNvSpPr/>
          <p:nvPr/>
        </p:nvSpPr>
        <p:spPr>
          <a:xfrm>
            <a:off x="1368176" y="5039405"/>
            <a:ext cx="2160000" cy="432000"/>
          </a:xfrm>
          <a:prstGeom prst="roundRect">
            <a:avLst>
              <a:gd name="adj" fmla="val 6085"/>
            </a:avLst>
          </a:prstGeom>
          <a:noFill/>
          <a:ln w="9525">
            <a:solidFill>
              <a:srgbClr val="227A8F"/>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1100"/>
              </a:lnSpc>
              <a:defRPr/>
            </a:pPr>
            <a:r>
              <a:rPr lang="es-ES" sz="1050" b="1" noProof="1">
                <a:solidFill>
                  <a:schemeClr val="tx1"/>
                </a:solidFill>
                <a:cs typeface="Arial" pitchFamily="34" charset="0"/>
              </a:rPr>
              <a:t>Pacte de </a:t>
            </a:r>
            <a:r>
              <a:rPr lang="es-ES" sz="1050" b="1" noProof="1" smtClean="0">
                <a:solidFill>
                  <a:schemeClr val="tx1"/>
                </a:solidFill>
                <a:cs typeface="Arial" pitchFamily="34" charset="0"/>
              </a:rPr>
              <a:t>comerç i desenvolupament econòmic</a:t>
            </a:r>
            <a:endParaRPr lang="es-ES" sz="1050" b="1" noProof="1">
              <a:solidFill>
                <a:schemeClr val="tx1"/>
              </a:solidFill>
              <a:cs typeface="Arial" pitchFamily="34" charset="0"/>
            </a:endParaRPr>
          </a:p>
        </p:txBody>
      </p:sp>
      <p:sp>
        <p:nvSpPr>
          <p:cNvPr id="30" name="QuadreDeText 47"/>
          <p:cNvSpPr txBox="1">
            <a:spLocks noChangeArrowheads="1"/>
          </p:cNvSpPr>
          <p:nvPr/>
        </p:nvSpPr>
        <p:spPr bwMode="auto">
          <a:xfrm>
            <a:off x="4929188" y="260350"/>
            <a:ext cx="3746500" cy="360363"/>
          </a:xfrm>
          <a:prstGeom prst="rect">
            <a:avLst/>
          </a:prstGeom>
          <a:solidFill>
            <a:schemeClr val="bg1"/>
          </a:solidFill>
          <a:ln w="19050">
            <a:solidFill>
              <a:schemeClr val="bg1"/>
            </a:solidFill>
            <a:miter lim="800000"/>
            <a:headEnd/>
            <a:tailEnd/>
          </a:ln>
        </p:spPr>
        <p:txBody>
          <a:bodyPr anchor="ctr"/>
          <a:lstStyle/>
          <a:p>
            <a:pPr algn="r">
              <a:defRPr/>
            </a:pPr>
            <a:r>
              <a:rPr lang="ca-ES" sz="1200" b="1" dirty="0">
                <a:solidFill>
                  <a:schemeClr val="tx1">
                    <a:lumMod val="75000"/>
                    <a:lumOff val="25000"/>
                  </a:schemeClr>
                </a:solidFill>
                <a:latin typeface="Arial" pitchFamily="34" charset="0"/>
                <a:cs typeface="Arial" pitchFamily="34" charset="0"/>
              </a:rPr>
              <a:t>4.4. Cronograma d’implementació dels programes de treball</a:t>
            </a:r>
            <a:endParaRPr lang="es-ES" sz="1200" b="1" dirty="0">
              <a:solidFill>
                <a:schemeClr val="tx1">
                  <a:lumMod val="75000"/>
                  <a:lumOff val="25000"/>
                </a:schemeClr>
              </a:solidFill>
              <a:latin typeface="Arial" pitchFamily="34" charset="0"/>
              <a:cs typeface="Arial" pitchFamily="34" charset="0"/>
            </a:endParaRPr>
          </a:p>
        </p:txBody>
      </p:sp>
      <p:sp>
        <p:nvSpPr>
          <p:cNvPr id="32" name="Rectangle 13"/>
          <p:cNvSpPr/>
          <p:nvPr/>
        </p:nvSpPr>
        <p:spPr>
          <a:xfrm flipV="1">
            <a:off x="5435600" y="646113"/>
            <a:ext cx="3154363" cy="46037"/>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35" name="Fletxa cap avall 34"/>
          <p:cNvSpPr/>
          <p:nvPr/>
        </p:nvSpPr>
        <p:spPr>
          <a:xfrm>
            <a:off x="4360863" y="4867049"/>
            <a:ext cx="144463" cy="144462"/>
          </a:xfrm>
          <a:prstGeom prst="down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36" name="Rectangle arrodonit 19"/>
          <p:cNvSpPr/>
          <p:nvPr/>
        </p:nvSpPr>
        <p:spPr>
          <a:xfrm>
            <a:off x="5323950" y="5041219"/>
            <a:ext cx="2160000" cy="432000"/>
          </a:xfrm>
          <a:prstGeom prst="roundRect">
            <a:avLst>
              <a:gd name="adj" fmla="val 6085"/>
            </a:avLst>
          </a:prstGeom>
          <a:solidFill>
            <a:schemeClr val="bg1"/>
          </a:solidFill>
          <a:ln w="9525">
            <a:solidFill>
              <a:srgbClr val="227A8F"/>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1100"/>
              </a:lnSpc>
              <a:defRPr/>
            </a:pPr>
            <a:r>
              <a:rPr lang="es-ES" sz="1050" b="1" noProof="1">
                <a:solidFill>
                  <a:schemeClr val="tx1"/>
                </a:solidFill>
                <a:cs typeface="Arial" pitchFamily="34" charset="0"/>
              </a:rPr>
              <a:t>Col·laboració amb organitzacions i entitats locals</a:t>
            </a:r>
          </a:p>
        </p:txBody>
      </p:sp>
      <p:sp>
        <p:nvSpPr>
          <p:cNvPr id="37" name="Fletxa cap avall 36"/>
          <p:cNvSpPr/>
          <p:nvPr/>
        </p:nvSpPr>
        <p:spPr>
          <a:xfrm>
            <a:off x="6312820" y="4867049"/>
            <a:ext cx="144462" cy="144462"/>
          </a:xfrm>
          <a:prstGeom prst="down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33" name="Rectangle arrodonit 19"/>
          <p:cNvSpPr/>
          <p:nvPr/>
        </p:nvSpPr>
        <p:spPr>
          <a:xfrm>
            <a:off x="1357290" y="4554538"/>
            <a:ext cx="6143668" cy="301625"/>
          </a:xfrm>
          <a:prstGeom prst="roundRect">
            <a:avLst>
              <a:gd name="adj" fmla="val 6085"/>
            </a:avLst>
          </a:prstGeom>
          <a:noFill/>
          <a:ln w="28575">
            <a:solidFill>
              <a:srgbClr val="227A8F"/>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1100"/>
              </a:lnSpc>
              <a:defRPr/>
            </a:pPr>
            <a:r>
              <a:rPr lang="es-ES" sz="1300" b="1" noProof="1" smtClean="0">
                <a:solidFill>
                  <a:srgbClr val="227A8F"/>
                </a:solidFill>
                <a:cs typeface="Arial" pitchFamily="34" charset="0"/>
              </a:rPr>
              <a:t>Marc de col·laboració publicoprivada i consens transversal</a:t>
            </a:r>
            <a:endParaRPr lang="es-ES" sz="1300" b="1" noProof="1">
              <a:solidFill>
                <a:srgbClr val="227A8F"/>
              </a:solidFill>
              <a:cs typeface="Arial" pitchFamily="34" charset="0"/>
            </a:endParaRPr>
          </a:p>
        </p:txBody>
      </p:sp>
      <p:sp>
        <p:nvSpPr>
          <p:cNvPr id="38" name="Fletxa doblada 37"/>
          <p:cNvSpPr/>
          <p:nvPr/>
        </p:nvSpPr>
        <p:spPr>
          <a:xfrm rot="10800000">
            <a:off x="7610953" y="3800248"/>
            <a:ext cx="720725" cy="1079284"/>
          </a:xfrm>
          <a:prstGeom prst="bentArrow">
            <a:avLst>
              <a:gd name="adj1" fmla="val 20116"/>
              <a:gd name="adj2" fmla="val 25000"/>
              <a:gd name="adj3" fmla="val 25000"/>
              <a:gd name="adj4" fmla="val 43750"/>
            </a:avLst>
          </a:prstGeom>
          <a:solidFill>
            <a:schemeClr val="accent3">
              <a:lumMod val="60000"/>
              <a:lumOff val="40000"/>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solidFill>
                <a:schemeClr val="tx1"/>
              </a:solidFill>
              <a:cs typeface="Arial" pitchFamily="34" charset="0"/>
            </a:endParaRPr>
          </a:p>
        </p:txBody>
      </p:sp>
      <p:sp>
        <p:nvSpPr>
          <p:cNvPr id="39" name="Rectangle arrodonit 19"/>
          <p:cNvSpPr/>
          <p:nvPr/>
        </p:nvSpPr>
        <p:spPr>
          <a:xfrm>
            <a:off x="3639346" y="5589588"/>
            <a:ext cx="1584000" cy="360000"/>
          </a:xfrm>
          <a:prstGeom prst="roundRect">
            <a:avLst>
              <a:gd name="adj" fmla="val 6085"/>
            </a:avLst>
          </a:prstGeom>
          <a:noFill/>
          <a:ln w="9525">
            <a:solidFill>
              <a:srgbClr val="227A8F"/>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1100"/>
              </a:lnSpc>
              <a:defRPr/>
            </a:pPr>
            <a:r>
              <a:rPr lang="es-ES" sz="800" i="1" noProof="1" smtClean="0">
                <a:solidFill>
                  <a:schemeClr val="tx1"/>
                </a:solidFill>
                <a:cs typeface="Arial" pitchFamily="34" charset="0"/>
              </a:rPr>
              <a:t>Acció 4 del Programa 4.2</a:t>
            </a:r>
          </a:p>
          <a:p>
            <a:pPr algn="ctr">
              <a:lnSpc>
                <a:spcPts val="1100"/>
              </a:lnSpc>
              <a:defRPr/>
            </a:pPr>
            <a:r>
              <a:rPr lang="es-ES" sz="800" i="1" noProof="1" smtClean="0">
                <a:solidFill>
                  <a:schemeClr val="tx1"/>
                </a:solidFill>
                <a:cs typeface="Arial" pitchFamily="34" charset="0"/>
              </a:rPr>
              <a:t>(vegeu pàgina 74)</a:t>
            </a:r>
            <a:endParaRPr lang="es-ES" sz="800" i="1" noProof="1">
              <a:solidFill>
                <a:schemeClr val="tx1"/>
              </a:solidFill>
              <a:cs typeface="Arial" pitchFamily="34" charset="0"/>
            </a:endParaRPr>
          </a:p>
        </p:txBody>
      </p:sp>
      <p:sp>
        <p:nvSpPr>
          <p:cNvPr id="40" name="Rectangle arrodonit 19"/>
          <p:cNvSpPr/>
          <p:nvPr/>
        </p:nvSpPr>
        <p:spPr>
          <a:xfrm>
            <a:off x="1368176" y="5586186"/>
            <a:ext cx="2160000" cy="360000"/>
          </a:xfrm>
          <a:prstGeom prst="roundRect">
            <a:avLst>
              <a:gd name="adj" fmla="val 6085"/>
            </a:avLst>
          </a:prstGeom>
          <a:noFill/>
          <a:ln w="9525">
            <a:solidFill>
              <a:srgbClr val="227A8F"/>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1100"/>
              </a:lnSpc>
              <a:defRPr/>
            </a:pPr>
            <a:r>
              <a:rPr lang="es-ES" sz="800" i="1" noProof="1" smtClean="0">
                <a:solidFill>
                  <a:schemeClr val="tx1"/>
                </a:solidFill>
                <a:cs typeface="Arial" pitchFamily="34" charset="0"/>
              </a:rPr>
              <a:t>Acció 3 del Programa 4.2</a:t>
            </a:r>
          </a:p>
          <a:p>
            <a:pPr algn="ctr">
              <a:lnSpc>
                <a:spcPts val="1100"/>
              </a:lnSpc>
              <a:defRPr/>
            </a:pPr>
            <a:r>
              <a:rPr lang="es-ES" sz="800" i="1" noProof="1" smtClean="0">
                <a:solidFill>
                  <a:schemeClr val="tx1"/>
                </a:solidFill>
                <a:cs typeface="Arial" pitchFamily="34" charset="0"/>
              </a:rPr>
              <a:t>(vegeu pàgina 73)</a:t>
            </a:r>
            <a:endParaRPr lang="es-ES" sz="800" i="1" noProof="1">
              <a:solidFill>
                <a:schemeClr val="tx1"/>
              </a:solidFill>
              <a:cs typeface="Arial" pitchFamily="34" charset="0"/>
            </a:endParaRPr>
          </a:p>
        </p:txBody>
      </p:sp>
      <p:sp>
        <p:nvSpPr>
          <p:cNvPr id="41" name="Rectangle arrodonit 19"/>
          <p:cNvSpPr/>
          <p:nvPr/>
        </p:nvSpPr>
        <p:spPr>
          <a:xfrm>
            <a:off x="5323950" y="5589588"/>
            <a:ext cx="2160000" cy="360000"/>
          </a:xfrm>
          <a:prstGeom prst="roundRect">
            <a:avLst>
              <a:gd name="adj" fmla="val 6085"/>
            </a:avLst>
          </a:prstGeom>
          <a:solidFill>
            <a:schemeClr val="bg1"/>
          </a:solidFill>
          <a:ln w="9525">
            <a:solidFill>
              <a:srgbClr val="227A8F"/>
            </a:solidFill>
          </a:ln>
          <a:effectLst/>
        </p:spPr>
        <p:style>
          <a:lnRef idx="2">
            <a:schemeClr val="accent1"/>
          </a:lnRef>
          <a:fillRef idx="1">
            <a:schemeClr val="lt1"/>
          </a:fillRef>
          <a:effectRef idx="0">
            <a:schemeClr val="accent1"/>
          </a:effectRef>
          <a:fontRef idx="minor">
            <a:schemeClr val="dk1"/>
          </a:fontRef>
        </p:style>
        <p:txBody>
          <a:bodyPr anchor="ctr"/>
          <a:lstStyle/>
          <a:p>
            <a:pPr algn="ctr">
              <a:lnSpc>
                <a:spcPts val="1100"/>
              </a:lnSpc>
              <a:defRPr/>
            </a:pPr>
            <a:r>
              <a:rPr lang="es-ES" sz="800" i="1" noProof="1" smtClean="0">
                <a:solidFill>
                  <a:schemeClr val="tx1"/>
                </a:solidFill>
                <a:cs typeface="Arial" pitchFamily="34" charset="0"/>
              </a:rPr>
              <a:t>Programes 5.1 i 5.2</a:t>
            </a:r>
          </a:p>
          <a:p>
            <a:pPr algn="ctr">
              <a:lnSpc>
                <a:spcPts val="1100"/>
              </a:lnSpc>
              <a:defRPr/>
            </a:pPr>
            <a:r>
              <a:rPr lang="es-ES" sz="800" i="1" noProof="1" smtClean="0">
                <a:solidFill>
                  <a:schemeClr val="tx1"/>
                </a:solidFill>
                <a:cs typeface="Arial" pitchFamily="34" charset="0"/>
              </a:rPr>
              <a:t>(vegeu pàgines 76-80)</a:t>
            </a:r>
            <a:endParaRPr lang="es-ES" sz="800" i="1" noProof="1">
              <a:solidFill>
                <a:schemeClr val="tx1"/>
              </a:solidFill>
              <a:cs typeface="Arial" pitchFamily="34" charset="0"/>
            </a:endParaRPr>
          </a:p>
        </p:txBody>
      </p:sp>
      <p:sp>
        <p:nvSpPr>
          <p:cNvPr id="24" name="Rectangle arrodonit 23"/>
          <p:cNvSpPr/>
          <p:nvPr/>
        </p:nvSpPr>
        <p:spPr>
          <a:xfrm>
            <a:off x="6445250" y="2205038"/>
            <a:ext cx="1871663" cy="360362"/>
          </a:xfrm>
          <a:prstGeom prst="roundRect">
            <a:avLst/>
          </a:prstGeom>
          <a:solidFill>
            <a:schemeClr val="accent3"/>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lgn="ctr">
              <a:defRPr/>
            </a:pPr>
            <a:r>
              <a:rPr lang="es-ES" sz="1600" b="1" noProof="1">
                <a:solidFill>
                  <a:schemeClr val="bg1"/>
                </a:solidFill>
                <a:cs typeface="Arial" pitchFamily="34" charset="0"/>
              </a:rPr>
              <a:t>Qui </a:t>
            </a:r>
            <a:r>
              <a:rPr lang="es-ES" sz="1600" b="1" noProof="1">
                <a:solidFill>
                  <a:schemeClr val="tx1"/>
                </a:solidFill>
                <a:cs typeface="Arial" pitchFamily="34" charset="0"/>
              </a:rPr>
              <a:t>hi participa?</a:t>
            </a:r>
          </a:p>
        </p:txBody>
      </p:sp>
      <p:sp>
        <p:nvSpPr>
          <p:cNvPr id="27" name="Rectangle arrodonit 26"/>
          <p:cNvSpPr/>
          <p:nvPr/>
        </p:nvSpPr>
        <p:spPr>
          <a:xfrm>
            <a:off x="5868988" y="2205038"/>
            <a:ext cx="503237" cy="360362"/>
          </a:xfrm>
          <a:prstGeom prst="roundRect">
            <a:avLst/>
          </a:prstGeom>
          <a:solidFill>
            <a:schemeClr val="tx1">
              <a:lumMod val="75000"/>
              <a:lumOff val="25000"/>
            </a:schemeClr>
          </a:solidFill>
          <a:ln w="19050">
            <a:noFill/>
          </a:ln>
          <a:effectLst/>
        </p:spPr>
        <p:style>
          <a:lnRef idx="2">
            <a:schemeClr val="accent1"/>
          </a:lnRef>
          <a:fillRef idx="1">
            <a:schemeClr val="lt1"/>
          </a:fillRef>
          <a:effectRef idx="0">
            <a:schemeClr val="accent1"/>
          </a:effectRef>
          <a:fontRef idx="minor">
            <a:schemeClr val="dk1"/>
          </a:fontRef>
        </p:style>
        <p:txBody>
          <a:bodyPr anchor="ctr"/>
          <a:lstStyle/>
          <a:p>
            <a:pPr algn="ctr">
              <a:defRPr/>
            </a:pPr>
            <a:r>
              <a:rPr lang="es-ES" sz="2400" b="1" noProof="1">
                <a:solidFill>
                  <a:schemeClr val="bg1"/>
                </a:solidFill>
                <a:cs typeface="Arial" pitchFamily="34" charset="0"/>
              </a:rPr>
              <a:t>3</a:t>
            </a:r>
          </a:p>
        </p:txBody>
      </p:sp>
      <p:pic>
        <p:nvPicPr>
          <p:cNvPr id="1026" name="Picture 2"/>
          <p:cNvPicPr>
            <a:picLocks noChangeAspect="1" noChangeArrowheads="1"/>
          </p:cNvPicPr>
          <p:nvPr/>
        </p:nvPicPr>
        <p:blipFill>
          <a:blip r:embed="rId2" cstate="print"/>
          <a:srcRect/>
          <a:stretch>
            <a:fillRect/>
          </a:stretch>
        </p:blipFill>
        <p:spPr bwMode="auto">
          <a:xfrm>
            <a:off x="324500" y="1775040"/>
            <a:ext cx="4414228" cy="164307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QuadreDeText 1719"/>
          <p:cNvSpPr txBox="1"/>
          <p:nvPr/>
        </p:nvSpPr>
        <p:spPr>
          <a:xfrm>
            <a:off x="428625" y="1268413"/>
            <a:ext cx="8467725" cy="4824412"/>
          </a:xfrm>
          <a:prstGeom prst="rect">
            <a:avLst/>
          </a:prstGeom>
          <a:solidFill>
            <a:srgbClr val="FFFFFF">
              <a:alpha val="60000"/>
            </a:srgbClr>
          </a:solidFill>
          <a:ln>
            <a:solidFill>
              <a:schemeClr val="tx1">
                <a:lumMod val="50000"/>
                <a:lumOff val="50000"/>
              </a:schemeClr>
            </a:solidFill>
          </a:ln>
        </p:spPr>
        <p:txBody>
          <a:bodyPr/>
          <a:lstStyle/>
          <a:p>
            <a:pPr>
              <a:spcAft>
                <a:spcPts val="500"/>
              </a:spcAft>
              <a:defRPr/>
            </a:pPr>
            <a:endParaRPr lang="ca-ES" dirty="0">
              <a:ea typeface="+mn-ea"/>
              <a:cs typeface="Arial" charset="0"/>
            </a:endParaRPr>
          </a:p>
        </p:txBody>
      </p:sp>
      <p:sp>
        <p:nvSpPr>
          <p:cNvPr id="108547" name="Contenidor de número de diapositiva 3"/>
          <p:cNvSpPr>
            <a:spLocks noGrp="1"/>
          </p:cNvSpPr>
          <p:nvPr>
            <p:ph type="sldNum" sz="quarter" idx="10"/>
          </p:nvPr>
        </p:nvSpPr>
        <p:spPr bwMode="auto">
          <a:noFill/>
          <a:ln>
            <a:miter lim="800000"/>
            <a:headEnd/>
            <a:tailEnd/>
          </a:ln>
        </p:spPr>
        <p:txBody>
          <a:bodyPr/>
          <a:lstStyle/>
          <a:p>
            <a:fld id="{FF40F0A9-9CB6-4E46-9244-97A9A967A501}" type="slidenum">
              <a:rPr lang="es-ES" smtClean="0">
                <a:latin typeface="Arial" charset="0"/>
                <a:cs typeface="Arial" charset="0"/>
              </a:rPr>
              <a:pPr/>
              <a:t>94</a:t>
            </a:fld>
            <a:endParaRPr lang="es-ES" smtClean="0">
              <a:latin typeface="Arial" charset="0"/>
              <a:cs typeface="Arial" charset="0"/>
            </a:endParaRPr>
          </a:p>
        </p:txBody>
      </p:sp>
      <p:graphicFrame>
        <p:nvGraphicFramePr>
          <p:cNvPr id="7" name="Taula 6"/>
          <p:cNvGraphicFramePr>
            <a:graphicFrameLocks noGrp="1"/>
          </p:cNvGraphicFramePr>
          <p:nvPr/>
        </p:nvGraphicFramePr>
        <p:xfrm>
          <a:off x="504825" y="2781300"/>
          <a:ext cx="4335946" cy="2603080"/>
        </p:xfrm>
        <a:graphic>
          <a:graphicData uri="http://schemas.openxmlformats.org/drawingml/2006/table">
            <a:tbl>
              <a:tblPr bandRow="1">
                <a:tableStyleId>{5C22544A-7EE6-4342-B048-85BDC9FD1C3A}</a:tableStyleId>
              </a:tblPr>
              <a:tblGrid>
                <a:gridCol w="4335946"/>
              </a:tblGrid>
              <a:tr h="260308">
                <a:tc>
                  <a:txBody>
                    <a:bodyPr/>
                    <a:lstStyle/>
                    <a:p>
                      <a:pPr marL="0" marR="0" lvl="0" indent="0" algn="l" defTabSz="914400" rtl="0" eaLnBrk="1" fontAlgn="auto" latinLnBrk="0" hangingPunct="1">
                        <a:lnSpc>
                          <a:spcPct val="100000"/>
                        </a:lnSpc>
                        <a:spcBef>
                          <a:spcPct val="60000"/>
                        </a:spcBef>
                        <a:spcAft>
                          <a:spcPts val="700"/>
                        </a:spcAft>
                        <a:buClrTx/>
                        <a:buSzTx/>
                        <a:buFontTx/>
                        <a:buNone/>
                        <a:tabLst/>
                        <a:defRPr/>
                      </a:pPr>
                      <a:r>
                        <a:rPr lang="ca-ES" altLang="ca-ES" sz="900" b="0" dirty="0" smtClean="0">
                          <a:solidFill>
                            <a:schemeClr val="tx1"/>
                          </a:solidFill>
                        </a:rPr>
                        <a:t>P 1.1: </a:t>
                      </a:r>
                      <a:r>
                        <a:rPr lang="es-ES" altLang="ca-ES" sz="900" b="0" dirty="0" smtClean="0">
                          <a:solidFill>
                            <a:schemeClr val="tx1"/>
                          </a:solidFill>
                        </a:rPr>
                        <a:t>Programa de </a:t>
                      </a:r>
                      <a:r>
                        <a:rPr lang="es-ES" altLang="ca-ES" sz="900" b="0" dirty="0" err="1" smtClean="0">
                          <a:solidFill>
                            <a:schemeClr val="tx1"/>
                          </a:solidFill>
                        </a:rPr>
                        <a:t>creació</a:t>
                      </a:r>
                      <a:r>
                        <a:rPr lang="es-ES" altLang="ca-ES" sz="900" b="0" dirty="0" smtClean="0">
                          <a:solidFill>
                            <a:schemeClr val="tx1"/>
                          </a:solidFill>
                        </a:rPr>
                        <a:t> </a:t>
                      </a:r>
                      <a:r>
                        <a:rPr lang="es-ES" altLang="ca-ES" sz="900" b="0" dirty="0" err="1" smtClean="0">
                          <a:solidFill>
                            <a:schemeClr val="tx1"/>
                          </a:solidFill>
                        </a:rPr>
                        <a:t>d’un</a:t>
                      </a:r>
                      <a:r>
                        <a:rPr lang="es-ES" altLang="ca-ES" sz="900" b="0" dirty="0" smtClean="0">
                          <a:solidFill>
                            <a:schemeClr val="tx1"/>
                          </a:solidFill>
                        </a:rPr>
                        <a:t> </a:t>
                      </a:r>
                      <a:r>
                        <a:rPr lang="es-ES" altLang="ca-ES" sz="900" b="0" dirty="0" err="1" smtClean="0">
                          <a:solidFill>
                            <a:schemeClr val="tx1"/>
                          </a:solidFill>
                        </a:rPr>
                        <a:t>cens</a:t>
                      </a:r>
                      <a:r>
                        <a:rPr lang="es-ES" altLang="ca-ES" sz="900" b="0" dirty="0" smtClean="0">
                          <a:solidFill>
                            <a:schemeClr val="tx1"/>
                          </a:solidFill>
                        </a:rPr>
                        <a:t> comercial</a:t>
                      </a:r>
                    </a:p>
                  </a:txBody>
                  <a:tcPr anchor="ctr">
                    <a:solidFill>
                      <a:srgbClr val="FFE89F"/>
                    </a:solidFill>
                  </a:tcPr>
                </a:tc>
              </a:tr>
              <a:tr h="260308">
                <a:tc>
                  <a:txBody>
                    <a:bodyPr/>
                    <a:lstStyle/>
                    <a:p>
                      <a:pPr marL="0" marR="0" lvl="0" indent="0" algn="l" defTabSz="914400" rtl="0" eaLnBrk="1" fontAlgn="auto" latinLnBrk="0" hangingPunct="1">
                        <a:lnSpc>
                          <a:spcPct val="100000"/>
                        </a:lnSpc>
                        <a:spcBef>
                          <a:spcPct val="60000"/>
                        </a:spcBef>
                        <a:spcAft>
                          <a:spcPts val="700"/>
                        </a:spcAft>
                        <a:buClrTx/>
                        <a:buSzTx/>
                        <a:buFontTx/>
                        <a:buNone/>
                        <a:tabLst/>
                        <a:defRPr/>
                      </a:pPr>
                      <a:r>
                        <a:rPr lang="ca-ES" sz="900" b="0" dirty="0" smtClean="0">
                          <a:solidFill>
                            <a:schemeClr val="tx1"/>
                          </a:solidFill>
                        </a:rPr>
                        <a:t>P 1.2: </a:t>
                      </a:r>
                      <a:r>
                        <a:rPr lang="es-ES" sz="900" b="0" dirty="0" smtClean="0">
                          <a:solidFill>
                            <a:schemeClr val="tx1"/>
                          </a:solidFill>
                        </a:rPr>
                        <a:t>Programa </a:t>
                      </a:r>
                      <a:r>
                        <a:rPr lang="es-ES" sz="900" b="0" dirty="0" err="1" smtClean="0">
                          <a:solidFill>
                            <a:schemeClr val="tx1"/>
                          </a:solidFill>
                        </a:rPr>
                        <a:t>d’incentivació</a:t>
                      </a:r>
                      <a:r>
                        <a:rPr lang="es-ES" sz="900" b="0" dirty="0" smtClean="0">
                          <a:solidFill>
                            <a:schemeClr val="tx1"/>
                          </a:solidFill>
                        </a:rPr>
                        <a:t> de </a:t>
                      </a:r>
                      <a:r>
                        <a:rPr lang="es-ES" sz="900" b="0" dirty="0" err="1" smtClean="0">
                          <a:solidFill>
                            <a:schemeClr val="tx1"/>
                          </a:solidFill>
                        </a:rPr>
                        <a:t>l’oferta</a:t>
                      </a:r>
                      <a:r>
                        <a:rPr lang="es-ES" sz="900" b="0" dirty="0" smtClean="0">
                          <a:solidFill>
                            <a:schemeClr val="tx1"/>
                          </a:solidFill>
                        </a:rPr>
                        <a:t> comercial</a:t>
                      </a:r>
                    </a:p>
                  </a:txBody>
                  <a:tcPr anchor="ctr">
                    <a:solidFill>
                      <a:srgbClr val="FFE89F"/>
                    </a:solidFill>
                  </a:tcPr>
                </a:tc>
              </a:tr>
              <a:tr h="260308">
                <a:tc>
                  <a:txBody>
                    <a:bodyPr/>
                    <a:lstStyle/>
                    <a:p>
                      <a:pPr marL="0" marR="0" indent="0" algn="l" defTabSz="914400" rtl="0" eaLnBrk="1" fontAlgn="auto" latinLnBrk="0" hangingPunct="1">
                        <a:lnSpc>
                          <a:spcPct val="100000"/>
                        </a:lnSpc>
                        <a:spcBef>
                          <a:spcPct val="60000"/>
                        </a:spcBef>
                        <a:spcAft>
                          <a:spcPts val="700"/>
                        </a:spcAft>
                        <a:buClrTx/>
                        <a:buSzTx/>
                        <a:buFontTx/>
                        <a:buNone/>
                        <a:tabLst/>
                        <a:defRPr/>
                      </a:pPr>
                      <a:r>
                        <a:rPr lang="ca-ES" sz="900" b="0" dirty="0" smtClean="0">
                          <a:solidFill>
                            <a:schemeClr val="tx1"/>
                          </a:solidFill>
                        </a:rPr>
                        <a:t>P 1.3: </a:t>
                      </a:r>
                      <a:r>
                        <a:rPr lang="ca-ES" altLang="ca-ES" sz="900" dirty="0" smtClean="0">
                          <a:solidFill>
                            <a:schemeClr val="tx1"/>
                          </a:solidFill>
                        </a:rPr>
                        <a:t>Programa de foment de l’ocupació i l’embelliment dels locals buits</a:t>
                      </a:r>
                      <a:endParaRPr lang="ca-ES" sz="900" dirty="0" smtClean="0">
                        <a:solidFill>
                          <a:schemeClr val="tx1"/>
                        </a:solidFill>
                      </a:endParaRPr>
                    </a:p>
                  </a:txBody>
                  <a:tcPr anchor="ctr">
                    <a:solidFill>
                      <a:srgbClr val="FFE89F"/>
                    </a:solidFill>
                  </a:tcPr>
                </a:tc>
              </a:tr>
              <a:tr h="260308">
                <a:tc>
                  <a:txBody>
                    <a:bodyPr/>
                    <a:lstStyle/>
                    <a:p>
                      <a:pPr marL="0" marR="0" indent="0" algn="l" defTabSz="914400" rtl="0" eaLnBrk="1" fontAlgn="auto" latinLnBrk="0" hangingPunct="1">
                        <a:lnSpc>
                          <a:spcPct val="100000"/>
                        </a:lnSpc>
                        <a:spcBef>
                          <a:spcPct val="60000"/>
                        </a:spcBef>
                        <a:spcAft>
                          <a:spcPts val="700"/>
                        </a:spcAft>
                        <a:buClrTx/>
                        <a:buSzTx/>
                        <a:buFontTx/>
                        <a:buNone/>
                        <a:tabLst/>
                        <a:defRPr/>
                      </a:pPr>
                      <a:r>
                        <a:rPr lang="es-ES" sz="900" b="0" dirty="0" smtClean="0">
                          <a:solidFill>
                            <a:schemeClr val="tx1"/>
                          </a:solidFill>
                        </a:rPr>
                        <a:t>P 2.1: </a:t>
                      </a:r>
                      <a:r>
                        <a:rPr lang="ca-ES" altLang="ca-ES" sz="900" dirty="0" smtClean="0">
                          <a:solidFill>
                            <a:schemeClr val="tx1"/>
                          </a:solidFill>
                        </a:rPr>
                        <a:t>Programa </a:t>
                      </a:r>
                      <a:r>
                        <a:rPr lang="ca-ES" altLang="ca-ES" sz="900" dirty="0" err="1" smtClean="0">
                          <a:solidFill>
                            <a:schemeClr val="tx1"/>
                          </a:solidFill>
                        </a:rPr>
                        <a:t>d’amabilització</a:t>
                      </a:r>
                      <a:r>
                        <a:rPr lang="ca-ES" altLang="ca-ES" sz="900" dirty="0" smtClean="0">
                          <a:solidFill>
                            <a:schemeClr val="tx1"/>
                          </a:solidFill>
                        </a:rPr>
                        <a:t> de l’espai comercial urbà</a:t>
                      </a:r>
                    </a:p>
                  </a:txBody>
                  <a:tcPr anchor="ctr">
                    <a:solidFill>
                      <a:srgbClr val="FFD85B"/>
                    </a:solidFill>
                  </a:tcPr>
                </a:tc>
              </a:tr>
              <a:tr h="260308">
                <a:tc>
                  <a:txBody>
                    <a:bodyPr/>
                    <a:lstStyle/>
                    <a:p>
                      <a:pPr marL="0" marR="0" indent="0" algn="l" defTabSz="914400" rtl="0" eaLnBrk="1" fontAlgn="auto" latinLnBrk="0" hangingPunct="1">
                        <a:lnSpc>
                          <a:spcPct val="100000"/>
                        </a:lnSpc>
                        <a:spcBef>
                          <a:spcPct val="60000"/>
                        </a:spcBef>
                        <a:spcAft>
                          <a:spcPts val="700"/>
                        </a:spcAft>
                        <a:buClrTx/>
                        <a:buSzTx/>
                        <a:buFontTx/>
                        <a:buNone/>
                        <a:tabLst/>
                        <a:defRPr/>
                      </a:pPr>
                      <a:r>
                        <a:rPr lang="ca-ES" sz="900" b="0" dirty="0" smtClean="0">
                          <a:solidFill>
                            <a:schemeClr val="tx1"/>
                          </a:solidFill>
                        </a:rPr>
                        <a:t>P 2.2: </a:t>
                      </a:r>
                      <a:r>
                        <a:rPr lang="ca-ES" altLang="ca-ES" sz="900" dirty="0" smtClean="0">
                          <a:solidFill>
                            <a:schemeClr val="tx1"/>
                          </a:solidFill>
                        </a:rPr>
                        <a:t>Programa de  millora de serveis públics</a:t>
                      </a:r>
                      <a:endParaRPr lang="ca-ES" sz="900" dirty="0" smtClean="0">
                        <a:solidFill>
                          <a:schemeClr val="tx1"/>
                        </a:solidFill>
                      </a:endParaRPr>
                    </a:p>
                  </a:txBody>
                  <a:tcPr anchor="ctr">
                    <a:solidFill>
                      <a:srgbClr val="FFD85B"/>
                    </a:solidFill>
                  </a:tcPr>
                </a:tc>
              </a:tr>
              <a:tr h="260308">
                <a:tc>
                  <a:txBody>
                    <a:bodyPr/>
                    <a:lstStyle/>
                    <a:p>
                      <a:pPr marL="0" marR="0" lvl="1" indent="0" algn="l" defTabSz="914400" rtl="0" eaLnBrk="1" fontAlgn="auto" latinLnBrk="0" hangingPunct="1">
                        <a:lnSpc>
                          <a:spcPct val="100000"/>
                        </a:lnSpc>
                        <a:spcBef>
                          <a:spcPct val="60000"/>
                        </a:spcBef>
                        <a:spcAft>
                          <a:spcPts val="700"/>
                        </a:spcAft>
                        <a:buClrTx/>
                        <a:buSzTx/>
                        <a:buFontTx/>
                        <a:buNone/>
                        <a:tabLst/>
                        <a:defRPr/>
                      </a:pPr>
                      <a:r>
                        <a:rPr lang="es-ES" sz="900" b="0" dirty="0" smtClean="0">
                          <a:solidFill>
                            <a:schemeClr val="tx1"/>
                          </a:solidFill>
                        </a:rPr>
                        <a:t>P 2.3: </a:t>
                      </a:r>
                      <a:r>
                        <a:rPr lang="ca-ES" altLang="ca-ES" sz="900" dirty="0" smtClean="0">
                          <a:solidFill>
                            <a:schemeClr val="tx1"/>
                          </a:solidFill>
                        </a:rPr>
                        <a:t>Programa de reforç de la senyalització comercial</a:t>
                      </a:r>
                      <a:endParaRPr lang="es-ES" altLang="ca-ES" sz="900" dirty="0" smtClean="0">
                        <a:solidFill>
                          <a:schemeClr val="tx1"/>
                        </a:solidFill>
                      </a:endParaRPr>
                    </a:p>
                  </a:txBody>
                  <a:tcPr anchor="ctr">
                    <a:solidFill>
                      <a:srgbClr val="FFD85B"/>
                    </a:solidFill>
                  </a:tcPr>
                </a:tc>
              </a:tr>
              <a:tr h="260308">
                <a:tc>
                  <a:txBody>
                    <a:bodyPr/>
                    <a:lstStyle/>
                    <a:p>
                      <a:pPr marL="0" marR="0" lvl="1" indent="0" algn="l" defTabSz="914400" rtl="0" eaLnBrk="1" fontAlgn="auto" latinLnBrk="0" hangingPunct="1">
                        <a:lnSpc>
                          <a:spcPct val="100000"/>
                        </a:lnSpc>
                        <a:spcBef>
                          <a:spcPct val="60000"/>
                        </a:spcBef>
                        <a:spcAft>
                          <a:spcPts val="700"/>
                        </a:spcAft>
                        <a:buClrTx/>
                        <a:buSzTx/>
                        <a:buFontTx/>
                        <a:buNone/>
                        <a:tabLst/>
                        <a:defRPr/>
                      </a:pPr>
                      <a:r>
                        <a:rPr lang="es-ES" sz="900" b="0" dirty="0" smtClean="0">
                          <a:solidFill>
                            <a:schemeClr val="tx1"/>
                          </a:solidFill>
                        </a:rPr>
                        <a:t>P 2.4: </a:t>
                      </a:r>
                      <a:r>
                        <a:rPr lang="ca-ES" altLang="ca-ES" sz="900" dirty="0" smtClean="0">
                          <a:solidFill>
                            <a:schemeClr val="tx1"/>
                          </a:solidFill>
                        </a:rPr>
                        <a:t>Programa de millora de l’aparcament</a:t>
                      </a:r>
                      <a:endParaRPr lang="es-ES" altLang="ca-ES" sz="900" dirty="0" smtClean="0">
                        <a:solidFill>
                          <a:schemeClr val="tx1"/>
                        </a:solidFill>
                      </a:endParaRPr>
                    </a:p>
                  </a:txBody>
                  <a:tcPr anchor="ctr">
                    <a:solidFill>
                      <a:srgbClr val="FFD85B"/>
                    </a:solidFill>
                  </a:tcPr>
                </a:tc>
              </a:tr>
              <a:tr h="260308">
                <a:tc>
                  <a:txBody>
                    <a:bodyPr/>
                    <a:lstStyle/>
                    <a:p>
                      <a:pPr marL="0" marR="0" lvl="1" indent="0" algn="l" defTabSz="914400" rtl="0" eaLnBrk="1" fontAlgn="auto" latinLnBrk="0" hangingPunct="1">
                        <a:lnSpc>
                          <a:spcPct val="100000"/>
                        </a:lnSpc>
                        <a:spcBef>
                          <a:spcPct val="60000"/>
                        </a:spcBef>
                        <a:spcAft>
                          <a:spcPts val="700"/>
                        </a:spcAft>
                        <a:buClrTx/>
                        <a:buSzTx/>
                        <a:buFontTx/>
                        <a:buNone/>
                        <a:tabLst/>
                        <a:defRPr/>
                      </a:pPr>
                      <a:r>
                        <a:rPr lang="fr-FR" sz="900" b="0" dirty="0" smtClean="0">
                          <a:solidFill>
                            <a:schemeClr val="tx1"/>
                          </a:solidFill>
                        </a:rPr>
                        <a:t>P 2.5: </a:t>
                      </a:r>
                      <a:r>
                        <a:rPr lang="ca-ES" altLang="ca-ES" sz="900" dirty="0" smtClean="0">
                          <a:solidFill>
                            <a:schemeClr val="tx1"/>
                          </a:solidFill>
                        </a:rPr>
                        <a:t>Programa d’ordenació i regulació de l’espai comercial urbà</a:t>
                      </a:r>
                    </a:p>
                  </a:txBody>
                  <a:tcPr anchor="ctr">
                    <a:solidFill>
                      <a:srgbClr val="FFD85B"/>
                    </a:solidFill>
                  </a:tcPr>
                </a:tc>
              </a:tr>
              <a:tr h="260308">
                <a:tc>
                  <a:txBody>
                    <a:bodyPr/>
                    <a:lstStyle/>
                    <a:p>
                      <a:pPr marL="0" marR="0" indent="0" algn="l" defTabSz="914400" rtl="0" eaLnBrk="1" fontAlgn="auto" latinLnBrk="0" hangingPunct="1">
                        <a:lnSpc>
                          <a:spcPct val="100000"/>
                        </a:lnSpc>
                        <a:spcBef>
                          <a:spcPct val="60000"/>
                        </a:spcBef>
                        <a:spcAft>
                          <a:spcPts val="700"/>
                        </a:spcAft>
                        <a:buClrTx/>
                        <a:buSzTx/>
                        <a:buFontTx/>
                        <a:buNone/>
                        <a:tabLst/>
                        <a:defRPr/>
                      </a:pPr>
                      <a:r>
                        <a:rPr lang="ca-ES" sz="900" b="0" dirty="0" smtClean="0">
                          <a:solidFill>
                            <a:schemeClr val="tx1"/>
                          </a:solidFill>
                        </a:rPr>
                        <a:t>P 3.1: </a:t>
                      </a:r>
                      <a:r>
                        <a:rPr lang="es-ES" sz="900" b="0" dirty="0" smtClean="0">
                          <a:solidFill>
                            <a:schemeClr val="tx1"/>
                          </a:solidFill>
                        </a:rPr>
                        <a:t>Programa de </a:t>
                      </a:r>
                      <a:r>
                        <a:rPr lang="es-ES" sz="900" b="0" dirty="0" err="1" smtClean="0">
                          <a:solidFill>
                            <a:schemeClr val="tx1"/>
                          </a:solidFill>
                        </a:rPr>
                        <a:t>dinamització</a:t>
                      </a:r>
                      <a:r>
                        <a:rPr lang="es-ES" sz="900" b="0" dirty="0" smtClean="0">
                          <a:solidFill>
                            <a:schemeClr val="tx1"/>
                          </a:solidFill>
                        </a:rPr>
                        <a:t> del </a:t>
                      </a:r>
                      <a:r>
                        <a:rPr lang="es-ES" sz="900" b="0" dirty="0" err="1" smtClean="0">
                          <a:solidFill>
                            <a:schemeClr val="tx1"/>
                          </a:solidFill>
                        </a:rPr>
                        <a:t>Mercat</a:t>
                      </a:r>
                      <a:r>
                        <a:rPr lang="es-ES" sz="900" b="0" dirty="0" smtClean="0">
                          <a:solidFill>
                            <a:schemeClr val="tx1"/>
                          </a:solidFill>
                        </a:rPr>
                        <a:t> Municipal</a:t>
                      </a:r>
                    </a:p>
                  </a:txBody>
                  <a:tcPr anchor="ctr">
                    <a:solidFill>
                      <a:srgbClr val="FFC000"/>
                    </a:solidFill>
                  </a:tcPr>
                </a:tc>
              </a:tr>
              <a:tr h="260308">
                <a:tc>
                  <a:txBody>
                    <a:bodyPr/>
                    <a:lstStyle/>
                    <a:p>
                      <a:pPr marL="0" marR="0" indent="0" algn="l" defTabSz="914400" rtl="0" eaLnBrk="1" fontAlgn="auto" latinLnBrk="0" hangingPunct="1">
                        <a:lnSpc>
                          <a:spcPct val="100000"/>
                        </a:lnSpc>
                        <a:spcBef>
                          <a:spcPct val="60000"/>
                        </a:spcBef>
                        <a:spcAft>
                          <a:spcPts val="700"/>
                        </a:spcAft>
                        <a:buClrTx/>
                        <a:buSzTx/>
                        <a:buFontTx/>
                        <a:buNone/>
                        <a:tabLst/>
                        <a:defRPr/>
                      </a:pPr>
                      <a:r>
                        <a:rPr lang="ca-ES" sz="900" b="0" dirty="0" smtClean="0">
                          <a:solidFill>
                            <a:schemeClr val="tx1"/>
                          </a:solidFill>
                        </a:rPr>
                        <a:t>P 3.2: </a:t>
                      </a:r>
                      <a:r>
                        <a:rPr lang="es-ES" altLang="ca-ES" sz="900" dirty="0" smtClean="0">
                          <a:solidFill>
                            <a:schemeClr val="tx1"/>
                          </a:solidFill>
                        </a:rPr>
                        <a:t>Programa de </a:t>
                      </a:r>
                      <a:r>
                        <a:rPr lang="es-ES" altLang="ca-ES" sz="900" dirty="0" err="1" smtClean="0">
                          <a:solidFill>
                            <a:schemeClr val="tx1"/>
                          </a:solidFill>
                        </a:rPr>
                        <a:t>reflexió</a:t>
                      </a:r>
                      <a:r>
                        <a:rPr lang="es-ES" altLang="ca-ES" sz="900" dirty="0" smtClean="0">
                          <a:solidFill>
                            <a:schemeClr val="tx1"/>
                          </a:solidFill>
                        </a:rPr>
                        <a:t> sobre el </a:t>
                      </a:r>
                      <a:r>
                        <a:rPr lang="es-ES" altLang="ca-ES" sz="900" dirty="0" err="1" smtClean="0">
                          <a:solidFill>
                            <a:schemeClr val="tx1"/>
                          </a:solidFill>
                        </a:rPr>
                        <a:t>model</a:t>
                      </a:r>
                      <a:r>
                        <a:rPr lang="es-ES" altLang="ca-ES" sz="900" dirty="0" smtClean="0">
                          <a:solidFill>
                            <a:schemeClr val="tx1"/>
                          </a:solidFill>
                        </a:rPr>
                        <a:t> </a:t>
                      </a:r>
                      <a:r>
                        <a:rPr lang="es-ES" altLang="ca-ES" sz="900" dirty="0" err="1" smtClean="0">
                          <a:solidFill>
                            <a:schemeClr val="tx1"/>
                          </a:solidFill>
                        </a:rPr>
                        <a:t>futur</a:t>
                      </a:r>
                      <a:r>
                        <a:rPr lang="es-ES" altLang="ca-ES" sz="900" dirty="0" smtClean="0">
                          <a:solidFill>
                            <a:schemeClr val="tx1"/>
                          </a:solidFill>
                        </a:rPr>
                        <a:t> del </a:t>
                      </a:r>
                      <a:r>
                        <a:rPr lang="es-ES" altLang="ca-ES" sz="900" dirty="0" err="1" smtClean="0">
                          <a:solidFill>
                            <a:schemeClr val="tx1"/>
                          </a:solidFill>
                        </a:rPr>
                        <a:t>Mercat</a:t>
                      </a:r>
                      <a:r>
                        <a:rPr lang="es-ES" altLang="ca-ES" sz="900" dirty="0" smtClean="0">
                          <a:solidFill>
                            <a:schemeClr val="tx1"/>
                          </a:solidFill>
                        </a:rPr>
                        <a:t> </a:t>
                      </a:r>
                      <a:r>
                        <a:rPr lang="es-ES" altLang="ca-ES" sz="900" dirty="0" err="1" smtClean="0">
                          <a:solidFill>
                            <a:schemeClr val="tx1"/>
                          </a:solidFill>
                        </a:rPr>
                        <a:t>Setmanal</a:t>
                      </a:r>
                      <a:endParaRPr lang="es-ES" altLang="ca-ES" sz="900" dirty="0" smtClean="0">
                        <a:solidFill>
                          <a:schemeClr val="tx1"/>
                        </a:solidFill>
                      </a:endParaRPr>
                    </a:p>
                  </a:txBody>
                  <a:tcPr anchor="ctr">
                    <a:solidFill>
                      <a:srgbClr val="FFC000"/>
                    </a:solidFill>
                  </a:tcPr>
                </a:tc>
              </a:tr>
            </a:tbl>
          </a:graphicData>
        </a:graphic>
      </p:graphicFrame>
      <p:graphicFrame>
        <p:nvGraphicFramePr>
          <p:cNvPr id="76" name="Taula 75"/>
          <p:cNvGraphicFramePr>
            <a:graphicFrameLocks noGrp="1"/>
          </p:cNvGraphicFramePr>
          <p:nvPr/>
        </p:nvGraphicFramePr>
        <p:xfrm>
          <a:off x="4879975" y="2114550"/>
          <a:ext cx="3929086" cy="3244222"/>
        </p:xfrm>
        <a:graphic>
          <a:graphicData uri="http://schemas.openxmlformats.org/drawingml/2006/table">
            <a:tbl>
              <a:tblPr firstRow="1" bandRow="1">
                <a:tableStyleId>{5C22544A-7EE6-4342-B048-85BDC9FD1C3A}</a:tableStyleId>
              </a:tblPr>
              <a:tblGrid>
                <a:gridCol w="561298"/>
                <a:gridCol w="561298"/>
                <a:gridCol w="561298"/>
                <a:gridCol w="561298"/>
                <a:gridCol w="561298"/>
                <a:gridCol w="561298"/>
                <a:gridCol w="561298"/>
              </a:tblGrid>
              <a:tr h="0">
                <a:tc>
                  <a:txBody>
                    <a:bodyPr/>
                    <a:lstStyle/>
                    <a:p>
                      <a:pPr algn="ctr"/>
                      <a:r>
                        <a:rPr lang="ca-ES" sz="1200" b="0" i="1" dirty="0" smtClean="0">
                          <a:solidFill>
                            <a:schemeClr val="tx1"/>
                          </a:solidFill>
                        </a:rPr>
                        <a:t>2017</a:t>
                      </a:r>
                      <a:endParaRPr lang="ca-E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ca-ES" sz="1200" b="0" i="1" dirty="0" smtClean="0">
                          <a:solidFill>
                            <a:schemeClr val="tx1"/>
                          </a:solidFill>
                        </a:rPr>
                        <a:t>2018</a:t>
                      </a:r>
                      <a:endParaRPr lang="ca-E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ca-ES" sz="800" b="0" dirty="0">
                        <a:solidFill>
                          <a:schemeClr val="bg1"/>
                        </a:solidFill>
                      </a:endParaRPr>
                    </a:p>
                  </a:txBody>
                  <a:tcPr>
                    <a:solidFill>
                      <a:schemeClr val="tx1">
                        <a:lumMod val="75000"/>
                        <a:lumOff val="25000"/>
                      </a:schemeClr>
                    </a:solidFill>
                  </a:tcPr>
                </a:tc>
                <a:tc gridSpan="2">
                  <a:txBody>
                    <a:bodyPr/>
                    <a:lstStyle/>
                    <a:p>
                      <a:pPr algn="ctr"/>
                      <a:r>
                        <a:rPr lang="ca-ES" sz="1200" b="0" i="1" dirty="0" smtClean="0">
                          <a:solidFill>
                            <a:schemeClr val="tx1"/>
                          </a:solidFill>
                        </a:rPr>
                        <a:t>2019</a:t>
                      </a:r>
                      <a:endParaRPr lang="ca-E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ca-ES" sz="800" b="0" dirty="0">
                        <a:solidFill>
                          <a:schemeClr val="bg1"/>
                        </a:solidFill>
                      </a:endParaRPr>
                    </a:p>
                  </a:txBody>
                  <a:tcPr>
                    <a:solidFill>
                      <a:schemeClr val="tx1">
                        <a:lumMod val="75000"/>
                        <a:lumOff val="25000"/>
                      </a:schemeClr>
                    </a:solidFill>
                  </a:tcPr>
                </a:tc>
                <a:tc gridSpan="2">
                  <a:txBody>
                    <a:bodyPr/>
                    <a:lstStyle/>
                    <a:p>
                      <a:pPr algn="ctr"/>
                      <a:r>
                        <a:rPr lang="ca-ES" sz="1200" b="0" i="1" dirty="0" smtClean="0">
                          <a:solidFill>
                            <a:schemeClr val="tx1"/>
                          </a:solidFill>
                        </a:rPr>
                        <a:t>2020</a:t>
                      </a:r>
                      <a:endParaRPr lang="ca-E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ca-ES" sz="800" b="0" dirty="0">
                        <a:solidFill>
                          <a:schemeClr val="bg1"/>
                        </a:solidFill>
                      </a:endParaRPr>
                    </a:p>
                  </a:txBody>
                  <a:tcPr>
                    <a:solidFill>
                      <a:schemeClr val="tx1">
                        <a:lumMod val="75000"/>
                        <a:lumOff val="25000"/>
                      </a:schemeClr>
                    </a:solidFill>
                  </a:tcPr>
                </a:tc>
              </a:tr>
              <a:tr h="37910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a-ES" sz="700" b="0" dirty="0" smtClean="0">
                          <a:solidFill>
                            <a:schemeClr val="bg1"/>
                          </a:solidFill>
                        </a:rPr>
                        <a:t>2n semestre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algn="ctr"/>
                      <a:r>
                        <a:rPr lang="ca-ES" sz="700" b="0" dirty="0" smtClean="0">
                          <a:solidFill>
                            <a:schemeClr val="bg1"/>
                          </a:solidFill>
                        </a:rPr>
                        <a:t>1r semestre</a:t>
                      </a:r>
                      <a:endParaRPr lang="ca-ES" sz="7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algn="ctr"/>
                      <a:r>
                        <a:rPr lang="ca-ES" sz="700" b="0" dirty="0" smtClean="0">
                          <a:solidFill>
                            <a:schemeClr val="bg1"/>
                          </a:solidFill>
                        </a:rPr>
                        <a:t>2n semestre</a:t>
                      </a:r>
                      <a:endParaRPr lang="ca-ES" sz="7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algn="ctr"/>
                      <a:r>
                        <a:rPr lang="ca-ES" sz="700" b="0" dirty="0" smtClean="0">
                          <a:solidFill>
                            <a:schemeClr val="bg1"/>
                          </a:solidFill>
                        </a:rPr>
                        <a:t>1r semestre</a:t>
                      </a:r>
                      <a:endParaRPr lang="ca-ES" sz="7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algn="ctr"/>
                      <a:r>
                        <a:rPr lang="ca-ES" sz="700" b="0" dirty="0" smtClean="0">
                          <a:solidFill>
                            <a:schemeClr val="bg1"/>
                          </a:solidFill>
                        </a:rPr>
                        <a:t>2n semestre</a:t>
                      </a:r>
                      <a:endParaRPr lang="ca-ES" sz="7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algn="ctr"/>
                      <a:r>
                        <a:rPr lang="ca-ES" sz="700" b="0" dirty="0" smtClean="0">
                          <a:solidFill>
                            <a:schemeClr val="bg1"/>
                          </a:solidFill>
                        </a:rPr>
                        <a:t>1r semestre</a:t>
                      </a:r>
                      <a:endParaRPr lang="ca-ES" sz="7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algn="ctr"/>
                      <a:r>
                        <a:rPr lang="ca-ES" sz="700" b="0" dirty="0" smtClean="0">
                          <a:solidFill>
                            <a:schemeClr val="bg1"/>
                          </a:solidFill>
                        </a:rPr>
                        <a:t>2n semestre</a:t>
                      </a:r>
                      <a:endParaRPr lang="ca-ES" sz="7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r>
              <a:tr h="22334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es-ES" sz="11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alpha val="49804"/>
                      </a:srgb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es-ES" sz="11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alpha val="49804"/>
                      </a:srgbClr>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alpha val="49804"/>
                      </a:srgbClr>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alpha val="49804"/>
                      </a:srgbClr>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alpha val="49804"/>
                      </a:srgbClr>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alpha val="49804"/>
                      </a:srgbClr>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alpha val="49804"/>
                      </a:srgbClr>
                    </a:solidFill>
                  </a:tcPr>
                </a:tc>
              </a:tr>
              <a:tr h="22334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11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alpha val="49804"/>
                      </a:srgb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11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alpha val="49804"/>
                      </a:srgb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11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alpha val="49804"/>
                      </a:srgb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es-ES" sz="11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alpha val="49804"/>
                      </a:srgb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es-ES" sz="11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alpha val="49804"/>
                      </a:srgbClr>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alpha val="49804"/>
                      </a:srgbClr>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alpha val="49804"/>
                      </a:srgbClr>
                    </a:solidFill>
                  </a:tcPr>
                </a:tc>
              </a:tr>
              <a:tr h="22334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es-ES" sz="11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alpha val="49804"/>
                      </a:srgb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es-ES" sz="11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alpha val="49804"/>
                      </a:srgb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es-ES" sz="11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alpha val="49804"/>
                      </a:srgbClr>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alpha val="49804"/>
                      </a:srgb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alpha val="49804"/>
                      </a:srgbClr>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alpha val="49804"/>
                      </a:srgbClr>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89F">
                        <a:alpha val="49804"/>
                      </a:srgbClr>
                    </a:solidFill>
                  </a:tcPr>
                </a:tc>
              </a:tr>
              <a:tr h="22334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11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es-ES" sz="11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es-ES" sz="11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11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r>
              <a:tr h="22334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11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r>
              <a:tr h="223347">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r>
              <a:tr h="223347">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r>
              <a:tr h="223347">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D85B"/>
                    </a:solidFill>
                  </a:tcPr>
                </a:tc>
              </a:tr>
              <a:tr h="223347">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r>
              <a:tr h="223347">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r>
            </a:tbl>
          </a:graphicData>
        </a:graphic>
      </p:graphicFrame>
      <p:sp>
        <p:nvSpPr>
          <p:cNvPr id="26" name="Rectangle arrodonit 15"/>
          <p:cNvSpPr/>
          <p:nvPr/>
        </p:nvSpPr>
        <p:spPr>
          <a:xfrm>
            <a:off x="2843213" y="1123950"/>
            <a:ext cx="3600450" cy="288925"/>
          </a:xfrm>
          <a:prstGeom prst="roundRect">
            <a:avLst>
              <a:gd name="adj" fmla="val 7135"/>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a-ES" sz="1400" b="1" dirty="0">
                <a:solidFill>
                  <a:schemeClr val="bg1"/>
                </a:solidFill>
                <a:ea typeface="ＭＳ Ｐゴシック" pitchFamily="34" charset="-128"/>
                <a:cs typeface="Arial" pitchFamily="34" charset="0"/>
              </a:rPr>
              <a:t>Cronograma</a:t>
            </a:r>
          </a:p>
        </p:txBody>
      </p:sp>
      <p:sp>
        <p:nvSpPr>
          <p:cNvPr id="108696" name="Text Box 1026"/>
          <p:cNvSpPr txBox="1">
            <a:spLocks noChangeArrowheads="1"/>
          </p:cNvSpPr>
          <p:nvPr/>
        </p:nvSpPr>
        <p:spPr bwMode="auto">
          <a:xfrm>
            <a:off x="533400" y="1530350"/>
            <a:ext cx="8286750" cy="346249"/>
          </a:xfrm>
          <a:prstGeom prst="rect">
            <a:avLst/>
          </a:prstGeom>
          <a:solidFill>
            <a:srgbClr val="FFFFFF">
              <a:alpha val="59999"/>
            </a:srgbClr>
          </a:solidFill>
          <a:ln w="9525">
            <a:noFill/>
            <a:miter lim="800000"/>
            <a:headEnd/>
            <a:tailEnd/>
          </a:ln>
        </p:spPr>
        <p:txBody>
          <a:bodyPr>
            <a:spAutoFit/>
          </a:bodyPr>
          <a:lstStyle/>
          <a:p>
            <a:pPr algn="just">
              <a:lnSpc>
                <a:spcPct val="150000"/>
              </a:lnSpc>
              <a:spcAft>
                <a:spcPts val="500"/>
              </a:spcAft>
            </a:pPr>
            <a:r>
              <a:rPr lang="ca-ES" altLang="ca-ES" sz="1100" dirty="0"/>
              <a:t>Per acabar, es presenta un cronograma orientatiu per a la implementació dels diversos programes </a:t>
            </a:r>
            <a:r>
              <a:rPr lang="ca-ES" altLang="ca-ES" sz="1100" dirty="0" smtClean="0"/>
              <a:t>de treball proposats:</a:t>
            </a:r>
            <a:endParaRPr lang="ca-ES" altLang="ca-ES" sz="1100" dirty="0"/>
          </a:p>
        </p:txBody>
      </p:sp>
      <p:sp>
        <p:nvSpPr>
          <p:cNvPr id="29" name="QuadreDeText 47"/>
          <p:cNvSpPr txBox="1">
            <a:spLocks noChangeArrowheads="1"/>
          </p:cNvSpPr>
          <p:nvPr/>
        </p:nvSpPr>
        <p:spPr bwMode="auto">
          <a:xfrm>
            <a:off x="4929188" y="260350"/>
            <a:ext cx="3746500" cy="360363"/>
          </a:xfrm>
          <a:prstGeom prst="rect">
            <a:avLst/>
          </a:prstGeom>
          <a:solidFill>
            <a:schemeClr val="bg1"/>
          </a:solidFill>
          <a:ln w="19050">
            <a:solidFill>
              <a:schemeClr val="bg1"/>
            </a:solidFill>
            <a:miter lim="800000"/>
            <a:headEnd/>
            <a:tailEnd/>
          </a:ln>
        </p:spPr>
        <p:txBody>
          <a:bodyPr anchor="ctr"/>
          <a:lstStyle/>
          <a:p>
            <a:pPr algn="r">
              <a:defRPr/>
            </a:pPr>
            <a:r>
              <a:rPr lang="ca-ES" sz="1200" b="1" dirty="0">
                <a:solidFill>
                  <a:schemeClr val="tx1">
                    <a:lumMod val="75000"/>
                    <a:lumOff val="25000"/>
                  </a:schemeClr>
                </a:solidFill>
                <a:latin typeface="Arial" pitchFamily="34" charset="0"/>
                <a:cs typeface="Arial" pitchFamily="34" charset="0"/>
              </a:rPr>
              <a:t>4.4. Cronograma d’implementació dels programes de treball</a:t>
            </a:r>
            <a:endParaRPr lang="es-ES" sz="1200" b="1" dirty="0">
              <a:solidFill>
                <a:schemeClr val="tx1">
                  <a:lumMod val="75000"/>
                  <a:lumOff val="25000"/>
                </a:schemeClr>
              </a:solidFill>
              <a:latin typeface="Arial" pitchFamily="34" charset="0"/>
              <a:cs typeface="Arial" pitchFamily="34" charset="0"/>
            </a:endParaRPr>
          </a:p>
        </p:txBody>
      </p:sp>
      <p:sp>
        <p:nvSpPr>
          <p:cNvPr id="30" name="Rectangle 13"/>
          <p:cNvSpPr/>
          <p:nvPr/>
        </p:nvSpPr>
        <p:spPr>
          <a:xfrm flipV="1">
            <a:off x="5435600" y="646113"/>
            <a:ext cx="3154363" cy="46037"/>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QuadreDeText 1719"/>
          <p:cNvSpPr txBox="1"/>
          <p:nvPr/>
        </p:nvSpPr>
        <p:spPr>
          <a:xfrm>
            <a:off x="428625" y="1268413"/>
            <a:ext cx="8467725" cy="4824412"/>
          </a:xfrm>
          <a:prstGeom prst="rect">
            <a:avLst/>
          </a:prstGeom>
          <a:solidFill>
            <a:srgbClr val="FFFFFF">
              <a:alpha val="60000"/>
            </a:srgbClr>
          </a:solidFill>
          <a:ln>
            <a:solidFill>
              <a:schemeClr val="tx1">
                <a:lumMod val="50000"/>
                <a:lumOff val="50000"/>
              </a:schemeClr>
            </a:solidFill>
          </a:ln>
        </p:spPr>
        <p:txBody>
          <a:bodyPr/>
          <a:lstStyle/>
          <a:p>
            <a:pPr>
              <a:spcAft>
                <a:spcPts val="500"/>
              </a:spcAft>
              <a:defRPr/>
            </a:pPr>
            <a:endParaRPr lang="ca-ES" dirty="0">
              <a:ea typeface="+mn-ea"/>
              <a:cs typeface="Arial" charset="0"/>
            </a:endParaRPr>
          </a:p>
        </p:txBody>
      </p:sp>
      <p:sp>
        <p:nvSpPr>
          <p:cNvPr id="109571" name="Contenidor de número de diapositiva 3"/>
          <p:cNvSpPr>
            <a:spLocks noGrp="1"/>
          </p:cNvSpPr>
          <p:nvPr>
            <p:ph type="sldNum" sz="quarter" idx="10"/>
          </p:nvPr>
        </p:nvSpPr>
        <p:spPr bwMode="auto">
          <a:noFill/>
          <a:ln>
            <a:miter lim="800000"/>
            <a:headEnd/>
            <a:tailEnd/>
          </a:ln>
        </p:spPr>
        <p:txBody>
          <a:bodyPr/>
          <a:lstStyle/>
          <a:p>
            <a:fld id="{1DF33C7E-1BA2-435F-88F8-67E880AE17D4}" type="slidenum">
              <a:rPr lang="es-ES" smtClean="0">
                <a:latin typeface="Arial" charset="0"/>
                <a:cs typeface="Arial" charset="0"/>
              </a:rPr>
              <a:pPr/>
              <a:t>95</a:t>
            </a:fld>
            <a:endParaRPr lang="es-ES" smtClean="0">
              <a:latin typeface="Arial" charset="0"/>
              <a:cs typeface="Arial" charset="0"/>
            </a:endParaRPr>
          </a:p>
        </p:txBody>
      </p:sp>
      <p:graphicFrame>
        <p:nvGraphicFramePr>
          <p:cNvPr id="7" name="Taula 6"/>
          <p:cNvGraphicFramePr>
            <a:graphicFrameLocks noGrp="1"/>
          </p:cNvGraphicFramePr>
          <p:nvPr/>
        </p:nvGraphicFramePr>
        <p:xfrm>
          <a:off x="504825" y="2636838"/>
          <a:ext cx="4335946" cy="2603080"/>
        </p:xfrm>
        <a:graphic>
          <a:graphicData uri="http://schemas.openxmlformats.org/drawingml/2006/table">
            <a:tbl>
              <a:tblPr bandRow="1">
                <a:tableStyleId>{5C22544A-7EE6-4342-B048-85BDC9FD1C3A}</a:tableStyleId>
              </a:tblPr>
              <a:tblGrid>
                <a:gridCol w="4335946"/>
              </a:tblGrid>
              <a:tr h="260308">
                <a:tc>
                  <a:txBody>
                    <a:bodyPr/>
                    <a:lstStyle/>
                    <a:p>
                      <a:pPr marL="0" marR="0" lvl="1" indent="0" algn="l" defTabSz="914400" rtl="0" eaLnBrk="1" fontAlgn="auto" latinLnBrk="0" hangingPunct="1">
                        <a:lnSpc>
                          <a:spcPct val="100000"/>
                        </a:lnSpc>
                        <a:spcBef>
                          <a:spcPct val="60000"/>
                        </a:spcBef>
                        <a:spcAft>
                          <a:spcPts val="700"/>
                        </a:spcAft>
                        <a:buClrTx/>
                        <a:buSzTx/>
                        <a:buFontTx/>
                        <a:buNone/>
                        <a:tabLst/>
                        <a:defRPr/>
                      </a:pPr>
                      <a:r>
                        <a:rPr lang="ca-ES" altLang="ca-ES" sz="900" dirty="0" smtClean="0">
                          <a:solidFill>
                            <a:schemeClr val="tx1"/>
                          </a:solidFill>
                        </a:rPr>
                        <a:t>P 4.1: Programa d’impuls d’un model associatiu ampli i professionalitzat</a:t>
                      </a:r>
                    </a:p>
                  </a:txBody>
                  <a:tcPr anchor="ctr">
                    <a:solidFill>
                      <a:srgbClr val="F2A0A4"/>
                    </a:solidFill>
                  </a:tcPr>
                </a:tc>
              </a:tr>
              <a:tr h="260308">
                <a:tc>
                  <a:txBody>
                    <a:bodyPr/>
                    <a:lstStyle/>
                    <a:p>
                      <a:pPr marL="0" marR="0" indent="0" algn="l" defTabSz="914400" rtl="0" eaLnBrk="1" fontAlgn="auto" latinLnBrk="0" hangingPunct="1">
                        <a:lnSpc>
                          <a:spcPct val="100000"/>
                        </a:lnSpc>
                        <a:spcBef>
                          <a:spcPct val="60000"/>
                        </a:spcBef>
                        <a:spcAft>
                          <a:spcPts val="700"/>
                        </a:spcAft>
                        <a:buClrTx/>
                        <a:buSzTx/>
                        <a:buFontTx/>
                        <a:buNone/>
                        <a:tabLst/>
                        <a:defRPr/>
                      </a:pPr>
                      <a:r>
                        <a:rPr lang="ca-ES" altLang="ca-ES" sz="900" dirty="0" smtClean="0">
                          <a:solidFill>
                            <a:schemeClr val="tx1"/>
                          </a:solidFill>
                        </a:rPr>
                        <a:t>P 4.2: Programa de foment de la cooperació </a:t>
                      </a:r>
                      <a:r>
                        <a:rPr lang="ca-ES" altLang="ca-ES" sz="900" dirty="0" err="1" smtClean="0">
                          <a:solidFill>
                            <a:schemeClr val="tx1"/>
                          </a:solidFill>
                        </a:rPr>
                        <a:t>publicoprivada</a:t>
                      </a:r>
                      <a:endParaRPr lang="ca-ES" altLang="ca-ES" sz="900" dirty="0" smtClean="0">
                        <a:solidFill>
                          <a:schemeClr val="tx1"/>
                        </a:solidFill>
                      </a:endParaRPr>
                    </a:p>
                  </a:txBody>
                  <a:tcPr anchor="ctr">
                    <a:solidFill>
                      <a:srgbClr val="F2A0A4"/>
                    </a:solidFill>
                  </a:tcPr>
                </a:tc>
              </a:tr>
              <a:tr h="260308">
                <a:tc>
                  <a:txBody>
                    <a:bodyPr/>
                    <a:lstStyle/>
                    <a:p>
                      <a:pPr marL="0" marR="0" indent="0" algn="l" defTabSz="914400" rtl="0" eaLnBrk="1" fontAlgn="auto" latinLnBrk="0" hangingPunct="1">
                        <a:lnSpc>
                          <a:spcPct val="100000"/>
                        </a:lnSpc>
                        <a:spcBef>
                          <a:spcPct val="60000"/>
                        </a:spcBef>
                        <a:spcAft>
                          <a:spcPts val="700"/>
                        </a:spcAft>
                        <a:buClrTx/>
                        <a:buSzTx/>
                        <a:buFontTx/>
                        <a:buNone/>
                        <a:tabLst/>
                        <a:defRPr/>
                      </a:pPr>
                      <a:r>
                        <a:rPr lang="ca-ES" sz="900" dirty="0" smtClean="0">
                          <a:solidFill>
                            <a:schemeClr val="tx1"/>
                          </a:solidFill>
                        </a:rPr>
                        <a:t>P 5.1: </a:t>
                      </a:r>
                      <a:r>
                        <a:rPr lang="ca-ES" altLang="ca-ES" sz="900" dirty="0" smtClean="0">
                          <a:solidFill>
                            <a:schemeClr val="tx1"/>
                          </a:solidFill>
                        </a:rPr>
                        <a:t>Programa de comerç i turisme</a:t>
                      </a:r>
                      <a:endParaRPr lang="ca-ES" sz="900" dirty="0" smtClean="0">
                        <a:solidFill>
                          <a:schemeClr val="tx1"/>
                        </a:solidFill>
                      </a:endParaRPr>
                    </a:p>
                  </a:txBody>
                  <a:tcPr anchor="ctr">
                    <a:solidFill>
                      <a:schemeClr val="accent2">
                        <a:lumMod val="60000"/>
                        <a:lumOff val="40000"/>
                      </a:schemeClr>
                    </a:solidFill>
                  </a:tcPr>
                </a:tc>
              </a:tr>
              <a:tr h="260308">
                <a:tc>
                  <a:txBody>
                    <a:bodyPr/>
                    <a:lstStyle/>
                    <a:p>
                      <a:pPr marL="0" marR="0" lvl="1" indent="0" algn="l" defTabSz="914400" rtl="0" eaLnBrk="1" fontAlgn="auto" latinLnBrk="0" hangingPunct="1">
                        <a:lnSpc>
                          <a:spcPct val="100000"/>
                        </a:lnSpc>
                        <a:spcBef>
                          <a:spcPct val="60000"/>
                        </a:spcBef>
                        <a:spcAft>
                          <a:spcPts val="700"/>
                        </a:spcAft>
                        <a:buClrTx/>
                        <a:buSzTx/>
                        <a:buFontTx/>
                        <a:buNone/>
                        <a:tabLst/>
                        <a:defRPr/>
                      </a:pPr>
                      <a:r>
                        <a:rPr lang="es-ES" altLang="ca-ES" sz="900" dirty="0" smtClean="0">
                          <a:solidFill>
                            <a:schemeClr val="tx1"/>
                          </a:solidFill>
                        </a:rPr>
                        <a:t>P 5.2: </a:t>
                      </a:r>
                      <a:r>
                        <a:rPr lang="ca-ES" altLang="ca-ES" sz="900" dirty="0" smtClean="0">
                          <a:solidFill>
                            <a:schemeClr val="tx1"/>
                          </a:solidFill>
                        </a:rPr>
                        <a:t>Programa de comerç i cultura</a:t>
                      </a:r>
                      <a:endParaRPr lang="ca-ES" sz="900" dirty="0" smtClean="0">
                        <a:solidFill>
                          <a:schemeClr val="tx1"/>
                        </a:solidFill>
                      </a:endParaRPr>
                    </a:p>
                  </a:txBody>
                  <a:tcPr anchor="ctr">
                    <a:solidFill>
                      <a:schemeClr val="accent2">
                        <a:lumMod val="60000"/>
                        <a:lumOff val="40000"/>
                      </a:schemeClr>
                    </a:solidFill>
                  </a:tcPr>
                </a:tc>
              </a:tr>
              <a:tr h="260308">
                <a:tc>
                  <a:txBody>
                    <a:bodyPr/>
                    <a:lstStyle/>
                    <a:p>
                      <a:pPr marL="0" marR="0" lvl="1" indent="0" algn="l" defTabSz="914400" rtl="0" eaLnBrk="1" fontAlgn="auto" latinLnBrk="0" hangingPunct="1">
                        <a:lnSpc>
                          <a:spcPct val="100000"/>
                        </a:lnSpc>
                        <a:spcBef>
                          <a:spcPct val="60000"/>
                        </a:spcBef>
                        <a:spcAft>
                          <a:spcPts val="700"/>
                        </a:spcAft>
                        <a:buClrTx/>
                        <a:buSzTx/>
                        <a:buFontTx/>
                        <a:buNone/>
                        <a:tabLst/>
                        <a:defRPr/>
                      </a:pPr>
                      <a:r>
                        <a:rPr lang="es-ES" altLang="ca-ES" sz="900" dirty="0" smtClean="0">
                          <a:solidFill>
                            <a:schemeClr val="tx1"/>
                          </a:solidFill>
                        </a:rPr>
                        <a:t>P 6.1: </a:t>
                      </a:r>
                      <a:r>
                        <a:rPr lang="ca-ES" altLang="ca-ES" sz="900" dirty="0" smtClean="0">
                          <a:solidFill>
                            <a:schemeClr val="tx1"/>
                          </a:solidFill>
                        </a:rPr>
                        <a:t>Programa de disseny d’una imatge comercial</a:t>
                      </a:r>
                    </a:p>
                  </a:txBody>
                  <a:tcPr anchor="ctr">
                    <a:solidFill>
                      <a:srgbClr val="C6E6A2"/>
                    </a:solidFill>
                  </a:tcPr>
                </a:tc>
              </a:tr>
              <a:tr h="260308">
                <a:tc>
                  <a:txBody>
                    <a:bodyPr/>
                    <a:lstStyle/>
                    <a:p>
                      <a:pPr marL="0" marR="0" lvl="1" indent="0" algn="l" defTabSz="914400" rtl="0" eaLnBrk="1" fontAlgn="auto" latinLnBrk="0" hangingPunct="1">
                        <a:lnSpc>
                          <a:spcPct val="100000"/>
                        </a:lnSpc>
                        <a:spcBef>
                          <a:spcPct val="60000"/>
                        </a:spcBef>
                        <a:spcAft>
                          <a:spcPts val="700"/>
                        </a:spcAft>
                        <a:buClrTx/>
                        <a:buSzTx/>
                        <a:buFontTx/>
                        <a:buNone/>
                        <a:tabLst/>
                        <a:defRPr/>
                      </a:pPr>
                      <a:r>
                        <a:rPr lang="ca-ES" sz="900" dirty="0" smtClean="0">
                          <a:solidFill>
                            <a:schemeClr val="tx1"/>
                          </a:solidFill>
                        </a:rPr>
                        <a:t>P 6.2: </a:t>
                      </a:r>
                      <a:r>
                        <a:rPr lang="es-ES" altLang="ca-ES" sz="900" dirty="0" smtClean="0">
                          <a:solidFill>
                            <a:schemeClr val="tx1"/>
                          </a:solidFill>
                        </a:rPr>
                        <a:t>Programa de </a:t>
                      </a:r>
                      <a:r>
                        <a:rPr lang="es-ES" altLang="ca-ES" sz="900" dirty="0" err="1" smtClean="0">
                          <a:solidFill>
                            <a:schemeClr val="tx1"/>
                          </a:solidFill>
                        </a:rPr>
                        <a:t>comunicació</a:t>
                      </a:r>
                      <a:r>
                        <a:rPr lang="es-ES" altLang="ca-ES" sz="900" dirty="0" smtClean="0">
                          <a:solidFill>
                            <a:schemeClr val="tx1"/>
                          </a:solidFill>
                        </a:rPr>
                        <a:t> de </a:t>
                      </a:r>
                      <a:r>
                        <a:rPr lang="es-ES" altLang="ca-ES" sz="900" dirty="0" err="1" smtClean="0">
                          <a:solidFill>
                            <a:schemeClr val="tx1"/>
                          </a:solidFill>
                        </a:rPr>
                        <a:t>l’oferta</a:t>
                      </a:r>
                      <a:r>
                        <a:rPr lang="es-ES" altLang="ca-ES" sz="900" dirty="0" smtClean="0">
                          <a:solidFill>
                            <a:schemeClr val="tx1"/>
                          </a:solidFill>
                        </a:rPr>
                        <a:t> comercial</a:t>
                      </a:r>
                    </a:p>
                  </a:txBody>
                  <a:tcPr anchor="ctr">
                    <a:solidFill>
                      <a:srgbClr val="C6E6A2"/>
                    </a:solidFill>
                  </a:tcPr>
                </a:tc>
              </a:tr>
              <a:tr h="260308">
                <a:tc>
                  <a:txBody>
                    <a:bodyPr/>
                    <a:lstStyle/>
                    <a:p>
                      <a:pPr marL="0" marR="0" lvl="1" indent="0" algn="l" defTabSz="914400" rtl="0" eaLnBrk="1" fontAlgn="auto" latinLnBrk="0" hangingPunct="1">
                        <a:lnSpc>
                          <a:spcPct val="100000"/>
                        </a:lnSpc>
                        <a:spcBef>
                          <a:spcPct val="60000"/>
                        </a:spcBef>
                        <a:spcAft>
                          <a:spcPts val="700"/>
                        </a:spcAft>
                        <a:buClrTx/>
                        <a:buSzTx/>
                        <a:buFontTx/>
                        <a:buNone/>
                        <a:tabLst/>
                        <a:defRPr/>
                      </a:pPr>
                      <a:r>
                        <a:rPr lang="ca-ES" sz="900" dirty="0" smtClean="0">
                          <a:solidFill>
                            <a:schemeClr val="tx1"/>
                          </a:solidFill>
                        </a:rPr>
                        <a:t>P 6.3: Programa d’animació comercial</a:t>
                      </a:r>
                    </a:p>
                  </a:txBody>
                  <a:tcPr anchor="ctr">
                    <a:solidFill>
                      <a:srgbClr val="C6E6A2"/>
                    </a:solidFill>
                  </a:tcPr>
                </a:tc>
              </a:tr>
              <a:tr h="260308">
                <a:tc>
                  <a:txBody>
                    <a:bodyPr/>
                    <a:lstStyle/>
                    <a:p>
                      <a:pPr marL="0" marR="0" lvl="1" indent="0" algn="l" defTabSz="914400" rtl="0" eaLnBrk="1" fontAlgn="auto" latinLnBrk="0" hangingPunct="1">
                        <a:lnSpc>
                          <a:spcPct val="100000"/>
                        </a:lnSpc>
                        <a:spcBef>
                          <a:spcPct val="60000"/>
                        </a:spcBef>
                        <a:spcAft>
                          <a:spcPts val="700"/>
                        </a:spcAft>
                        <a:buClrTx/>
                        <a:buSzTx/>
                        <a:buFontTx/>
                        <a:buNone/>
                        <a:tabLst/>
                        <a:defRPr/>
                      </a:pPr>
                      <a:r>
                        <a:rPr lang="ca-ES" sz="900" dirty="0" smtClean="0">
                          <a:solidFill>
                            <a:schemeClr val="tx1"/>
                          </a:solidFill>
                        </a:rPr>
                        <a:t>P 7.1: </a:t>
                      </a:r>
                      <a:r>
                        <a:rPr lang="pt-BR" altLang="ca-ES" sz="900" dirty="0" smtClean="0">
                          <a:solidFill>
                            <a:schemeClr val="tx1"/>
                          </a:solidFill>
                        </a:rPr>
                        <a:t>Programa de </a:t>
                      </a:r>
                      <a:r>
                        <a:rPr lang="pt-BR" altLang="ca-ES" sz="900" dirty="0" err="1" smtClean="0">
                          <a:solidFill>
                            <a:schemeClr val="tx1"/>
                          </a:solidFill>
                        </a:rPr>
                        <a:t>formació</a:t>
                      </a:r>
                      <a:r>
                        <a:rPr lang="pt-BR" altLang="ca-ES" sz="900" dirty="0" smtClean="0">
                          <a:solidFill>
                            <a:schemeClr val="tx1"/>
                          </a:solidFill>
                        </a:rPr>
                        <a:t> i </a:t>
                      </a:r>
                      <a:r>
                        <a:rPr lang="pt-BR" altLang="ca-ES" sz="900" dirty="0" err="1" smtClean="0">
                          <a:solidFill>
                            <a:schemeClr val="tx1"/>
                          </a:solidFill>
                        </a:rPr>
                        <a:t>assessorament</a:t>
                      </a:r>
                      <a:endParaRPr lang="pt-BR" altLang="ca-ES" sz="900" dirty="0" smtClean="0">
                        <a:solidFill>
                          <a:schemeClr val="tx1"/>
                        </a:solidFill>
                      </a:endParaRPr>
                    </a:p>
                  </a:txBody>
                  <a:tcPr anchor="ctr">
                    <a:solidFill>
                      <a:srgbClr val="92D050"/>
                    </a:solidFill>
                  </a:tcPr>
                </a:tc>
              </a:tr>
              <a:tr h="260308">
                <a:tc>
                  <a:txBody>
                    <a:bodyPr/>
                    <a:lstStyle/>
                    <a:p>
                      <a:pPr marL="0" marR="0" lvl="1" indent="0" algn="l" defTabSz="914400" rtl="0" eaLnBrk="1" fontAlgn="auto" latinLnBrk="0" hangingPunct="1">
                        <a:lnSpc>
                          <a:spcPct val="100000"/>
                        </a:lnSpc>
                        <a:spcBef>
                          <a:spcPct val="60000"/>
                        </a:spcBef>
                        <a:spcAft>
                          <a:spcPts val="700"/>
                        </a:spcAft>
                        <a:buClrTx/>
                        <a:buSzTx/>
                        <a:buFontTx/>
                        <a:buNone/>
                        <a:tabLst/>
                        <a:defRPr/>
                      </a:pPr>
                      <a:r>
                        <a:rPr lang="ca-ES" sz="900" dirty="0" smtClean="0">
                          <a:solidFill>
                            <a:schemeClr val="tx1"/>
                          </a:solidFill>
                        </a:rPr>
                        <a:t>P</a:t>
                      </a:r>
                      <a:r>
                        <a:rPr lang="ca-ES" sz="900" baseline="0" dirty="0" smtClean="0">
                          <a:solidFill>
                            <a:schemeClr val="tx1"/>
                          </a:solidFill>
                        </a:rPr>
                        <a:t> 7.2: </a:t>
                      </a:r>
                      <a:r>
                        <a:rPr lang="ca-ES" altLang="ca-ES" sz="900" dirty="0" smtClean="0">
                          <a:solidFill>
                            <a:schemeClr val="tx1"/>
                          </a:solidFill>
                        </a:rPr>
                        <a:t>Programa d’impuls digital</a:t>
                      </a:r>
                    </a:p>
                  </a:txBody>
                  <a:tcPr anchor="ctr">
                    <a:solidFill>
                      <a:srgbClr val="92D050"/>
                    </a:solidFill>
                  </a:tcPr>
                </a:tc>
              </a:tr>
              <a:tr h="260308">
                <a:tc>
                  <a:txBody>
                    <a:bodyPr/>
                    <a:lstStyle/>
                    <a:p>
                      <a:pPr>
                        <a:spcBef>
                          <a:spcPct val="60000"/>
                        </a:spcBef>
                        <a:spcAft>
                          <a:spcPts val="700"/>
                        </a:spcAft>
                        <a:defRPr/>
                      </a:pPr>
                      <a:r>
                        <a:rPr lang="ca-ES" sz="900" b="0" dirty="0" smtClean="0">
                          <a:solidFill>
                            <a:schemeClr val="tx1"/>
                          </a:solidFill>
                        </a:rPr>
                        <a:t>Seguiment i avaluació de resultats</a:t>
                      </a:r>
                      <a:endParaRPr lang="ca-ES" sz="900" b="0" dirty="0">
                        <a:solidFill>
                          <a:schemeClr val="tx1"/>
                        </a:solidFill>
                      </a:endParaRPr>
                    </a:p>
                  </a:txBody>
                  <a:tcPr anchor="ctr">
                    <a:solidFill>
                      <a:schemeClr val="bg1">
                        <a:lumMod val="75000"/>
                      </a:schemeClr>
                    </a:solidFill>
                  </a:tcPr>
                </a:tc>
              </a:tr>
            </a:tbl>
          </a:graphicData>
        </a:graphic>
      </p:graphicFrame>
      <p:graphicFrame>
        <p:nvGraphicFramePr>
          <p:cNvPr id="76" name="Taula 75"/>
          <p:cNvGraphicFramePr>
            <a:graphicFrameLocks noGrp="1"/>
          </p:cNvGraphicFramePr>
          <p:nvPr/>
        </p:nvGraphicFramePr>
        <p:xfrm>
          <a:off x="4879975" y="1989138"/>
          <a:ext cx="3929086" cy="3244222"/>
        </p:xfrm>
        <a:graphic>
          <a:graphicData uri="http://schemas.openxmlformats.org/drawingml/2006/table">
            <a:tbl>
              <a:tblPr firstRow="1" bandRow="1">
                <a:tableStyleId>{5C22544A-7EE6-4342-B048-85BDC9FD1C3A}</a:tableStyleId>
              </a:tblPr>
              <a:tblGrid>
                <a:gridCol w="561298"/>
                <a:gridCol w="561298"/>
                <a:gridCol w="561298"/>
                <a:gridCol w="561298"/>
                <a:gridCol w="561298"/>
                <a:gridCol w="561298"/>
                <a:gridCol w="561298"/>
              </a:tblGrid>
              <a:tr h="214316">
                <a:tc>
                  <a:txBody>
                    <a:bodyPr/>
                    <a:lstStyle/>
                    <a:p>
                      <a:pPr algn="ctr"/>
                      <a:r>
                        <a:rPr lang="ca-ES" sz="1200" b="0" i="1" dirty="0" smtClean="0">
                          <a:solidFill>
                            <a:schemeClr val="tx1"/>
                          </a:solidFill>
                        </a:rPr>
                        <a:t>2017</a:t>
                      </a:r>
                      <a:endParaRPr lang="ca-E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ca-ES" sz="1200" b="0" i="1" dirty="0" smtClean="0">
                          <a:solidFill>
                            <a:schemeClr val="tx1"/>
                          </a:solidFill>
                        </a:rPr>
                        <a:t>2018</a:t>
                      </a:r>
                      <a:endParaRPr lang="ca-E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ca-ES" sz="800" b="0" dirty="0">
                        <a:solidFill>
                          <a:schemeClr val="bg1"/>
                        </a:solidFill>
                      </a:endParaRPr>
                    </a:p>
                  </a:txBody>
                  <a:tcPr>
                    <a:solidFill>
                      <a:schemeClr val="tx1">
                        <a:lumMod val="75000"/>
                        <a:lumOff val="25000"/>
                      </a:schemeClr>
                    </a:solidFill>
                  </a:tcPr>
                </a:tc>
                <a:tc gridSpan="2">
                  <a:txBody>
                    <a:bodyPr/>
                    <a:lstStyle/>
                    <a:p>
                      <a:pPr algn="ctr"/>
                      <a:r>
                        <a:rPr lang="ca-ES" sz="1200" b="0" i="1" dirty="0" smtClean="0">
                          <a:solidFill>
                            <a:schemeClr val="tx1"/>
                          </a:solidFill>
                        </a:rPr>
                        <a:t>2019</a:t>
                      </a:r>
                      <a:endParaRPr lang="ca-E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ca-ES" sz="800" b="0" dirty="0">
                        <a:solidFill>
                          <a:schemeClr val="bg1"/>
                        </a:solidFill>
                      </a:endParaRPr>
                    </a:p>
                  </a:txBody>
                  <a:tcPr>
                    <a:solidFill>
                      <a:schemeClr val="tx1">
                        <a:lumMod val="75000"/>
                        <a:lumOff val="25000"/>
                      </a:schemeClr>
                    </a:solidFill>
                  </a:tcPr>
                </a:tc>
                <a:tc gridSpan="2">
                  <a:txBody>
                    <a:bodyPr/>
                    <a:lstStyle/>
                    <a:p>
                      <a:pPr algn="ctr"/>
                      <a:r>
                        <a:rPr lang="ca-ES" sz="1200" b="0" i="1" dirty="0" smtClean="0">
                          <a:solidFill>
                            <a:schemeClr val="tx1"/>
                          </a:solidFill>
                        </a:rPr>
                        <a:t>2020</a:t>
                      </a:r>
                      <a:endParaRPr lang="ca-E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ca-ES" sz="800" b="0" dirty="0">
                        <a:solidFill>
                          <a:schemeClr val="bg1"/>
                        </a:solidFill>
                      </a:endParaRPr>
                    </a:p>
                  </a:txBody>
                  <a:tcPr>
                    <a:solidFill>
                      <a:schemeClr val="tx1">
                        <a:lumMod val="75000"/>
                        <a:lumOff val="25000"/>
                      </a:schemeClr>
                    </a:solidFill>
                  </a:tcPr>
                </a:tc>
              </a:tr>
              <a:tr h="37910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a-ES" sz="700" b="0" dirty="0" smtClean="0">
                          <a:solidFill>
                            <a:schemeClr val="bg1"/>
                          </a:solidFill>
                        </a:rPr>
                        <a:t>2n semestre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algn="ctr"/>
                      <a:r>
                        <a:rPr lang="ca-ES" sz="700" b="0" kern="1200" dirty="0" smtClean="0">
                          <a:solidFill>
                            <a:schemeClr val="bg1"/>
                          </a:solidFill>
                          <a:latin typeface="+mn-lt"/>
                          <a:ea typeface="+mn-ea"/>
                          <a:cs typeface="+mn-cs"/>
                        </a:rPr>
                        <a:t>1r semestre</a:t>
                      </a:r>
                      <a:endParaRPr lang="ca-ES" sz="7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algn="ctr"/>
                      <a:r>
                        <a:rPr lang="ca-ES" sz="700" b="0" kern="1200" dirty="0" smtClean="0">
                          <a:solidFill>
                            <a:schemeClr val="bg1"/>
                          </a:solidFill>
                          <a:latin typeface="+mn-lt"/>
                          <a:ea typeface="+mn-ea"/>
                          <a:cs typeface="+mn-cs"/>
                        </a:rPr>
                        <a:t>2n semestre</a:t>
                      </a:r>
                      <a:endParaRPr lang="ca-ES" sz="7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algn="ctr"/>
                      <a:r>
                        <a:rPr lang="ca-ES" sz="700" b="0" kern="1200" dirty="0" smtClean="0">
                          <a:solidFill>
                            <a:schemeClr val="bg1"/>
                          </a:solidFill>
                          <a:latin typeface="+mn-lt"/>
                          <a:ea typeface="+mn-ea"/>
                          <a:cs typeface="+mn-cs"/>
                        </a:rPr>
                        <a:t>1r semestre</a:t>
                      </a:r>
                      <a:endParaRPr lang="ca-ES" sz="7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algn="ctr"/>
                      <a:r>
                        <a:rPr lang="ca-ES" sz="700" b="0" kern="1200" dirty="0" smtClean="0">
                          <a:solidFill>
                            <a:schemeClr val="bg1"/>
                          </a:solidFill>
                          <a:latin typeface="+mn-lt"/>
                          <a:ea typeface="+mn-ea"/>
                          <a:cs typeface="+mn-cs"/>
                        </a:rPr>
                        <a:t>2n semestre</a:t>
                      </a:r>
                      <a:endParaRPr lang="ca-ES" sz="7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algn="ctr"/>
                      <a:r>
                        <a:rPr lang="ca-ES" sz="700" b="0" kern="1200" dirty="0" smtClean="0">
                          <a:solidFill>
                            <a:schemeClr val="bg1"/>
                          </a:solidFill>
                          <a:latin typeface="+mn-lt"/>
                          <a:ea typeface="+mn-ea"/>
                          <a:cs typeface="+mn-cs"/>
                        </a:rPr>
                        <a:t>1r semestre</a:t>
                      </a:r>
                      <a:endParaRPr lang="ca-ES" sz="7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algn="ctr"/>
                      <a:r>
                        <a:rPr lang="ca-ES" sz="700" b="0" kern="1200" dirty="0" smtClean="0">
                          <a:solidFill>
                            <a:schemeClr val="bg1"/>
                          </a:solidFill>
                          <a:latin typeface="+mn-lt"/>
                          <a:ea typeface="+mn-ea"/>
                          <a:cs typeface="+mn-cs"/>
                        </a:rPr>
                        <a:t>2n semestre</a:t>
                      </a:r>
                      <a:endParaRPr lang="ca-ES" sz="7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r>
              <a:tr h="22334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es-ES" sz="11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A0A4"/>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es-ES" sz="11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A0A4"/>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A0A4"/>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A0A4"/>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A0A4"/>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A0A4"/>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A0A4"/>
                    </a:solidFill>
                  </a:tcPr>
                </a:tc>
              </a:tr>
              <a:tr h="24160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11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A0A4"/>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11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A0A4"/>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A0A4"/>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A0A4"/>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A0A4"/>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A0A4"/>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A0A4"/>
                    </a:solidFill>
                  </a:tcPr>
                </a:tc>
              </a:tr>
              <a:tr h="223347">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767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767C"/>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767C"/>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767C"/>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767C"/>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767C"/>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767C"/>
                    </a:solidFill>
                  </a:tcPr>
                </a:tc>
              </a:tr>
              <a:tr h="223347">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767C"/>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767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767C"/>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767C"/>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767C"/>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767C"/>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767C"/>
                    </a:solidFill>
                  </a:tcPr>
                </a:tc>
              </a:tr>
              <a:tr h="223347">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E6A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E6A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E6A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E6A2"/>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E6A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E6A2"/>
                    </a:solidFill>
                  </a:tcPr>
                </a:tc>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E6A2"/>
                    </a:solidFill>
                  </a:tcPr>
                </a:tc>
              </a:tr>
              <a:tr h="223347">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E6A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E6A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E6A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E6A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E6A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E6A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E6A2"/>
                    </a:solidFill>
                  </a:tcPr>
                </a:tc>
              </a:tr>
              <a:tr h="223347">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E6A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E6A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E6A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E6A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E6A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E6A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E6A2"/>
                    </a:solidFill>
                  </a:tcPr>
                </a:tc>
              </a:tr>
              <a:tr h="223347">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r>
              <a:tr h="223347">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r>
              <a:tr h="223347">
                <a:tc>
                  <a:txBody>
                    <a:bodyPr/>
                    <a:lstStyle/>
                    <a:p>
                      <a:pPr algn="ct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alpha val="50196"/>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alpha val="50196"/>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alpha val="50196"/>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alpha val="50196"/>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alpha val="50196"/>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ca-ES" sz="1100" b="0" dirty="0" smtClean="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alpha val="50196"/>
                      </a:schemeClr>
                    </a:solidFill>
                  </a:tcPr>
                </a:tc>
                <a:tc>
                  <a:txBody>
                    <a:bodyPr/>
                    <a:lstStyle/>
                    <a:p>
                      <a:pPr algn="ctr"/>
                      <a:r>
                        <a:rPr lang="es-ES" sz="1100" dirty="0" smtClean="0">
                          <a:sym typeface="Wingdings"/>
                        </a:rPr>
                        <a:t></a:t>
                      </a:r>
                      <a:endParaRPr lang="ca-E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alpha val="50196"/>
                      </a:schemeClr>
                    </a:solidFill>
                  </a:tcPr>
                </a:tc>
              </a:tr>
            </a:tbl>
          </a:graphicData>
        </a:graphic>
      </p:graphicFrame>
      <p:sp>
        <p:nvSpPr>
          <p:cNvPr id="28" name="QuadreDeText 47"/>
          <p:cNvSpPr txBox="1">
            <a:spLocks noChangeArrowheads="1"/>
          </p:cNvSpPr>
          <p:nvPr/>
        </p:nvSpPr>
        <p:spPr bwMode="auto">
          <a:xfrm>
            <a:off x="4929188" y="260350"/>
            <a:ext cx="3746500" cy="360363"/>
          </a:xfrm>
          <a:prstGeom prst="rect">
            <a:avLst/>
          </a:prstGeom>
          <a:solidFill>
            <a:schemeClr val="bg1"/>
          </a:solidFill>
          <a:ln w="19050">
            <a:solidFill>
              <a:schemeClr val="bg1"/>
            </a:solidFill>
            <a:miter lim="800000"/>
            <a:headEnd/>
            <a:tailEnd/>
          </a:ln>
        </p:spPr>
        <p:txBody>
          <a:bodyPr anchor="ctr"/>
          <a:lstStyle/>
          <a:p>
            <a:pPr algn="r">
              <a:defRPr/>
            </a:pPr>
            <a:r>
              <a:rPr lang="ca-ES" sz="1200" b="1" dirty="0">
                <a:solidFill>
                  <a:schemeClr val="tx1">
                    <a:lumMod val="75000"/>
                    <a:lumOff val="25000"/>
                  </a:schemeClr>
                </a:solidFill>
                <a:latin typeface="Arial" pitchFamily="34" charset="0"/>
                <a:cs typeface="Arial" pitchFamily="34" charset="0"/>
              </a:rPr>
              <a:t>4.4. Cronograma d’implementació dels programes de treball</a:t>
            </a:r>
            <a:endParaRPr lang="es-ES" sz="1200" b="1" dirty="0">
              <a:solidFill>
                <a:schemeClr val="tx1">
                  <a:lumMod val="75000"/>
                  <a:lumOff val="25000"/>
                </a:schemeClr>
              </a:solidFill>
              <a:latin typeface="Arial" pitchFamily="34" charset="0"/>
              <a:cs typeface="Arial" pitchFamily="34" charset="0"/>
            </a:endParaRPr>
          </a:p>
        </p:txBody>
      </p:sp>
      <p:sp>
        <p:nvSpPr>
          <p:cNvPr id="31" name="Rectangle 13"/>
          <p:cNvSpPr/>
          <p:nvPr/>
        </p:nvSpPr>
        <p:spPr>
          <a:xfrm flipV="1">
            <a:off x="5435600" y="646113"/>
            <a:ext cx="3154363" cy="46037"/>
          </a:xfrm>
          <a:prstGeom prst="rect">
            <a:avLst/>
          </a:prstGeom>
          <a:solidFill>
            <a:srgbClr val="CCE9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p>
        </p:txBody>
      </p:sp>
      <p:sp>
        <p:nvSpPr>
          <p:cNvPr id="12" name="Rectangle arrodonit 15"/>
          <p:cNvSpPr/>
          <p:nvPr/>
        </p:nvSpPr>
        <p:spPr>
          <a:xfrm>
            <a:off x="2843213" y="1123950"/>
            <a:ext cx="3600450" cy="288925"/>
          </a:xfrm>
          <a:prstGeom prst="roundRect">
            <a:avLst>
              <a:gd name="adj" fmla="val 7135"/>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a-ES" sz="1400" b="1" dirty="0">
                <a:solidFill>
                  <a:schemeClr val="bg1"/>
                </a:solidFill>
                <a:ea typeface="ＭＳ Ｐゴシック" pitchFamily="34" charset="-128"/>
                <a:cs typeface="Arial" pitchFamily="34" charset="0"/>
              </a:rPr>
              <a:t>Cronograma</a:t>
            </a: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3860800"/>
            <a:ext cx="9144000" cy="792163"/>
          </a:xfrm>
          <a:prstGeom prst="rect">
            <a:avLst/>
          </a:prstGeom>
          <a:solidFill>
            <a:srgbClr val="D4EC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_tradnl" altLang="es-ES_tradnl" dirty="0">
              <a:solidFill>
                <a:srgbClr val="FFFFFF"/>
              </a:solidFill>
              <a:cs typeface="Arial" charset="0"/>
            </a:endParaRPr>
          </a:p>
        </p:txBody>
      </p:sp>
      <p:sp>
        <p:nvSpPr>
          <p:cNvPr id="4" name="Rectangle 2"/>
          <p:cNvSpPr>
            <a:spLocks noChangeArrowheads="1"/>
          </p:cNvSpPr>
          <p:nvPr/>
        </p:nvSpPr>
        <p:spPr bwMode="auto">
          <a:xfrm>
            <a:off x="468313" y="3933825"/>
            <a:ext cx="8135937" cy="647700"/>
          </a:xfrm>
          <a:prstGeom prst="rect">
            <a:avLst/>
          </a:prstGeom>
          <a:noFill/>
          <a:ln w="9525">
            <a:noFill/>
            <a:miter lim="800000"/>
            <a:headEnd/>
            <a:tailEnd/>
          </a:ln>
        </p:spPr>
        <p:txBody>
          <a:bodyPr anchor="ctr"/>
          <a:lstStyle/>
          <a:p>
            <a:pPr algn="ctr">
              <a:lnSpc>
                <a:spcPct val="125000"/>
              </a:lnSpc>
              <a:spcBef>
                <a:spcPct val="25000"/>
              </a:spcBef>
              <a:spcAft>
                <a:spcPct val="15000"/>
              </a:spcAft>
              <a:defRPr/>
            </a:pPr>
            <a:r>
              <a:rPr lang="ca-ES" sz="1200" b="1" dirty="0" err="1">
                <a:solidFill>
                  <a:schemeClr val="tx1">
                    <a:lumMod val="85000"/>
                    <a:lumOff val="15000"/>
                  </a:schemeClr>
                </a:solidFill>
                <a:cs typeface="Arial" charset="0"/>
              </a:rPr>
              <a:t>info</a:t>
            </a:r>
            <a:r>
              <a:rPr lang="ca-ES" sz="1200" b="1" dirty="0">
                <a:solidFill>
                  <a:schemeClr val="tx1">
                    <a:lumMod val="85000"/>
                    <a:lumOff val="15000"/>
                  </a:schemeClr>
                </a:solidFill>
                <a:cs typeface="Arial" charset="0"/>
              </a:rPr>
              <a:t>@</a:t>
            </a:r>
            <a:r>
              <a:rPr lang="ca-ES" sz="1200" b="1" dirty="0" err="1">
                <a:solidFill>
                  <a:schemeClr val="tx1">
                    <a:lumMod val="85000"/>
                    <a:lumOff val="15000"/>
                  </a:schemeClr>
                </a:solidFill>
                <a:cs typeface="Arial" charset="0"/>
              </a:rPr>
              <a:t>focalizza.com</a:t>
            </a:r>
            <a:r>
              <a:rPr lang="ca-ES" sz="1200" b="1" dirty="0">
                <a:solidFill>
                  <a:schemeClr val="tx1">
                    <a:lumMod val="85000"/>
                    <a:lumOff val="15000"/>
                  </a:schemeClr>
                </a:solidFill>
                <a:cs typeface="Arial" charset="0"/>
              </a:rPr>
              <a:t/>
            </a:r>
            <a:br>
              <a:rPr lang="ca-ES" sz="1200" b="1" dirty="0">
                <a:solidFill>
                  <a:schemeClr val="tx1">
                    <a:lumMod val="85000"/>
                    <a:lumOff val="15000"/>
                  </a:schemeClr>
                </a:solidFill>
                <a:cs typeface="Arial" charset="0"/>
              </a:rPr>
            </a:br>
            <a:r>
              <a:rPr lang="ca-ES" sz="1200" b="1" dirty="0" err="1">
                <a:solidFill>
                  <a:schemeClr val="tx1">
                    <a:lumMod val="85000"/>
                    <a:lumOff val="15000"/>
                  </a:schemeClr>
                </a:solidFill>
                <a:cs typeface="Arial" charset="0"/>
              </a:rPr>
              <a:t>www.focalizza.com</a:t>
            </a:r>
            <a:r>
              <a:rPr lang="ca-ES" sz="1200" b="1" dirty="0">
                <a:solidFill>
                  <a:schemeClr val="tx1">
                    <a:lumMod val="85000"/>
                    <a:lumOff val="15000"/>
                  </a:schemeClr>
                </a:solidFill>
                <a:cs typeface="Arial" charset="0"/>
              </a:rPr>
              <a:t/>
            </a:r>
            <a:br>
              <a:rPr lang="ca-ES" sz="1200" b="1" dirty="0">
                <a:solidFill>
                  <a:schemeClr val="tx1">
                    <a:lumMod val="85000"/>
                    <a:lumOff val="15000"/>
                  </a:schemeClr>
                </a:solidFill>
                <a:cs typeface="Arial" charset="0"/>
              </a:rPr>
            </a:br>
            <a:r>
              <a:rPr lang="ca-ES" sz="1200" b="1" dirty="0">
                <a:solidFill>
                  <a:schemeClr val="tx1">
                    <a:lumMod val="85000"/>
                    <a:lumOff val="15000"/>
                  </a:schemeClr>
                </a:solidFill>
                <a:cs typeface="Arial" charset="0"/>
              </a:rPr>
              <a:t>Telèfon 93 432 58 10</a:t>
            </a:r>
          </a:p>
        </p:txBody>
      </p:sp>
      <p:pic>
        <p:nvPicPr>
          <p:cNvPr id="110596" name="Picture 1"/>
          <p:cNvPicPr>
            <a:picLocks noChangeAspect="1"/>
          </p:cNvPicPr>
          <p:nvPr/>
        </p:nvPicPr>
        <p:blipFill>
          <a:blip r:embed="rId2" cstate="print"/>
          <a:srcRect/>
          <a:stretch>
            <a:fillRect/>
          </a:stretch>
        </p:blipFill>
        <p:spPr bwMode="auto">
          <a:xfrm>
            <a:off x="2946400" y="1989138"/>
            <a:ext cx="2908300" cy="1479550"/>
          </a:xfrm>
          <a:prstGeom prst="rect">
            <a:avLst/>
          </a:prstGeom>
          <a:noFill/>
          <a:ln w="9525">
            <a:noFill/>
            <a:miter lim="800000"/>
            <a:headEnd/>
            <a:tailEnd/>
          </a:ln>
        </p:spPr>
      </p:pic>
      <p:sp>
        <p:nvSpPr>
          <p:cNvPr id="5" name="4 Marcador de número de diapositiva"/>
          <p:cNvSpPr>
            <a:spLocks noGrp="1"/>
          </p:cNvSpPr>
          <p:nvPr>
            <p:ph type="sldNum" sz="quarter" idx="10"/>
          </p:nvPr>
        </p:nvSpPr>
        <p:spPr/>
        <p:txBody>
          <a:bodyPr/>
          <a:lstStyle/>
          <a:p>
            <a:pPr>
              <a:defRPr/>
            </a:pPr>
            <a:fld id="{89EE2D26-04BC-4BD6-9137-FF0E9981D117}" type="slidenum">
              <a:rPr lang="es-ES" smtClean="0"/>
              <a:pPr>
                <a:defRPr/>
              </a:pPr>
              <a:t>96</a:t>
            </a:fld>
            <a:endParaRPr lang="es-E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l'Office">
  <a:themeElements>
    <a:clrScheme name="Esplanad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clà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l'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l'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14266</TotalTime>
  <Words>20195</Words>
  <Application>Microsoft Office PowerPoint</Application>
  <PresentationFormat>Presentación en pantalla (4:3)</PresentationFormat>
  <Paragraphs>1640</Paragraphs>
  <Slides>96</Slides>
  <Notes>1</Notes>
  <HiddenSlides>0</HiddenSlides>
  <MMClips>0</MMClips>
  <ScaleCrop>false</ScaleCrop>
  <HeadingPairs>
    <vt:vector size="4" baseType="variant">
      <vt:variant>
        <vt:lpstr>Tema</vt:lpstr>
      </vt:variant>
      <vt:variant>
        <vt:i4>1</vt:i4>
      </vt:variant>
      <vt:variant>
        <vt:lpstr>Títulos de diapositiva</vt:lpstr>
      </vt:variant>
      <vt:variant>
        <vt:i4>96</vt:i4>
      </vt:variant>
    </vt:vector>
  </HeadingPairs>
  <TitlesOfParts>
    <vt:vector size="97" baseType="lpstr">
      <vt:lpstr>Tema de l'Office</vt:lpstr>
      <vt:lpstr>  </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lpstr>Diapositiva 52</vt:lpstr>
      <vt:lpstr>Diapositiva 53</vt:lpstr>
      <vt:lpstr>Diapositiva 54</vt:lpstr>
      <vt:lpstr>Diapositiva 55</vt:lpstr>
      <vt:lpstr>Diapositiva 56</vt:lpstr>
      <vt:lpstr>Diapositiva 57</vt:lpstr>
      <vt:lpstr>Diapositiva 58</vt:lpstr>
      <vt:lpstr>Diapositiva 59</vt:lpstr>
      <vt:lpstr>Diapositiva 60</vt:lpstr>
      <vt:lpstr>Diapositiva 61</vt:lpstr>
      <vt:lpstr>Diapositiva 62</vt:lpstr>
      <vt:lpstr>Diapositiva 63</vt:lpstr>
      <vt:lpstr>Diapositiva 64</vt:lpstr>
      <vt:lpstr>Diapositiva 65</vt:lpstr>
      <vt:lpstr>Diapositiva 66</vt:lpstr>
      <vt:lpstr>Diapositiva 67</vt:lpstr>
      <vt:lpstr>Diapositiva 68</vt:lpstr>
      <vt:lpstr>Diapositiva 69</vt:lpstr>
      <vt:lpstr>Diapositiva 70</vt:lpstr>
      <vt:lpstr>Diapositiva 71</vt:lpstr>
      <vt:lpstr>Diapositiva 72</vt:lpstr>
      <vt:lpstr>Diapositiva 73</vt:lpstr>
      <vt:lpstr>Diapositiva 74</vt:lpstr>
      <vt:lpstr>Diapositiva 75</vt:lpstr>
      <vt:lpstr>Diapositiva 76</vt:lpstr>
      <vt:lpstr>Diapositiva 77</vt:lpstr>
      <vt:lpstr>Diapositiva 78</vt:lpstr>
      <vt:lpstr>Diapositiva 79</vt:lpstr>
      <vt:lpstr>Diapositiva 80</vt:lpstr>
      <vt:lpstr>Diapositiva 81</vt:lpstr>
      <vt:lpstr>Diapositiva 82</vt:lpstr>
      <vt:lpstr>Diapositiva 83</vt:lpstr>
      <vt:lpstr>Diapositiva 84</vt:lpstr>
      <vt:lpstr>Diapositiva 85</vt:lpstr>
      <vt:lpstr>Diapositiva 86</vt:lpstr>
      <vt:lpstr>Diapositiva 87</vt:lpstr>
      <vt:lpstr>Diapositiva 88</vt:lpstr>
      <vt:lpstr>Diapositiva 89</vt:lpstr>
      <vt:lpstr>Diapositiva 90</vt:lpstr>
      <vt:lpstr>Diapositiva 91</vt:lpstr>
      <vt:lpstr>Diapositiva 92</vt:lpstr>
      <vt:lpstr>Diapositiva 93</vt:lpstr>
      <vt:lpstr>Diapositiva 94</vt:lpstr>
      <vt:lpstr>Diapositiva 95</vt:lpstr>
      <vt:lpstr>Diapositiva 96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Diagnosi del sector industrial de</dc:title>
  <dc:creator>Usuario de Microsoft Office</dc:creator>
  <cp:lastModifiedBy>Eloi</cp:lastModifiedBy>
  <cp:revision>1943</cp:revision>
  <dcterms:created xsi:type="dcterms:W3CDTF">2016-11-07T09:54:39Z</dcterms:created>
  <dcterms:modified xsi:type="dcterms:W3CDTF">2017-11-21T15:43:39Z</dcterms:modified>
</cp:coreProperties>
</file>